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3" r:id="rId2"/>
    <p:sldMasterId id="2147483729" r:id="rId3"/>
    <p:sldMasterId id="2147483764" r:id="rId4"/>
  </p:sldMasterIdLst>
  <p:notesMasterIdLst>
    <p:notesMasterId r:id="rId111"/>
  </p:notesMasterIdLst>
  <p:handoutMasterIdLst>
    <p:handoutMasterId r:id="rId112"/>
  </p:handoutMasterIdLst>
  <p:sldIdLst>
    <p:sldId id="256" r:id="rId5"/>
    <p:sldId id="433" r:id="rId6"/>
    <p:sldId id="478" r:id="rId7"/>
    <p:sldId id="429" r:id="rId8"/>
    <p:sldId id="437" r:id="rId9"/>
    <p:sldId id="410" r:id="rId10"/>
    <p:sldId id="411" r:id="rId11"/>
    <p:sldId id="454" r:id="rId12"/>
    <p:sldId id="362" r:id="rId13"/>
    <p:sldId id="360" r:id="rId14"/>
    <p:sldId id="457" r:id="rId15"/>
    <p:sldId id="320" r:id="rId16"/>
    <p:sldId id="310" r:id="rId17"/>
    <p:sldId id="321" r:id="rId18"/>
    <p:sldId id="312" r:id="rId19"/>
    <p:sldId id="311" r:id="rId20"/>
    <p:sldId id="322" r:id="rId21"/>
    <p:sldId id="361" r:id="rId22"/>
    <p:sldId id="364" r:id="rId23"/>
    <p:sldId id="324" r:id="rId24"/>
    <p:sldId id="313" r:id="rId25"/>
    <p:sldId id="370" r:id="rId26"/>
    <p:sldId id="453" r:id="rId27"/>
    <p:sldId id="458" r:id="rId28"/>
    <p:sldId id="349" r:id="rId29"/>
    <p:sldId id="365" r:id="rId30"/>
    <p:sldId id="366" r:id="rId31"/>
    <p:sldId id="323" r:id="rId32"/>
    <p:sldId id="363" r:id="rId33"/>
    <p:sldId id="354" r:id="rId34"/>
    <p:sldId id="462" r:id="rId35"/>
    <p:sldId id="424" r:id="rId36"/>
    <p:sldId id="348" r:id="rId37"/>
    <p:sldId id="463" r:id="rId38"/>
    <p:sldId id="425" r:id="rId39"/>
    <p:sldId id="455" r:id="rId40"/>
    <p:sldId id="378" r:id="rId41"/>
    <p:sldId id="471" r:id="rId42"/>
    <p:sldId id="413" r:id="rId43"/>
    <p:sldId id="381" r:id="rId44"/>
    <p:sldId id="476" r:id="rId45"/>
    <p:sldId id="382" r:id="rId46"/>
    <p:sldId id="387" r:id="rId47"/>
    <p:sldId id="473" r:id="rId48"/>
    <p:sldId id="472" r:id="rId49"/>
    <p:sldId id="388" r:id="rId50"/>
    <p:sldId id="389" r:id="rId51"/>
    <p:sldId id="391" r:id="rId52"/>
    <p:sldId id="392" r:id="rId53"/>
    <p:sldId id="415" r:id="rId54"/>
    <p:sldId id="474" r:id="rId55"/>
    <p:sldId id="390" r:id="rId56"/>
    <p:sldId id="396" r:id="rId57"/>
    <p:sldId id="417" r:id="rId58"/>
    <p:sldId id="418" r:id="rId59"/>
    <p:sldId id="419" r:id="rId60"/>
    <p:sldId id="420" r:id="rId61"/>
    <p:sldId id="443" r:id="rId62"/>
    <p:sldId id="475" r:id="rId63"/>
    <p:sldId id="444" r:id="rId64"/>
    <p:sldId id="438" r:id="rId65"/>
    <p:sldId id="440" r:id="rId66"/>
    <p:sldId id="441" r:id="rId67"/>
    <p:sldId id="352" r:id="rId68"/>
    <p:sldId id="309" r:id="rId69"/>
    <p:sldId id="314" r:id="rId70"/>
    <p:sldId id="369" r:id="rId71"/>
    <p:sldId id="327" r:id="rId72"/>
    <p:sldId id="329" r:id="rId73"/>
    <p:sldId id="426" r:id="rId74"/>
    <p:sldId id="447" r:id="rId75"/>
    <p:sldId id="330" r:id="rId76"/>
    <p:sldId id="328" r:id="rId77"/>
    <p:sldId id="326" r:id="rId78"/>
    <p:sldId id="468" r:id="rId79"/>
    <p:sldId id="384" r:id="rId80"/>
    <p:sldId id="368" r:id="rId81"/>
    <p:sldId id="469" r:id="rId82"/>
    <p:sldId id="470" r:id="rId83"/>
    <p:sldId id="445" r:id="rId84"/>
    <p:sldId id="464" r:id="rId85"/>
    <p:sldId id="446" r:id="rId86"/>
    <p:sldId id="448" r:id="rId87"/>
    <p:sldId id="449" r:id="rId88"/>
    <p:sldId id="477" r:id="rId89"/>
    <p:sldId id="353" r:id="rId90"/>
    <p:sldId id="345" r:id="rId91"/>
    <p:sldId id="336" r:id="rId92"/>
    <p:sldId id="465" r:id="rId93"/>
    <p:sldId id="467" r:id="rId94"/>
    <p:sldId id="450" r:id="rId95"/>
    <p:sldId id="451" r:id="rId96"/>
    <p:sldId id="346" r:id="rId97"/>
    <p:sldId id="452" r:id="rId98"/>
    <p:sldId id="466" r:id="rId99"/>
    <p:sldId id="356" r:id="rId100"/>
    <p:sldId id="459" r:id="rId101"/>
    <p:sldId id="334" r:id="rId102"/>
    <p:sldId id="460" r:id="rId103"/>
    <p:sldId id="335" r:id="rId104"/>
    <p:sldId id="456" r:id="rId105"/>
    <p:sldId id="461" r:id="rId106"/>
    <p:sldId id="421" r:id="rId107"/>
    <p:sldId id="422" r:id="rId108"/>
    <p:sldId id="423" r:id="rId109"/>
    <p:sldId id="357" r:id="rId1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C. Андреева" initials="НCА" lastIdx="5" clrIdx="0">
    <p:extLst>
      <p:ext uri="{19B8F6BF-5375-455C-9EA6-DF929625EA0E}">
        <p15:presenceInfo xmlns:p15="http://schemas.microsoft.com/office/powerpoint/2012/main" userId="S-1-5-21-4039023425-3831810738-3154312855-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04961"/>
    <a:srgbClr val="3A5D80"/>
    <a:srgbClr val="333F50"/>
    <a:srgbClr val="FF0000"/>
    <a:srgbClr val="DBF0FC"/>
    <a:srgbClr val="FFE07D"/>
    <a:srgbClr val="304861"/>
    <a:srgbClr val="FFDF7C"/>
    <a:srgbClr val="2F4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83392" autoAdjust="0"/>
  </p:normalViewPr>
  <p:slideViewPr>
    <p:cSldViewPr snapToGrid="0">
      <p:cViewPr varScale="1">
        <p:scale>
          <a:sx n="72" d="100"/>
          <a:sy n="72" d="100"/>
        </p:scale>
        <p:origin x="1570" y="62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150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08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commentAuthors" Target="commentAuthor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Нормы горных и геологоразведочных работ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Нормы выхода горных работ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A4D0EADD-5F09-4F16-B8D9-972EE2E2B3C8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Корректировка по условиям работ</a:t>
          </a:r>
        </a:p>
      </dgm:t>
    </dgm:pt>
    <dgm:pt modelId="{D14A6CF3-42B7-4060-8E51-8620FCAB347A}" type="sibTrans" cxnId="{D55981D4-1400-4659-9627-199BE8E9404F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17A7AB3D-EC6F-4632-B419-8604E1959681}" type="parTrans" cxnId="{D55981D4-1400-4659-9627-199BE8E9404F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729D8359-6C13-4D11-BA50-590B1EE3B1E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Нормы технологических перевозок</a:t>
          </a:r>
        </a:p>
      </dgm:t>
    </dgm:pt>
    <dgm:pt modelId="{14F0BA17-AD3A-4984-9745-7B773BAC0132}" type="sibTrans" cxnId="{103A8619-305F-430B-9FD4-19C28B6776B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BF5181C8-1AD2-4EBD-BBF3-DDA24AD9E947}" type="parTrans" cxnId="{103A8619-305F-430B-9FD4-19C28B6776B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5437CCEE-54E6-4B85-A60D-2BED5B5B5B5C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Установка характеристик горной массы по участкам работ </a:t>
          </a:r>
        </a:p>
      </dgm:t>
    </dgm:pt>
    <dgm:pt modelId="{496FA1FF-D415-413E-9F64-3A220B53AFBF}" type="parTrans" cxnId="{2E0EC263-DED1-4F56-821F-F937DE19BE39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26CA20FB-A1E4-4F46-A353-2463107FA6E5}" type="sibTrans" cxnId="{2E0EC263-DED1-4F56-821F-F937DE19BE39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9A7784C2-A410-4CF3-8975-2BD51432BA41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Замеры расстояний транспортирования</a:t>
          </a:r>
        </a:p>
      </dgm:t>
    </dgm:pt>
    <dgm:pt modelId="{C492FDFD-4CF1-43D3-8DFC-3D6FB58C3810}" type="parTrans" cxnId="{3C236259-6DA1-4875-8B10-62344170E50B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28260625-59E2-4F84-A291-63981302B2FD}" type="sibTrans" cxnId="{3C236259-6DA1-4875-8B10-62344170E50B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E030037F-A9F4-4A24-88E2-F5B17919F62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Нормы загрузки (пропускной способности) транспорта</a:t>
          </a:r>
        </a:p>
      </dgm:t>
    </dgm:pt>
    <dgm:pt modelId="{2A681C95-49B2-4C6C-A7D8-89B659A28BE7}" type="parTrans" cxnId="{667522C5-94CF-44E4-8398-1B642E4A1A4B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BFFE4FA2-CE07-4265-B904-116C58D7DEFC}" type="sibTrans" cxnId="{667522C5-94CF-44E4-8398-1B642E4A1A4B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932E-1088-4D26-9C6C-C5305A8F5135}" type="pres">
      <dgm:prSet presAssocID="{683BCFE7-9409-4186-8CBF-710B6FEB5372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1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230A-AB22-4642-81B1-F64B6A93716C}" type="pres">
      <dgm:prSet presAssocID="{4BFD784F-5431-4E0C-8D61-2060B8515699}" presName="spacing" presStyleCnt="0"/>
      <dgm:spPr/>
    </dgm:pt>
    <dgm:pt modelId="{42918607-A111-4FCD-AC8D-B93F63EDF06A}" type="pres">
      <dgm:prSet presAssocID="{E030037F-A9F4-4A24-88E2-F5B17919F625}" presName="composite" presStyleCnt="0"/>
      <dgm:spPr/>
    </dgm:pt>
    <dgm:pt modelId="{4543F9FC-EC0A-4478-A439-A4F258B86908}" type="pres">
      <dgm:prSet presAssocID="{E030037F-A9F4-4A24-88E2-F5B17919F625}" presName="imgShp" presStyleLbl="fgImgPlace1" presStyleIdx="2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B384CEEC-6EA4-4287-90B4-E8F4F2EBE64A}" type="pres">
      <dgm:prSet presAssocID="{E030037F-A9F4-4A24-88E2-F5B17919F62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E13EA-9828-4BAF-80A5-0F47997192B4}" type="pres">
      <dgm:prSet presAssocID="{BFFE4FA2-CE07-4265-B904-116C58D7DEFC}" presName="spacing" presStyleCnt="0"/>
      <dgm:spPr/>
    </dgm:pt>
    <dgm:pt modelId="{E3AE32B5-D246-4BCC-9EC6-CB730303C943}" type="pres">
      <dgm:prSet presAssocID="{9A7784C2-A410-4CF3-8975-2BD51432BA41}" presName="composite" presStyleCnt="0"/>
      <dgm:spPr/>
    </dgm:pt>
    <dgm:pt modelId="{6884A1A7-3323-40A6-AE13-EA561497111F}" type="pres">
      <dgm:prSet presAssocID="{9A7784C2-A410-4CF3-8975-2BD51432BA41}" presName="imgShp" presStyleLbl="fgImgPlace1" presStyleIdx="3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0E9F2FCE-39F5-4379-A4E6-FAF422EF1CDD}" type="pres">
      <dgm:prSet presAssocID="{9A7784C2-A410-4CF3-8975-2BD51432BA41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E7046-312B-40BE-AB23-9DF282AF321F}" type="pres">
      <dgm:prSet presAssocID="{28260625-59E2-4F84-A291-63981302B2FD}" presName="spacing" presStyleCnt="0"/>
      <dgm:spPr/>
    </dgm:pt>
    <dgm:pt modelId="{878C55F8-BF26-4C86-A491-97A89B6F8CF2}" type="pres">
      <dgm:prSet presAssocID="{729D8359-6C13-4D11-BA50-590B1EE3B1E6}" presName="composite" presStyleCnt="0"/>
      <dgm:spPr/>
    </dgm:pt>
    <dgm:pt modelId="{1DD96B74-D88E-40E2-87C2-404079D9C6C3}" type="pres">
      <dgm:prSet presAssocID="{729D8359-6C13-4D11-BA50-590B1EE3B1E6}" presName="imgShp" presStyleLbl="fgImgPlace1" presStyleIdx="4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A05BE9F7-57A1-413B-851F-39AF236A805E}" type="pres">
      <dgm:prSet presAssocID="{729D8359-6C13-4D11-BA50-590B1EE3B1E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3CF6-841B-42C7-9E43-FE73846EEA57}" type="pres">
      <dgm:prSet presAssocID="{14F0BA17-AD3A-4984-9745-7B773BAC0132}" presName="spacing" presStyleCnt="0"/>
      <dgm:spPr/>
    </dgm:pt>
    <dgm:pt modelId="{6BACDAB9-FEE8-4025-8D3B-C977FB22EBE5}" type="pres">
      <dgm:prSet presAssocID="{A4D0EADD-5F09-4F16-B8D9-972EE2E2B3C8}" presName="composite" presStyleCnt="0"/>
      <dgm:spPr/>
    </dgm:pt>
    <dgm:pt modelId="{83B7E0B2-31F1-41D2-AA8D-31C34A771579}" type="pres">
      <dgm:prSet presAssocID="{A4D0EADD-5F09-4F16-B8D9-972EE2E2B3C8}" presName="imgShp" presStyleLbl="fgImgPlace1" presStyleIdx="5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97EC013D-F7BD-4B74-AC54-11D097024E90}" type="pres">
      <dgm:prSet presAssocID="{A4D0EADD-5F09-4F16-B8D9-972EE2E2B3C8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F227-4CD7-437F-B0FF-7BC2872C215A}" type="pres">
      <dgm:prSet presAssocID="{D14A6CF3-42B7-4060-8E51-8620FCAB347A}" presName="spacing" presStyleCnt="0"/>
      <dgm:spPr/>
    </dgm:pt>
    <dgm:pt modelId="{BF6D507C-E526-4B90-B457-13EBCDFB1D20}" type="pres">
      <dgm:prSet presAssocID="{5437CCEE-54E6-4B85-A60D-2BED5B5B5B5C}" presName="composite" presStyleCnt="0"/>
      <dgm:spPr/>
    </dgm:pt>
    <dgm:pt modelId="{040D950D-B83F-4612-8375-9C6B06C702F1}" type="pres">
      <dgm:prSet presAssocID="{5437CCEE-54E6-4B85-A60D-2BED5B5B5B5C}" presName="imgShp" presStyleLbl="fgImgPlace1" presStyleIdx="6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10F93C1A-2254-452D-A828-39364BFAE56A}" type="pres">
      <dgm:prSet presAssocID="{5437CCEE-54E6-4B85-A60D-2BED5B5B5B5C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EC263-DED1-4F56-821F-F937DE19BE39}" srcId="{FD7DE426-AC76-48AA-B2F9-CBBCD1E3D24E}" destId="{5437CCEE-54E6-4B85-A60D-2BED5B5B5B5C}" srcOrd="6" destOrd="0" parTransId="{496FA1FF-D415-413E-9F64-3A220B53AFBF}" sibTransId="{26CA20FB-A1E4-4F46-A353-2463107FA6E5}"/>
    <dgm:cxn modelId="{DB881E1E-7904-4DD0-B51A-4B95DD1CC911}" type="presOf" srcId="{729D8359-6C13-4D11-BA50-590B1EE3B1E6}" destId="{A05BE9F7-57A1-413B-851F-39AF236A805E}" srcOrd="0" destOrd="0" presId="urn:microsoft.com/office/officeart/2005/8/layout/vList3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A445AA09-E75A-4CC1-A53D-021F22E20500}" type="presOf" srcId="{A4D0EADD-5F09-4F16-B8D9-972EE2E2B3C8}" destId="{97EC013D-F7BD-4B74-AC54-11D097024E90}" srcOrd="0" destOrd="0" presId="urn:microsoft.com/office/officeart/2005/8/layout/vList3"/>
    <dgm:cxn modelId="{8C9C5F37-364B-42D1-A5F9-0AD6CE2E3261}" type="presOf" srcId="{5437CCEE-54E6-4B85-A60D-2BED5B5B5B5C}" destId="{10F93C1A-2254-452D-A828-39364BFAE56A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D55981D4-1400-4659-9627-199BE8E9404F}" srcId="{FD7DE426-AC76-48AA-B2F9-CBBCD1E3D24E}" destId="{A4D0EADD-5F09-4F16-B8D9-972EE2E2B3C8}" srcOrd="5" destOrd="0" parTransId="{17A7AB3D-EC6F-4632-B419-8604E1959681}" sibTransId="{D14A6CF3-42B7-4060-8E51-8620FCAB347A}"/>
    <dgm:cxn modelId="{3C236259-6DA1-4875-8B10-62344170E50B}" srcId="{FD7DE426-AC76-48AA-B2F9-CBBCD1E3D24E}" destId="{9A7784C2-A410-4CF3-8975-2BD51432BA41}" srcOrd="3" destOrd="0" parTransId="{C492FDFD-4CF1-43D3-8DFC-3D6FB58C3810}" sibTransId="{28260625-59E2-4F84-A291-63981302B2FD}"/>
    <dgm:cxn modelId="{D9373BF2-4631-44FE-8144-D6C1FC1D33BB}" type="presOf" srcId="{E030037F-A9F4-4A24-88E2-F5B17919F625}" destId="{B384CEEC-6EA4-4287-90B4-E8F4F2EBE64A}" srcOrd="0" destOrd="0" presId="urn:microsoft.com/office/officeart/2005/8/layout/vList3"/>
    <dgm:cxn modelId="{BC6D8777-8E2F-40B0-BCFA-C10D5759CC02}" srcId="{FD7DE426-AC76-48AA-B2F9-CBBCD1E3D24E}" destId="{EDB1BA1C-6DFC-463A-9A1A-3F04D6CC8A65}" srcOrd="1" destOrd="0" parTransId="{71A86098-E382-4507-8657-D6364DD9E377}" sibTransId="{4BFD784F-5431-4E0C-8D61-2060B8515699}"/>
    <dgm:cxn modelId="{EC21D8C6-61FB-4238-8240-7E6F0FE02753}" type="presOf" srcId="{9A7784C2-A410-4CF3-8975-2BD51432BA41}" destId="{0E9F2FCE-39F5-4379-A4E6-FAF422EF1CDD}" srcOrd="0" destOrd="0" presId="urn:microsoft.com/office/officeart/2005/8/layout/vList3"/>
    <dgm:cxn modelId="{103A8619-305F-430B-9FD4-19C28B6776BA}" srcId="{FD7DE426-AC76-48AA-B2F9-CBBCD1E3D24E}" destId="{729D8359-6C13-4D11-BA50-590B1EE3B1E6}" srcOrd="4" destOrd="0" parTransId="{BF5181C8-1AD2-4EBD-BBF3-DDA24AD9E947}" sibTransId="{14F0BA17-AD3A-4984-9745-7B773BAC0132}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667522C5-94CF-44E4-8398-1B642E4A1A4B}" srcId="{FD7DE426-AC76-48AA-B2F9-CBBCD1E3D24E}" destId="{E030037F-A9F4-4A24-88E2-F5B17919F625}" srcOrd="2" destOrd="0" parTransId="{2A681C95-49B2-4C6C-A7D8-89B659A28BE7}" sibTransId="{BFFE4FA2-CE07-4265-B904-116C58D7DEFC}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BA187D5D-5410-4F66-BF3A-42A75ACC5428}" type="presParOf" srcId="{4E7E0A23-BE8E-4DA9-83D0-3985B38F3176}" destId="{E954D080-EBC7-4C2B-A93E-15ECEC316EE6}" srcOrd="2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3" destOrd="0" presId="urn:microsoft.com/office/officeart/2005/8/layout/vList3"/>
    <dgm:cxn modelId="{AB3DA605-0596-4E06-88B8-6AAEA464B50A}" type="presParOf" srcId="{4E7E0A23-BE8E-4DA9-83D0-3985B38F3176}" destId="{42918607-A111-4FCD-AC8D-B93F63EDF06A}" srcOrd="4" destOrd="0" presId="urn:microsoft.com/office/officeart/2005/8/layout/vList3"/>
    <dgm:cxn modelId="{AD1584BE-EF89-4E65-8D3B-6893DD51C076}" type="presParOf" srcId="{42918607-A111-4FCD-AC8D-B93F63EDF06A}" destId="{4543F9FC-EC0A-4478-A439-A4F258B86908}" srcOrd="0" destOrd="0" presId="urn:microsoft.com/office/officeart/2005/8/layout/vList3"/>
    <dgm:cxn modelId="{20A7ABAD-B897-4A77-A2A4-BB67F8B6B363}" type="presParOf" srcId="{42918607-A111-4FCD-AC8D-B93F63EDF06A}" destId="{B384CEEC-6EA4-4287-90B4-E8F4F2EBE64A}" srcOrd="1" destOrd="0" presId="urn:microsoft.com/office/officeart/2005/8/layout/vList3"/>
    <dgm:cxn modelId="{F01FB88C-DFD7-404B-8589-77EAEB4A8F48}" type="presParOf" srcId="{4E7E0A23-BE8E-4DA9-83D0-3985B38F3176}" destId="{99EE13EA-9828-4BAF-80A5-0F47997192B4}" srcOrd="5" destOrd="0" presId="urn:microsoft.com/office/officeart/2005/8/layout/vList3"/>
    <dgm:cxn modelId="{47920F71-82F1-4D05-8B00-39623AC9FFB8}" type="presParOf" srcId="{4E7E0A23-BE8E-4DA9-83D0-3985B38F3176}" destId="{E3AE32B5-D246-4BCC-9EC6-CB730303C943}" srcOrd="6" destOrd="0" presId="urn:microsoft.com/office/officeart/2005/8/layout/vList3"/>
    <dgm:cxn modelId="{F654BF59-04A7-49D0-89D5-BD490D5CBBB4}" type="presParOf" srcId="{E3AE32B5-D246-4BCC-9EC6-CB730303C943}" destId="{6884A1A7-3323-40A6-AE13-EA561497111F}" srcOrd="0" destOrd="0" presId="urn:microsoft.com/office/officeart/2005/8/layout/vList3"/>
    <dgm:cxn modelId="{D60F3DB8-63EA-4470-9B50-D3142810BCCD}" type="presParOf" srcId="{E3AE32B5-D246-4BCC-9EC6-CB730303C943}" destId="{0E9F2FCE-39F5-4379-A4E6-FAF422EF1CDD}" srcOrd="1" destOrd="0" presId="urn:microsoft.com/office/officeart/2005/8/layout/vList3"/>
    <dgm:cxn modelId="{C34C20DE-187B-431D-98D1-F3C7D79051B9}" type="presParOf" srcId="{4E7E0A23-BE8E-4DA9-83D0-3985B38F3176}" destId="{DF0E7046-312B-40BE-AB23-9DF282AF321F}" srcOrd="7" destOrd="0" presId="urn:microsoft.com/office/officeart/2005/8/layout/vList3"/>
    <dgm:cxn modelId="{7527C72B-553F-4530-9D98-28440C74B595}" type="presParOf" srcId="{4E7E0A23-BE8E-4DA9-83D0-3985B38F3176}" destId="{878C55F8-BF26-4C86-A491-97A89B6F8CF2}" srcOrd="8" destOrd="0" presId="urn:microsoft.com/office/officeart/2005/8/layout/vList3"/>
    <dgm:cxn modelId="{790A3DB8-F014-49F5-8E2E-BE87DA46D7CD}" type="presParOf" srcId="{878C55F8-BF26-4C86-A491-97A89B6F8CF2}" destId="{1DD96B74-D88E-40E2-87C2-404079D9C6C3}" srcOrd="0" destOrd="0" presId="urn:microsoft.com/office/officeart/2005/8/layout/vList3"/>
    <dgm:cxn modelId="{DDFDAE76-556A-4D72-B950-109FB197D54B}" type="presParOf" srcId="{878C55F8-BF26-4C86-A491-97A89B6F8CF2}" destId="{A05BE9F7-57A1-413B-851F-39AF236A805E}" srcOrd="1" destOrd="0" presId="urn:microsoft.com/office/officeart/2005/8/layout/vList3"/>
    <dgm:cxn modelId="{78FCBA8D-D4BE-4E74-89C7-DE000997CA42}" type="presParOf" srcId="{4E7E0A23-BE8E-4DA9-83D0-3985B38F3176}" destId="{01C03CF6-841B-42C7-9E43-FE73846EEA57}" srcOrd="9" destOrd="0" presId="urn:microsoft.com/office/officeart/2005/8/layout/vList3"/>
    <dgm:cxn modelId="{97B23EF4-C67D-4AF8-A003-2C48FA593D8B}" type="presParOf" srcId="{4E7E0A23-BE8E-4DA9-83D0-3985B38F3176}" destId="{6BACDAB9-FEE8-4025-8D3B-C977FB22EBE5}" srcOrd="10" destOrd="0" presId="urn:microsoft.com/office/officeart/2005/8/layout/vList3"/>
    <dgm:cxn modelId="{FBE6F387-087C-4D02-A10E-FB148439E4A0}" type="presParOf" srcId="{6BACDAB9-FEE8-4025-8D3B-C977FB22EBE5}" destId="{83B7E0B2-31F1-41D2-AA8D-31C34A771579}" srcOrd="0" destOrd="0" presId="urn:microsoft.com/office/officeart/2005/8/layout/vList3"/>
    <dgm:cxn modelId="{7F26AC49-A92C-4AF8-8A05-DBE8C3150512}" type="presParOf" srcId="{6BACDAB9-FEE8-4025-8D3B-C977FB22EBE5}" destId="{97EC013D-F7BD-4B74-AC54-11D097024E90}" srcOrd="1" destOrd="0" presId="urn:microsoft.com/office/officeart/2005/8/layout/vList3"/>
    <dgm:cxn modelId="{1F6240D9-3BEA-4B1D-B33E-38D556D7060B}" type="presParOf" srcId="{4E7E0A23-BE8E-4DA9-83D0-3985B38F3176}" destId="{4991F227-4CD7-437F-B0FF-7BC2872C215A}" srcOrd="11" destOrd="0" presId="urn:microsoft.com/office/officeart/2005/8/layout/vList3"/>
    <dgm:cxn modelId="{BCD37B4A-A981-4D29-B749-C94A6B6AB410}" type="presParOf" srcId="{4E7E0A23-BE8E-4DA9-83D0-3985B38F3176}" destId="{BF6D507C-E526-4B90-B457-13EBCDFB1D20}" srcOrd="12" destOrd="0" presId="urn:microsoft.com/office/officeart/2005/8/layout/vList3"/>
    <dgm:cxn modelId="{CFAA5CFA-893F-48D6-9ADC-4564DC5009B5}" type="presParOf" srcId="{BF6D507C-E526-4B90-B457-13EBCDFB1D20}" destId="{040D950D-B83F-4612-8375-9C6B06C702F1}" srcOrd="0" destOrd="0" presId="urn:microsoft.com/office/officeart/2005/8/layout/vList3"/>
    <dgm:cxn modelId="{C4B59E1E-12BA-4BC1-A9AB-DC720B95CCC7}" type="presParOf" srcId="{BF6D507C-E526-4B90-B457-13EBCDFB1D20}" destId="{10F93C1A-2254-452D-A828-39364BFAE56A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Учет качественных показателей добытой и поступившей транспортом продукции, перерабатываемого сырья и продуктов переработки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2C9D5B2C-F930-4AFC-A3C3-19A09CA1BF0B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Расчетные показатели качества</a:t>
          </a:r>
        </a:p>
      </dgm:t>
    </dgm:pt>
    <dgm:pt modelId="{7A151216-3BBB-46A5-B344-1061D02AF2AC}" type="parTrans" cxnId="{1F805C6C-1609-43EE-A567-A57F66583DA3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8A130052-E8F0-475A-AFC9-8DA0ABEB9887}" type="sibTrans" cxnId="{1F805C6C-1609-43EE-A567-A57F66583DA3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B5AE48A6-6B0D-4FD5-A086-8923F42BA3F0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Планирование качественных показателей продукции </a:t>
          </a:r>
          <a:br>
            <a:rPr lang="ru-RU" sz="1800" b="1" dirty="0">
              <a:solidFill>
                <a:schemeClr val="tx2">
                  <a:lumMod val="75000"/>
                </a:schemeClr>
              </a:solidFill>
            </a:rPr>
          </a:br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(добычи, переработки, отгрузки)</a:t>
          </a:r>
        </a:p>
      </dgm:t>
    </dgm:pt>
    <dgm:pt modelId="{EF17BED0-E8F7-4B97-8111-58B82C79E1A1}" type="parTrans" cxnId="{9CAD7643-99AB-41F7-B65E-5FCCDC2A7B61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03726F43-79ED-451D-9D4E-E04AA052FB16}" type="sibTrans" cxnId="{9CAD7643-99AB-41F7-B65E-5FCCDC2A7B61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E5319A42-529A-46F2-88B5-D4E8A108A2A1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Формирование паспортов и удостоверений качества </a:t>
          </a:r>
          <a:br>
            <a:rPr lang="ru-RU" sz="1800" b="1" dirty="0">
              <a:solidFill>
                <a:schemeClr val="tx2">
                  <a:lumMod val="75000"/>
                </a:schemeClr>
              </a:solidFill>
            </a:rPr>
          </a:br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отгружаемой продукции</a:t>
          </a:r>
        </a:p>
      </dgm:t>
    </dgm:pt>
    <dgm:pt modelId="{60771AD1-5EE1-4B61-9347-EE2E37C9B9A3}" type="parTrans" cxnId="{29B25BD5-C27E-4CDD-A77F-93EE2776E665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1E1030DF-2F9A-40D5-84F7-103AC5A3D2C0}" type="sibTrans" cxnId="{29B25BD5-C27E-4CDD-A77F-93EE2776E665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C51FC474-253E-4618-82F4-70291C2E318D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Расчет цены продукции по результатам изменения качества</a:t>
          </a:r>
        </a:p>
      </dgm:t>
    </dgm:pt>
    <dgm:pt modelId="{78EF551D-D5FB-4EB5-905D-9D6036A06F0B}" type="parTrans" cxnId="{7E8AB311-FF00-42CF-8B54-74F86131DEBA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35A0258D-5D18-46BF-932D-E0C371357B75}" type="sibTrans" cxnId="{7E8AB311-FF00-42CF-8B54-74F86131DEBA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A2462FD1-DAB7-4815-B531-EB5D6DE8CE64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Учет и корректировка качества продукции на складах</a:t>
          </a:r>
        </a:p>
      </dgm:t>
    </dgm:pt>
    <dgm:pt modelId="{73312668-EBC2-4BB5-8C62-4FBDBE8F3DD0}" type="parTrans" cxnId="{77B26BC0-452C-4ADE-9DC1-760EE86A53F8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4E226A8B-BF05-408A-9A87-534AA9E8299B}" type="sibTrans" cxnId="{77B26BC0-452C-4ADE-9DC1-760EE86A53F8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2ABCF236-8568-48AB-8DD5-C0E6D876AA04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Отбор проб и учет результатов </a:t>
          </a:r>
          <a:br>
            <a:rPr lang="ru-RU" sz="1800" b="1" dirty="0">
              <a:solidFill>
                <a:schemeClr val="tx2">
                  <a:lumMod val="75000"/>
                </a:schemeClr>
              </a:solidFill>
            </a:rPr>
          </a:br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лабораторных анализов и измерений</a:t>
          </a:r>
        </a:p>
      </dgm:t>
    </dgm:pt>
    <dgm:pt modelId="{1F6F0517-21C8-4C21-A96F-7D7E52BD8C01}" type="parTrans" cxnId="{92EC383C-DBE7-4E47-9975-518854D2E6DF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ADED7AF1-8094-4FDD-B25F-F60F3BB83E6A}" type="sibTrans" cxnId="{92EC383C-DBE7-4E47-9975-518854D2E6DF}">
      <dgm:prSet/>
      <dgm:spPr/>
      <dgm:t>
        <a:bodyPr/>
        <a:lstStyle/>
        <a:p>
          <a:endParaRPr lang="ru-RU" sz="1800" b="1">
            <a:solidFill>
              <a:schemeClr val="tx2">
                <a:lumMod val="75000"/>
              </a:schemeClr>
            </a:solidFill>
          </a:endParaRPr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6E5EC-8D90-46FA-9425-C1893D019C01}" type="pres">
      <dgm:prSet presAssocID="{2C9D5B2C-F930-4AFC-A3C3-19A09CA1BF0B}" presName="composite" presStyleCnt="0"/>
      <dgm:spPr/>
    </dgm:pt>
    <dgm:pt modelId="{071A5D7D-DC9D-4B59-98F1-951CA6313CDF}" type="pres">
      <dgm:prSet presAssocID="{2C9D5B2C-F930-4AFC-A3C3-19A09CA1BF0B}" presName="imgShp" presStyleLbl="fgImgPlace1" presStyleIdx="0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7B1454E5-0C68-4AD6-B26C-B83C8DC5A9F2}" type="pres">
      <dgm:prSet presAssocID="{2C9D5B2C-F930-4AFC-A3C3-19A09CA1BF0B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05C0B-87B3-487C-BC65-B60F77110D3F}" type="pres">
      <dgm:prSet presAssocID="{8A130052-E8F0-475A-AFC9-8DA0ABEB9887}" presName="spacing" presStyleCnt="0"/>
      <dgm:spPr/>
    </dgm:pt>
    <dgm:pt modelId="{BB583230-5071-4E5A-8894-84E237184972}" type="pres">
      <dgm:prSet presAssocID="{2ABCF236-8568-48AB-8DD5-C0E6D876AA04}" presName="composite" presStyleCnt="0"/>
      <dgm:spPr/>
    </dgm:pt>
    <dgm:pt modelId="{55C24331-931F-415B-AD43-3A0B6A08AB20}" type="pres">
      <dgm:prSet presAssocID="{2ABCF236-8568-48AB-8DD5-C0E6D876AA04}" presName="imgShp" presStyleLbl="fgImgPlace1" presStyleIdx="1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951A8480-3981-4239-99B3-01896FC81160}" type="pres">
      <dgm:prSet presAssocID="{2ABCF236-8568-48AB-8DD5-C0E6D876AA04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8C757-4CA0-4A1A-8CA8-835FC3C8BEB7}" type="pres">
      <dgm:prSet presAssocID="{ADED7AF1-8094-4FDD-B25F-F60F3BB83E6A}" presName="spacing" presStyleCnt="0"/>
      <dgm:spPr/>
    </dgm:pt>
    <dgm:pt modelId="{FB3B5E26-5CEB-4349-A6B1-31271C2C46FD}" type="pres">
      <dgm:prSet presAssocID="{E5319A42-529A-46F2-88B5-D4E8A108A2A1}" presName="composite" presStyleCnt="0"/>
      <dgm:spPr/>
    </dgm:pt>
    <dgm:pt modelId="{16A47117-F604-4138-94D8-82BD9FE9CE0B}" type="pres">
      <dgm:prSet presAssocID="{E5319A42-529A-46F2-88B5-D4E8A108A2A1}" presName="imgShp" presStyleLbl="fgImgPlace1" presStyleIdx="2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AF3AF3A8-9D0A-465C-BBEE-93DC619C2C10}" type="pres">
      <dgm:prSet presAssocID="{E5319A42-529A-46F2-88B5-D4E8A108A2A1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44444-0F5B-4EFF-AFF9-49F3096CCD21}" type="pres">
      <dgm:prSet presAssocID="{1E1030DF-2F9A-40D5-84F7-103AC5A3D2C0}" presName="spacing" presStyleCnt="0"/>
      <dgm:spPr/>
    </dgm:pt>
    <dgm:pt modelId="{1B87A8D5-C062-4B62-997E-736FAD18FE52}" type="pres">
      <dgm:prSet presAssocID="{B5AE48A6-6B0D-4FD5-A086-8923F42BA3F0}" presName="composite" presStyleCnt="0"/>
      <dgm:spPr/>
    </dgm:pt>
    <dgm:pt modelId="{40046C3E-32A3-4051-B207-75207A083355}" type="pres">
      <dgm:prSet presAssocID="{B5AE48A6-6B0D-4FD5-A086-8923F42BA3F0}" presName="imgShp" presStyleLbl="fgImgPlace1" presStyleIdx="3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0305DE5F-46F3-4BCD-BEFF-4C9DA6083284}" type="pres">
      <dgm:prSet presAssocID="{B5AE48A6-6B0D-4FD5-A086-8923F42BA3F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6870-E889-446A-8EA8-A3F3743E2D48}" type="pres">
      <dgm:prSet presAssocID="{03726F43-79ED-451D-9D4E-E04AA052FB16}" presName="spacing" presStyleCnt="0"/>
      <dgm:spPr/>
    </dgm:pt>
    <dgm:pt modelId="{12E41868-988D-4991-96E9-7F816652C934}" type="pres">
      <dgm:prSet presAssocID="{C51FC474-253E-4618-82F4-70291C2E318D}" presName="composite" presStyleCnt="0"/>
      <dgm:spPr/>
    </dgm:pt>
    <dgm:pt modelId="{A233C9F1-161C-4DDF-96D9-2557FD5B2A41}" type="pres">
      <dgm:prSet presAssocID="{C51FC474-253E-4618-82F4-70291C2E318D}" presName="imgShp" presStyleLbl="fgImgPlace1" presStyleIdx="4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AF88B54-A2ED-4F34-BA15-0186163A5E01}" type="pres">
      <dgm:prSet presAssocID="{C51FC474-253E-4618-82F4-70291C2E318D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C4E40-B184-462C-BAC3-373B57917FE6}" type="pres">
      <dgm:prSet presAssocID="{35A0258D-5D18-46BF-932D-E0C371357B75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5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230A-AB22-4642-81B1-F64B6A93716C}" type="pres">
      <dgm:prSet presAssocID="{4BFD784F-5431-4E0C-8D61-2060B8515699}" presName="spacing" presStyleCnt="0"/>
      <dgm:spPr/>
    </dgm:pt>
    <dgm:pt modelId="{CF6922D0-55E4-4E3C-BD9D-37B5A39414D5}" type="pres">
      <dgm:prSet presAssocID="{A2462FD1-DAB7-4815-B531-EB5D6DE8CE64}" presName="composite" presStyleCnt="0"/>
      <dgm:spPr/>
    </dgm:pt>
    <dgm:pt modelId="{0F623219-BD50-4EC1-A612-8759FF08D779}" type="pres">
      <dgm:prSet presAssocID="{A2462FD1-DAB7-4815-B531-EB5D6DE8CE64}" presName="imgShp" presStyleLbl="fgImgPlace1" presStyleIdx="6" presStyleCnt="7"/>
      <dgm:spPr>
        <a:solidFill>
          <a:srgbClr val="3A5D80"/>
        </a:solidFill>
        <a:ln>
          <a:solidFill>
            <a:srgbClr val="002060"/>
          </a:solidFill>
        </a:ln>
      </dgm:spPr>
    </dgm:pt>
    <dgm:pt modelId="{C6271E54-9254-496F-96C8-8378486013FD}" type="pres">
      <dgm:prSet presAssocID="{A2462FD1-DAB7-4815-B531-EB5D6DE8CE64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DAF51-B061-4AB1-905C-7A37801DD638}" type="presOf" srcId="{EDB1BA1C-6DFC-463A-9A1A-3F04D6CC8A65}" destId="{6010D8B9-DE62-4833-AEDF-DDD169A04E65}" srcOrd="0" destOrd="0" presId="urn:microsoft.com/office/officeart/2005/8/layout/vList3"/>
    <dgm:cxn modelId="{9CAD7643-99AB-41F7-B65E-5FCCDC2A7B61}" srcId="{FD7DE426-AC76-48AA-B2F9-CBBCD1E3D24E}" destId="{B5AE48A6-6B0D-4FD5-A086-8923F42BA3F0}" srcOrd="3" destOrd="0" parTransId="{EF17BED0-E8F7-4B97-8111-58B82C79E1A1}" sibTransId="{03726F43-79ED-451D-9D4E-E04AA052FB16}"/>
    <dgm:cxn modelId="{55DC06D8-C84E-4C3A-A81C-C32A892330A7}" type="presOf" srcId="{2C9D5B2C-F930-4AFC-A3C3-19A09CA1BF0B}" destId="{7B1454E5-0C68-4AD6-B26C-B83C8DC5A9F2}" srcOrd="0" destOrd="0" presId="urn:microsoft.com/office/officeart/2005/8/layout/vList3"/>
    <dgm:cxn modelId="{77B26BC0-452C-4ADE-9DC1-760EE86A53F8}" srcId="{FD7DE426-AC76-48AA-B2F9-CBBCD1E3D24E}" destId="{A2462FD1-DAB7-4815-B531-EB5D6DE8CE64}" srcOrd="6" destOrd="0" parTransId="{73312668-EBC2-4BB5-8C62-4FBDBE8F3DD0}" sibTransId="{4E226A8B-BF05-408A-9A87-534AA9E8299B}"/>
    <dgm:cxn modelId="{7E8AB311-FF00-42CF-8B54-74F86131DEBA}" srcId="{FD7DE426-AC76-48AA-B2F9-CBBCD1E3D24E}" destId="{C51FC474-253E-4618-82F4-70291C2E318D}" srcOrd="4" destOrd="0" parTransId="{78EF551D-D5FB-4EB5-905D-9D6036A06F0B}" sibTransId="{35A0258D-5D18-46BF-932D-E0C371357B75}"/>
    <dgm:cxn modelId="{D69BEE53-80B3-4186-BB3D-A22C3033E0A1}" type="presOf" srcId="{B5AE48A6-6B0D-4FD5-A086-8923F42BA3F0}" destId="{0305DE5F-46F3-4BCD-BEFF-4C9DA6083284}" srcOrd="0" destOrd="0" presId="urn:microsoft.com/office/officeart/2005/8/layout/vList3"/>
    <dgm:cxn modelId="{29B25BD5-C27E-4CDD-A77F-93EE2776E665}" srcId="{FD7DE426-AC76-48AA-B2F9-CBBCD1E3D24E}" destId="{E5319A42-529A-46F2-88B5-D4E8A108A2A1}" srcOrd="2" destOrd="0" parTransId="{60771AD1-5EE1-4B61-9347-EE2E37C9B9A3}" sibTransId="{1E1030DF-2F9A-40D5-84F7-103AC5A3D2C0}"/>
    <dgm:cxn modelId="{BC6D8777-8E2F-40B0-BCFA-C10D5759CC02}" srcId="{FD7DE426-AC76-48AA-B2F9-CBBCD1E3D24E}" destId="{EDB1BA1C-6DFC-463A-9A1A-3F04D6CC8A65}" srcOrd="5" destOrd="0" parTransId="{71A86098-E382-4507-8657-D6364DD9E377}" sibTransId="{4BFD784F-5431-4E0C-8D61-2060B8515699}"/>
    <dgm:cxn modelId="{1403944E-4431-4DEF-98E0-8165415B0785}" type="presOf" srcId="{C51FC474-253E-4618-82F4-70291C2E318D}" destId="{6AF88B54-A2ED-4F34-BA15-0186163A5E01}" srcOrd="0" destOrd="0" presId="urn:microsoft.com/office/officeart/2005/8/layout/vList3"/>
    <dgm:cxn modelId="{92EC383C-DBE7-4E47-9975-518854D2E6DF}" srcId="{FD7DE426-AC76-48AA-B2F9-CBBCD1E3D24E}" destId="{2ABCF236-8568-48AB-8DD5-C0E6D876AA04}" srcOrd="1" destOrd="0" parTransId="{1F6F0517-21C8-4C21-A96F-7D7E52BD8C01}" sibTransId="{ADED7AF1-8094-4FDD-B25F-F60F3BB83E6A}"/>
    <dgm:cxn modelId="{50325A91-6D46-4CC8-86C4-BDAC29A6283E}" type="presOf" srcId="{2ABCF236-8568-48AB-8DD5-C0E6D876AA04}" destId="{951A8480-3981-4239-99B3-01896FC81160}" srcOrd="0" destOrd="0" presId="urn:microsoft.com/office/officeart/2005/8/layout/vList3"/>
    <dgm:cxn modelId="{A46BD89F-7F57-41AB-A1F3-E18D01981D2B}" type="presOf" srcId="{A2462FD1-DAB7-4815-B531-EB5D6DE8CE64}" destId="{C6271E54-9254-496F-96C8-8378486013FD}" srcOrd="0" destOrd="0" presId="urn:microsoft.com/office/officeart/2005/8/layout/vList3"/>
    <dgm:cxn modelId="{1F805C6C-1609-43EE-A567-A57F66583DA3}" srcId="{FD7DE426-AC76-48AA-B2F9-CBBCD1E3D24E}" destId="{2C9D5B2C-F930-4AFC-A3C3-19A09CA1BF0B}" srcOrd="0" destOrd="0" parTransId="{7A151216-3BBB-46A5-B344-1061D02AF2AC}" sibTransId="{8A130052-E8F0-475A-AFC9-8DA0ABEB9887}"/>
    <dgm:cxn modelId="{39494055-B59E-453C-8730-6F09857AC661}" type="presOf" srcId="{E5319A42-529A-46F2-88B5-D4E8A108A2A1}" destId="{AF3AF3A8-9D0A-465C-BBEE-93DC619C2C10}" srcOrd="0" destOrd="0" presId="urn:microsoft.com/office/officeart/2005/8/layout/vList3"/>
    <dgm:cxn modelId="{AE79B2F1-CC0D-4A97-990C-348AF2F4AA34}" type="presOf" srcId="{FD7DE426-AC76-48AA-B2F9-CBBCD1E3D24E}" destId="{4E7E0A23-BE8E-4DA9-83D0-3985B38F3176}" srcOrd="0" destOrd="0" presId="urn:microsoft.com/office/officeart/2005/8/layout/vList3"/>
    <dgm:cxn modelId="{3174CD03-03EB-488E-9E49-1E24935A624C}" type="presParOf" srcId="{4E7E0A23-BE8E-4DA9-83D0-3985B38F3176}" destId="{3196E5EC-8D90-46FA-9425-C1893D019C01}" srcOrd="0" destOrd="0" presId="urn:microsoft.com/office/officeart/2005/8/layout/vList3"/>
    <dgm:cxn modelId="{B8E7066C-C98F-4104-9C50-63D4C658695A}" type="presParOf" srcId="{3196E5EC-8D90-46FA-9425-C1893D019C01}" destId="{071A5D7D-DC9D-4B59-98F1-951CA6313CDF}" srcOrd="0" destOrd="0" presId="urn:microsoft.com/office/officeart/2005/8/layout/vList3"/>
    <dgm:cxn modelId="{247CC7DC-3328-4549-993C-BE673792C658}" type="presParOf" srcId="{3196E5EC-8D90-46FA-9425-C1893D019C01}" destId="{7B1454E5-0C68-4AD6-B26C-B83C8DC5A9F2}" srcOrd="1" destOrd="0" presId="urn:microsoft.com/office/officeart/2005/8/layout/vList3"/>
    <dgm:cxn modelId="{C71A8DA9-3000-4E9F-8817-49875B5CFF55}" type="presParOf" srcId="{4E7E0A23-BE8E-4DA9-83D0-3985B38F3176}" destId="{63E05C0B-87B3-487C-BC65-B60F77110D3F}" srcOrd="1" destOrd="0" presId="urn:microsoft.com/office/officeart/2005/8/layout/vList3"/>
    <dgm:cxn modelId="{69E46049-B04E-4CE0-8AE6-C235EF46D311}" type="presParOf" srcId="{4E7E0A23-BE8E-4DA9-83D0-3985B38F3176}" destId="{BB583230-5071-4E5A-8894-84E237184972}" srcOrd="2" destOrd="0" presId="urn:microsoft.com/office/officeart/2005/8/layout/vList3"/>
    <dgm:cxn modelId="{C172833B-BBC3-4181-AFE9-5CCA6E37DDD2}" type="presParOf" srcId="{BB583230-5071-4E5A-8894-84E237184972}" destId="{55C24331-931F-415B-AD43-3A0B6A08AB20}" srcOrd="0" destOrd="0" presId="urn:microsoft.com/office/officeart/2005/8/layout/vList3"/>
    <dgm:cxn modelId="{2F0FAC5D-96DF-4DA8-A4A0-54E0E4A4E53A}" type="presParOf" srcId="{BB583230-5071-4E5A-8894-84E237184972}" destId="{951A8480-3981-4239-99B3-01896FC81160}" srcOrd="1" destOrd="0" presId="urn:microsoft.com/office/officeart/2005/8/layout/vList3"/>
    <dgm:cxn modelId="{3C168C06-EA99-4551-B8D4-2D4FFC868665}" type="presParOf" srcId="{4E7E0A23-BE8E-4DA9-83D0-3985B38F3176}" destId="{9758C757-4CA0-4A1A-8CA8-835FC3C8BEB7}" srcOrd="3" destOrd="0" presId="urn:microsoft.com/office/officeart/2005/8/layout/vList3"/>
    <dgm:cxn modelId="{2B04DA03-A1CF-4646-94C3-1F290AF7B3AB}" type="presParOf" srcId="{4E7E0A23-BE8E-4DA9-83D0-3985B38F3176}" destId="{FB3B5E26-5CEB-4349-A6B1-31271C2C46FD}" srcOrd="4" destOrd="0" presId="urn:microsoft.com/office/officeart/2005/8/layout/vList3"/>
    <dgm:cxn modelId="{C6AAD7CD-9D2D-45FC-9F8D-8589229963F7}" type="presParOf" srcId="{FB3B5E26-5CEB-4349-A6B1-31271C2C46FD}" destId="{16A47117-F604-4138-94D8-82BD9FE9CE0B}" srcOrd="0" destOrd="0" presId="urn:microsoft.com/office/officeart/2005/8/layout/vList3"/>
    <dgm:cxn modelId="{280773E3-D357-414A-BC4F-3E406F410FF2}" type="presParOf" srcId="{FB3B5E26-5CEB-4349-A6B1-31271C2C46FD}" destId="{AF3AF3A8-9D0A-465C-BBEE-93DC619C2C10}" srcOrd="1" destOrd="0" presId="urn:microsoft.com/office/officeart/2005/8/layout/vList3"/>
    <dgm:cxn modelId="{DEDAB455-FB37-4C13-9CAF-065A72ADA22A}" type="presParOf" srcId="{4E7E0A23-BE8E-4DA9-83D0-3985B38F3176}" destId="{36344444-0F5B-4EFF-AFF9-49F3096CCD21}" srcOrd="5" destOrd="0" presId="urn:microsoft.com/office/officeart/2005/8/layout/vList3"/>
    <dgm:cxn modelId="{7FD6BEE4-B99B-497B-BB8B-B4A069E8BF91}" type="presParOf" srcId="{4E7E0A23-BE8E-4DA9-83D0-3985B38F3176}" destId="{1B87A8D5-C062-4B62-997E-736FAD18FE52}" srcOrd="6" destOrd="0" presId="urn:microsoft.com/office/officeart/2005/8/layout/vList3"/>
    <dgm:cxn modelId="{4166BFE1-4737-4606-AE0C-79539BF8F45D}" type="presParOf" srcId="{1B87A8D5-C062-4B62-997E-736FAD18FE52}" destId="{40046C3E-32A3-4051-B207-75207A083355}" srcOrd="0" destOrd="0" presId="urn:microsoft.com/office/officeart/2005/8/layout/vList3"/>
    <dgm:cxn modelId="{609E6113-364B-480F-9C84-A6ACFFA170D1}" type="presParOf" srcId="{1B87A8D5-C062-4B62-997E-736FAD18FE52}" destId="{0305DE5F-46F3-4BCD-BEFF-4C9DA6083284}" srcOrd="1" destOrd="0" presId="urn:microsoft.com/office/officeart/2005/8/layout/vList3"/>
    <dgm:cxn modelId="{650993C3-6F3B-406A-A26A-EE4D00F3640B}" type="presParOf" srcId="{4E7E0A23-BE8E-4DA9-83D0-3985B38F3176}" destId="{57F36870-E889-446A-8EA8-A3F3743E2D48}" srcOrd="7" destOrd="0" presId="urn:microsoft.com/office/officeart/2005/8/layout/vList3"/>
    <dgm:cxn modelId="{7AF00745-3C43-4CE6-8794-82557754395E}" type="presParOf" srcId="{4E7E0A23-BE8E-4DA9-83D0-3985B38F3176}" destId="{12E41868-988D-4991-96E9-7F816652C934}" srcOrd="8" destOrd="0" presId="urn:microsoft.com/office/officeart/2005/8/layout/vList3"/>
    <dgm:cxn modelId="{83E926A0-A3D4-4B6C-B6BC-A4BA95F4AB7F}" type="presParOf" srcId="{12E41868-988D-4991-96E9-7F816652C934}" destId="{A233C9F1-161C-4DDF-96D9-2557FD5B2A41}" srcOrd="0" destOrd="0" presId="urn:microsoft.com/office/officeart/2005/8/layout/vList3"/>
    <dgm:cxn modelId="{A1293BEF-30C0-465C-B8BA-72BA65E8BCA4}" type="presParOf" srcId="{12E41868-988D-4991-96E9-7F816652C934}" destId="{6AF88B54-A2ED-4F34-BA15-0186163A5E01}" srcOrd="1" destOrd="0" presId="urn:microsoft.com/office/officeart/2005/8/layout/vList3"/>
    <dgm:cxn modelId="{128E7CF7-5305-4858-A401-3B615DD590CF}" type="presParOf" srcId="{4E7E0A23-BE8E-4DA9-83D0-3985B38F3176}" destId="{FE7C4E40-B184-462C-BAC3-373B57917FE6}" srcOrd="9" destOrd="0" presId="urn:microsoft.com/office/officeart/2005/8/layout/vList3"/>
    <dgm:cxn modelId="{3254B9FB-171B-4022-9C51-920DAEC0A971}" type="presParOf" srcId="{4E7E0A23-BE8E-4DA9-83D0-3985B38F3176}" destId="{E954D080-EBC7-4C2B-A93E-15ECEC316EE6}" srcOrd="10" destOrd="0" presId="urn:microsoft.com/office/officeart/2005/8/layout/vList3"/>
    <dgm:cxn modelId="{77DC9844-5FA4-4F89-A656-BCF87830A810}" type="presParOf" srcId="{E954D080-EBC7-4C2B-A93E-15ECEC316EE6}" destId="{CEEF1CEA-C9CB-4DF0-B2E6-7DCD34E64D21}" srcOrd="0" destOrd="0" presId="urn:microsoft.com/office/officeart/2005/8/layout/vList3"/>
    <dgm:cxn modelId="{9D4620A3-0C98-48F1-BFD8-3E1D8D17D7B4}" type="presParOf" srcId="{E954D080-EBC7-4C2B-A93E-15ECEC316EE6}" destId="{6010D8B9-DE62-4833-AEDF-DDD169A04E65}" srcOrd="1" destOrd="0" presId="urn:microsoft.com/office/officeart/2005/8/layout/vList3"/>
    <dgm:cxn modelId="{3C6B0808-4A79-4CE7-8686-BD2D34804243}" type="presParOf" srcId="{4E7E0A23-BE8E-4DA9-83D0-3985B38F3176}" destId="{B4E2230A-AB22-4642-81B1-F64B6A93716C}" srcOrd="11" destOrd="0" presId="urn:microsoft.com/office/officeart/2005/8/layout/vList3"/>
    <dgm:cxn modelId="{D2AE2A0D-5B79-4414-981F-55F069B3177C}" type="presParOf" srcId="{4E7E0A23-BE8E-4DA9-83D0-3985B38F3176}" destId="{CF6922D0-55E4-4E3C-BD9D-37B5A39414D5}" srcOrd="12" destOrd="0" presId="urn:microsoft.com/office/officeart/2005/8/layout/vList3"/>
    <dgm:cxn modelId="{73DF2D7E-016A-4E01-9B95-9FDEDE63F41A}" type="presParOf" srcId="{CF6922D0-55E4-4E3C-BD9D-37B5A39414D5}" destId="{0F623219-BD50-4EC1-A612-8759FF08D779}" srcOrd="0" destOrd="0" presId="urn:microsoft.com/office/officeart/2005/8/layout/vList3"/>
    <dgm:cxn modelId="{12806309-CC59-4BBC-9EFC-4C469A6B35E0}" type="presParOf" srcId="{CF6922D0-55E4-4E3C-BD9D-37B5A39414D5}" destId="{C6271E54-9254-496F-96C8-8378486013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Ввод начальных остатков шин на складах и оборудовании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Перемещение шин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A4D0EADD-5F09-4F16-B8D9-972EE2E2B3C8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Списание шин</a:t>
          </a:r>
        </a:p>
      </dgm:t>
    </dgm:pt>
    <dgm:pt modelId="{D14A6CF3-42B7-4060-8E51-8620FCAB347A}" type="sibTrans" cxnId="{D55981D4-1400-4659-9627-199BE8E9404F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17A7AB3D-EC6F-4632-B419-8604E1959681}" type="parTrans" cxnId="{D55981D4-1400-4659-9627-199BE8E9404F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729D8359-6C13-4D11-BA50-590B1EE3B1E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Снятие шин с оборудования</a:t>
          </a:r>
        </a:p>
      </dgm:t>
    </dgm:pt>
    <dgm:pt modelId="{14F0BA17-AD3A-4984-9745-7B773BAC0132}" type="sibTrans" cxnId="{103A8619-305F-430B-9FD4-19C28B6776B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BF5181C8-1AD2-4EBD-BBF3-DDA24AD9E947}" type="parTrans" cxnId="{103A8619-305F-430B-9FD4-19C28B6776B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5437CCEE-54E6-4B85-A60D-2BED5B5B5B5C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Автоматическая фиксация наработки шин</a:t>
          </a:r>
        </a:p>
      </dgm:t>
    </dgm:pt>
    <dgm:pt modelId="{496FA1FF-D415-413E-9F64-3A220B53AFBF}" type="parTrans" cxnId="{2E0EC263-DED1-4F56-821F-F937DE19BE39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26CA20FB-A1E4-4F46-A353-2463107FA6E5}" type="sibTrans" cxnId="{2E0EC263-DED1-4F56-821F-F937DE19BE39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697E1E76-9FD9-41E5-97B0-2262747B7C60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Поступление шин</a:t>
          </a:r>
        </a:p>
      </dgm:t>
    </dgm:pt>
    <dgm:pt modelId="{F49336E5-B6EE-4FAA-9479-717F765F7137}" type="parTrans" cxnId="{D992E9A7-7871-4C6E-A8F6-E9D20953D828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819AB324-FC2D-4B2F-8297-8A2D5E60612E}" type="sibTrans" cxnId="{D992E9A7-7871-4C6E-A8F6-E9D20953D828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54050635-2BDB-49F0-88B9-CD7558AAF17F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Установка шин на оборудование</a:t>
          </a:r>
        </a:p>
      </dgm:t>
    </dgm:pt>
    <dgm:pt modelId="{DDFCCB81-A6EB-416C-BF11-65D3F613833E}" type="parTrans" cxnId="{8BB2D61A-A77A-4FAE-84CE-66F84A44967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4DB67DC9-C0AF-49FE-A652-FAE6B8CA8929}" type="sibTrans" cxnId="{8BB2D61A-A77A-4FAE-84CE-66F84A44967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1453F8EC-D2FC-4480-A5D2-4DFC5F937188}">
      <dgm:prSet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Карточки шин и анализ ходимости</a:t>
          </a:r>
        </a:p>
      </dgm:t>
    </dgm:pt>
    <dgm:pt modelId="{26A2A68F-8E21-4B8D-9356-23BAD3DF67AE}" type="parTrans" cxnId="{74ACB2D1-7DFD-4532-8F12-A7D73AB941A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A831278D-0D95-4F18-8404-E9806D89B7A3}" type="sibTrans" cxnId="{74ACB2D1-7DFD-4532-8F12-A7D73AB941AA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215A5641-10FE-4D76-9978-E9E0F7282610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2000" b="1" dirty="0">
              <a:solidFill>
                <a:schemeClr val="tx2">
                  <a:lumMod val="75000"/>
                </a:schemeClr>
              </a:solidFill>
            </a:rPr>
            <a:t>Нормы эксплуатации шин</a:t>
          </a:r>
        </a:p>
      </dgm:t>
    </dgm:pt>
    <dgm:pt modelId="{0EDFDBCB-F3AD-4BC4-994B-9C5EF5903534}" type="parTrans" cxnId="{BBCA3161-2809-4F4C-9454-5DC21AD34E61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4366A9B8-39FB-4E85-950C-C599F75A617B}" type="sibTrans" cxnId="{BBCA3161-2809-4F4C-9454-5DC21AD34E61}">
      <dgm:prSet/>
      <dgm:spPr/>
      <dgm:t>
        <a:bodyPr/>
        <a:lstStyle/>
        <a:p>
          <a:endParaRPr lang="ru-RU" sz="2000" b="1">
            <a:solidFill>
              <a:schemeClr val="tx2">
                <a:lumMod val="75000"/>
              </a:schemeClr>
            </a:solidFill>
          </a:endParaRPr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9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932E-1088-4D26-9C6C-C5305A8F5135}" type="pres">
      <dgm:prSet presAssocID="{683BCFE7-9409-4186-8CBF-710B6FEB5372}" presName="spacing" presStyleCnt="0"/>
      <dgm:spPr/>
    </dgm:pt>
    <dgm:pt modelId="{9A83369F-E25A-4B4E-A799-6384F3A652FC}" type="pres">
      <dgm:prSet presAssocID="{215A5641-10FE-4D76-9978-E9E0F7282610}" presName="composite" presStyleCnt="0"/>
      <dgm:spPr/>
    </dgm:pt>
    <dgm:pt modelId="{39552E38-5F20-4B96-9A6F-8FD9AFBDC8B2}" type="pres">
      <dgm:prSet presAssocID="{215A5641-10FE-4D76-9978-E9E0F7282610}" presName="imgShp" presStyleLbl="fgImgPlace1" presStyleIdx="1" presStyleCnt="9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5EF780BC-41E3-473E-AF5E-77FFCBC90C41}" type="pres">
      <dgm:prSet presAssocID="{215A5641-10FE-4D76-9978-E9E0F7282610}" presName="txShp" presStyleLbl="node1" presStyleIdx="1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8A08F-AF82-4C3F-B5E3-A2943958D2E5}" type="pres">
      <dgm:prSet presAssocID="{4366A9B8-39FB-4E85-950C-C599F75A617B}" presName="spacing" presStyleCnt="0"/>
      <dgm:spPr/>
    </dgm:pt>
    <dgm:pt modelId="{F4C94DB9-3B11-464B-9E9F-D717AE0D7FEA}" type="pres">
      <dgm:prSet presAssocID="{697E1E76-9FD9-41E5-97B0-2262747B7C60}" presName="composite" presStyleCnt="0"/>
      <dgm:spPr/>
    </dgm:pt>
    <dgm:pt modelId="{703982D4-1CE2-42BD-B93A-8E7E86F980F8}" type="pres">
      <dgm:prSet presAssocID="{697E1E76-9FD9-41E5-97B0-2262747B7C60}" presName="imgShp" presStyleLbl="fgImgPlace1" presStyleIdx="2" presStyleCnt="9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ADDEF596-A8C9-4833-ACA3-95306801C8DD}" type="pres">
      <dgm:prSet presAssocID="{697E1E76-9FD9-41E5-97B0-2262747B7C60}" presName="txShp" presStyleLbl="node1" presStyleIdx="2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B741-00D8-4C0D-9EE3-2E14349B9878}" type="pres">
      <dgm:prSet presAssocID="{819AB324-FC2D-4B2F-8297-8A2D5E60612E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3" presStyleCnt="9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6010D8B9-DE62-4833-AEDF-DDD169A04E65}" type="pres">
      <dgm:prSet presAssocID="{EDB1BA1C-6DFC-463A-9A1A-3F04D6CC8A65}" presName="txShp" presStyleLbl="node1" presStyleIdx="3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230A-AB22-4642-81B1-F64B6A93716C}" type="pres">
      <dgm:prSet presAssocID="{4BFD784F-5431-4E0C-8D61-2060B8515699}" presName="spacing" presStyleCnt="0"/>
      <dgm:spPr/>
    </dgm:pt>
    <dgm:pt modelId="{B44CE7D9-6F4B-4F0D-B42B-95D729308ACB}" type="pres">
      <dgm:prSet presAssocID="{54050635-2BDB-49F0-88B9-CD7558AAF17F}" presName="composite" presStyleCnt="0"/>
      <dgm:spPr/>
    </dgm:pt>
    <dgm:pt modelId="{39B1FBFF-E352-483A-BDA8-EC7892FC3F1D}" type="pres">
      <dgm:prSet presAssocID="{54050635-2BDB-49F0-88B9-CD7558AAF17F}" presName="imgShp" presStyleLbl="fgImgPlace1" presStyleIdx="4" presStyleCnt="9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63C030C6-E307-4DAC-B8E1-3EFCD3E02416}" type="pres">
      <dgm:prSet presAssocID="{54050635-2BDB-49F0-88B9-CD7558AAF17F}" presName="txShp" presStyleLbl="node1" presStyleIdx="4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3DFE-F06D-4D97-9C69-459E8E2C4E89}" type="pres">
      <dgm:prSet presAssocID="{4DB67DC9-C0AF-49FE-A652-FAE6B8CA8929}" presName="spacing" presStyleCnt="0"/>
      <dgm:spPr/>
    </dgm:pt>
    <dgm:pt modelId="{878C55F8-BF26-4C86-A491-97A89B6F8CF2}" type="pres">
      <dgm:prSet presAssocID="{729D8359-6C13-4D11-BA50-590B1EE3B1E6}" presName="composite" presStyleCnt="0"/>
      <dgm:spPr/>
    </dgm:pt>
    <dgm:pt modelId="{1DD96B74-D88E-40E2-87C2-404079D9C6C3}" type="pres">
      <dgm:prSet presAssocID="{729D8359-6C13-4D11-BA50-590B1EE3B1E6}" presName="imgShp" presStyleLbl="fgImgPlace1" presStyleIdx="5" presStyleCnt="9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A05BE9F7-57A1-413B-851F-39AF236A805E}" type="pres">
      <dgm:prSet presAssocID="{729D8359-6C13-4D11-BA50-590B1EE3B1E6}" presName="txShp" presStyleLbl="node1" presStyleIdx="5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3CF6-841B-42C7-9E43-FE73846EEA57}" type="pres">
      <dgm:prSet presAssocID="{14F0BA17-AD3A-4984-9745-7B773BAC0132}" presName="spacing" presStyleCnt="0"/>
      <dgm:spPr/>
    </dgm:pt>
    <dgm:pt modelId="{6BACDAB9-FEE8-4025-8D3B-C977FB22EBE5}" type="pres">
      <dgm:prSet presAssocID="{A4D0EADD-5F09-4F16-B8D9-972EE2E2B3C8}" presName="composite" presStyleCnt="0"/>
      <dgm:spPr/>
    </dgm:pt>
    <dgm:pt modelId="{83B7E0B2-31F1-41D2-AA8D-31C34A771579}" type="pres">
      <dgm:prSet presAssocID="{A4D0EADD-5F09-4F16-B8D9-972EE2E2B3C8}" presName="imgShp" presStyleLbl="fgImgPlace1" presStyleIdx="6" presStyleCnt="9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97EC013D-F7BD-4B74-AC54-11D097024E90}" type="pres">
      <dgm:prSet presAssocID="{A4D0EADD-5F09-4F16-B8D9-972EE2E2B3C8}" presName="txShp" presStyleLbl="node1" presStyleIdx="6" presStyleCnt="9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F227-4CD7-437F-B0FF-7BC2872C215A}" type="pres">
      <dgm:prSet presAssocID="{D14A6CF3-42B7-4060-8E51-8620FCAB347A}" presName="spacing" presStyleCnt="0"/>
      <dgm:spPr/>
    </dgm:pt>
    <dgm:pt modelId="{BF6D507C-E526-4B90-B457-13EBCDFB1D20}" type="pres">
      <dgm:prSet presAssocID="{5437CCEE-54E6-4B85-A60D-2BED5B5B5B5C}" presName="composite" presStyleCnt="0"/>
      <dgm:spPr/>
    </dgm:pt>
    <dgm:pt modelId="{040D950D-B83F-4612-8375-9C6B06C702F1}" type="pres">
      <dgm:prSet presAssocID="{5437CCEE-54E6-4B85-A60D-2BED5B5B5B5C}" presName="imgShp" presStyleLbl="fgImgPlace1" presStyleIdx="7" presStyleCnt="9"/>
      <dgm:spPr>
        <a:solidFill>
          <a:srgbClr val="3A5D80"/>
        </a:solidFill>
        <a:ln>
          <a:solidFill>
            <a:srgbClr val="3A5D80"/>
          </a:solidFill>
        </a:ln>
      </dgm:spPr>
    </dgm:pt>
    <dgm:pt modelId="{10F93C1A-2254-452D-A828-39364BFAE56A}" type="pres">
      <dgm:prSet presAssocID="{5437CCEE-54E6-4B85-A60D-2BED5B5B5B5C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C4A44-710C-4AE5-B728-38282685921F}" type="pres">
      <dgm:prSet presAssocID="{26CA20FB-A1E4-4F46-A353-2463107FA6E5}" presName="spacing" presStyleCnt="0"/>
      <dgm:spPr/>
    </dgm:pt>
    <dgm:pt modelId="{D4613C30-1E04-4D9A-8FB5-A5E83E1418AF}" type="pres">
      <dgm:prSet presAssocID="{1453F8EC-D2FC-4480-A5D2-4DFC5F937188}" presName="composite" presStyleCnt="0"/>
      <dgm:spPr/>
    </dgm:pt>
    <dgm:pt modelId="{E0688239-DFFC-4F2B-A0B8-C97872A7FD8A}" type="pres">
      <dgm:prSet presAssocID="{1453F8EC-D2FC-4480-A5D2-4DFC5F937188}" presName="imgShp" presStyleLbl="fgImgPlace1" presStyleIdx="8" presStyleCnt="9"/>
      <dgm:spPr>
        <a:solidFill>
          <a:srgbClr val="3A5D80"/>
        </a:solidFill>
        <a:ln>
          <a:solidFill>
            <a:srgbClr val="3A5D80"/>
          </a:solidFill>
        </a:ln>
      </dgm:spPr>
    </dgm:pt>
    <dgm:pt modelId="{3BC03573-8C1A-4782-A7C4-F3FA56E847A6}" type="pres">
      <dgm:prSet presAssocID="{1453F8EC-D2FC-4480-A5D2-4DFC5F937188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A8619-305F-430B-9FD4-19C28B6776BA}" srcId="{FD7DE426-AC76-48AA-B2F9-CBBCD1E3D24E}" destId="{729D8359-6C13-4D11-BA50-590B1EE3B1E6}" srcOrd="5" destOrd="0" parTransId="{BF5181C8-1AD2-4EBD-BBF3-DDA24AD9E947}" sibTransId="{14F0BA17-AD3A-4984-9745-7B773BAC0132}"/>
    <dgm:cxn modelId="{8BB2D61A-A77A-4FAE-84CE-66F84A44967A}" srcId="{FD7DE426-AC76-48AA-B2F9-CBBCD1E3D24E}" destId="{54050635-2BDB-49F0-88B9-CD7558AAF17F}" srcOrd="4" destOrd="0" parTransId="{DDFCCB81-A6EB-416C-BF11-65D3F613833E}" sibTransId="{4DB67DC9-C0AF-49FE-A652-FAE6B8CA8929}"/>
    <dgm:cxn modelId="{2E0EC263-DED1-4F56-821F-F937DE19BE39}" srcId="{FD7DE426-AC76-48AA-B2F9-CBBCD1E3D24E}" destId="{5437CCEE-54E6-4B85-A60D-2BED5B5B5B5C}" srcOrd="7" destOrd="0" parTransId="{496FA1FF-D415-413E-9F64-3A220B53AFBF}" sibTransId="{26CA20FB-A1E4-4F46-A353-2463107FA6E5}"/>
    <dgm:cxn modelId="{96675EAB-66DC-4064-B0CC-B5BA29AC82E2}" type="presOf" srcId="{FD7DE426-AC76-48AA-B2F9-CBBCD1E3D24E}" destId="{4E7E0A23-BE8E-4DA9-83D0-3985B38F3176}" srcOrd="0" destOrd="0" presId="urn:microsoft.com/office/officeart/2005/8/layout/vList3"/>
    <dgm:cxn modelId="{8F3CDBA2-151F-47E7-8D4A-5A982297E85F}" type="presOf" srcId="{EDB1BA1C-6DFC-463A-9A1A-3F04D6CC8A65}" destId="{6010D8B9-DE62-4833-AEDF-DDD169A04E65}" srcOrd="0" destOrd="0" presId="urn:microsoft.com/office/officeart/2005/8/layout/vList3"/>
    <dgm:cxn modelId="{97C53F67-E2C6-4CCF-96B1-F339B0D9F8CF}" type="presOf" srcId="{5437CCEE-54E6-4B85-A60D-2BED5B5B5B5C}" destId="{10F93C1A-2254-452D-A828-39364BFAE56A}" srcOrd="0" destOrd="0" presId="urn:microsoft.com/office/officeart/2005/8/layout/vList3"/>
    <dgm:cxn modelId="{34E56AD3-1146-49DE-A9FE-284EC560D192}" type="presOf" srcId="{1453F8EC-D2FC-4480-A5D2-4DFC5F937188}" destId="{3BC03573-8C1A-4782-A7C4-F3FA56E847A6}" srcOrd="0" destOrd="0" presId="urn:microsoft.com/office/officeart/2005/8/layout/vList3"/>
    <dgm:cxn modelId="{BBCA3161-2809-4F4C-9454-5DC21AD34E61}" srcId="{FD7DE426-AC76-48AA-B2F9-CBBCD1E3D24E}" destId="{215A5641-10FE-4D76-9978-E9E0F7282610}" srcOrd="1" destOrd="0" parTransId="{0EDFDBCB-F3AD-4BC4-994B-9C5EF5903534}" sibTransId="{4366A9B8-39FB-4E85-950C-C599F75A617B}"/>
    <dgm:cxn modelId="{B3D4639E-D9AF-405D-8006-1FA8D8E7C2FE}" type="presOf" srcId="{729D8359-6C13-4D11-BA50-590B1EE3B1E6}" destId="{A05BE9F7-57A1-413B-851F-39AF236A805E}" srcOrd="0" destOrd="0" presId="urn:microsoft.com/office/officeart/2005/8/layout/vList3"/>
    <dgm:cxn modelId="{F2D57002-5F77-4C2E-BDF0-3BE9F9390C28}" type="presOf" srcId="{697E1E76-9FD9-41E5-97B0-2262747B7C60}" destId="{ADDEF596-A8C9-4833-ACA3-95306801C8DD}" srcOrd="0" destOrd="0" presId="urn:microsoft.com/office/officeart/2005/8/layout/vList3"/>
    <dgm:cxn modelId="{021E86B3-90FA-40B3-9092-FE4AF0F3DE64}" type="presOf" srcId="{A4D0EADD-5F09-4F16-B8D9-972EE2E2B3C8}" destId="{97EC013D-F7BD-4B74-AC54-11D097024E90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BC6D8777-8E2F-40B0-BCFA-C10D5759CC02}" srcId="{FD7DE426-AC76-48AA-B2F9-CBBCD1E3D24E}" destId="{EDB1BA1C-6DFC-463A-9A1A-3F04D6CC8A65}" srcOrd="3" destOrd="0" parTransId="{71A86098-E382-4507-8657-D6364DD9E377}" sibTransId="{4BFD784F-5431-4E0C-8D61-2060B8515699}"/>
    <dgm:cxn modelId="{AA5B910C-DB80-42CE-BA33-2397B4776B4A}" type="presOf" srcId="{215A5641-10FE-4D76-9978-E9E0F7282610}" destId="{5EF780BC-41E3-473E-AF5E-77FFCBC90C41}" srcOrd="0" destOrd="0" presId="urn:microsoft.com/office/officeart/2005/8/layout/vList3"/>
    <dgm:cxn modelId="{74ACB2D1-7DFD-4532-8F12-A7D73AB941AA}" srcId="{FD7DE426-AC76-48AA-B2F9-CBBCD1E3D24E}" destId="{1453F8EC-D2FC-4480-A5D2-4DFC5F937188}" srcOrd="8" destOrd="0" parTransId="{26A2A68F-8E21-4B8D-9356-23BAD3DF67AE}" sibTransId="{A831278D-0D95-4F18-8404-E9806D89B7A3}"/>
    <dgm:cxn modelId="{D55981D4-1400-4659-9627-199BE8E9404F}" srcId="{FD7DE426-AC76-48AA-B2F9-CBBCD1E3D24E}" destId="{A4D0EADD-5F09-4F16-B8D9-972EE2E2B3C8}" srcOrd="6" destOrd="0" parTransId="{17A7AB3D-EC6F-4632-B419-8604E1959681}" sibTransId="{D14A6CF3-42B7-4060-8E51-8620FCAB347A}"/>
    <dgm:cxn modelId="{3F28FE40-F0B8-4D26-9A0F-6AABEFFAF9AA}" type="presOf" srcId="{D226D1E4-0D5C-4FF1-9CD6-6441BC209376}" destId="{6AB8A508-9A42-4B3D-90D4-51FD9218E69F}" srcOrd="0" destOrd="0" presId="urn:microsoft.com/office/officeart/2005/8/layout/vList3"/>
    <dgm:cxn modelId="{D39AE060-4745-4D49-B27A-B4358F5DFB8C}" type="presOf" srcId="{54050635-2BDB-49F0-88B9-CD7558AAF17F}" destId="{63C030C6-E307-4DAC-B8E1-3EFCD3E02416}" srcOrd="0" destOrd="0" presId="urn:microsoft.com/office/officeart/2005/8/layout/vList3"/>
    <dgm:cxn modelId="{D992E9A7-7871-4C6E-A8F6-E9D20953D828}" srcId="{FD7DE426-AC76-48AA-B2F9-CBBCD1E3D24E}" destId="{697E1E76-9FD9-41E5-97B0-2262747B7C60}" srcOrd="2" destOrd="0" parTransId="{F49336E5-B6EE-4FAA-9479-717F765F7137}" sibTransId="{819AB324-FC2D-4B2F-8297-8A2D5E60612E}"/>
    <dgm:cxn modelId="{2B19C5A0-C3E5-4A21-A8DD-B37113172241}" type="presParOf" srcId="{4E7E0A23-BE8E-4DA9-83D0-3985B38F3176}" destId="{95AB0222-68A2-4F1B-9B3F-C961D222CCBD}" srcOrd="0" destOrd="0" presId="urn:microsoft.com/office/officeart/2005/8/layout/vList3"/>
    <dgm:cxn modelId="{C260ED82-D843-4BE5-9713-52F0462E7F83}" type="presParOf" srcId="{95AB0222-68A2-4F1B-9B3F-C961D222CCBD}" destId="{E97FD6DF-0D4F-4452-A32F-CB62BB16AD66}" srcOrd="0" destOrd="0" presId="urn:microsoft.com/office/officeart/2005/8/layout/vList3"/>
    <dgm:cxn modelId="{06BF63B3-FD45-4FC4-9763-0FA89AE6F1EF}" type="presParOf" srcId="{95AB0222-68A2-4F1B-9B3F-C961D222CCBD}" destId="{6AB8A508-9A42-4B3D-90D4-51FD9218E69F}" srcOrd="1" destOrd="0" presId="urn:microsoft.com/office/officeart/2005/8/layout/vList3"/>
    <dgm:cxn modelId="{A263D04C-EB28-442B-B29C-27E277CFD625}" type="presParOf" srcId="{4E7E0A23-BE8E-4DA9-83D0-3985B38F3176}" destId="{7504932E-1088-4D26-9C6C-C5305A8F5135}" srcOrd="1" destOrd="0" presId="urn:microsoft.com/office/officeart/2005/8/layout/vList3"/>
    <dgm:cxn modelId="{9A43461B-6D92-47D8-8BA3-9838A89CA10E}" type="presParOf" srcId="{4E7E0A23-BE8E-4DA9-83D0-3985B38F3176}" destId="{9A83369F-E25A-4B4E-A799-6384F3A652FC}" srcOrd="2" destOrd="0" presId="urn:microsoft.com/office/officeart/2005/8/layout/vList3"/>
    <dgm:cxn modelId="{4E5D9E95-FF61-4C60-AD6D-AEB4D4E87B2D}" type="presParOf" srcId="{9A83369F-E25A-4B4E-A799-6384F3A652FC}" destId="{39552E38-5F20-4B96-9A6F-8FD9AFBDC8B2}" srcOrd="0" destOrd="0" presId="urn:microsoft.com/office/officeart/2005/8/layout/vList3"/>
    <dgm:cxn modelId="{EF26E999-9136-40DF-AE5F-D56E26F7B1FF}" type="presParOf" srcId="{9A83369F-E25A-4B4E-A799-6384F3A652FC}" destId="{5EF780BC-41E3-473E-AF5E-77FFCBC90C41}" srcOrd="1" destOrd="0" presId="urn:microsoft.com/office/officeart/2005/8/layout/vList3"/>
    <dgm:cxn modelId="{AD878BFF-3EFD-4165-A401-6EACFFCC7D22}" type="presParOf" srcId="{4E7E0A23-BE8E-4DA9-83D0-3985B38F3176}" destId="{CDE8A08F-AF82-4C3F-B5E3-A2943958D2E5}" srcOrd="3" destOrd="0" presId="urn:microsoft.com/office/officeart/2005/8/layout/vList3"/>
    <dgm:cxn modelId="{117EE47F-0345-4E1B-98A9-6146284E0780}" type="presParOf" srcId="{4E7E0A23-BE8E-4DA9-83D0-3985B38F3176}" destId="{F4C94DB9-3B11-464B-9E9F-D717AE0D7FEA}" srcOrd="4" destOrd="0" presId="urn:microsoft.com/office/officeart/2005/8/layout/vList3"/>
    <dgm:cxn modelId="{36743411-2A1A-4282-936B-53F8787E5E46}" type="presParOf" srcId="{F4C94DB9-3B11-464B-9E9F-D717AE0D7FEA}" destId="{703982D4-1CE2-42BD-B93A-8E7E86F980F8}" srcOrd="0" destOrd="0" presId="urn:microsoft.com/office/officeart/2005/8/layout/vList3"/>
    <dgm:cxn modelId="{63E0E781-D530-4871-AB08-ECA03EA2A651}" type="presParOf" srcId="{F4C94DB9-3B11-464B-9E9F-D717AE0D7FEA}" destId="{ADDEF596-A8C9-4833-ACA3-95306801C8DD}" srcOrd="1" destOrd="0" presId="urn:microsoft.com/office/officeart/2005/8/layout/vList3"/>
    <dgm:cxn modelId="{02D14345-D42F-4ECA-A431-D9D2EC587A3C}" type="presParOf" srcId="{4E7E0A23-BE8E-4DA9-83D0-3985B38F3176}" destId="{E564B741-00D8-4C0D-9EE3-2E14349B9878}" srcOrd="5" destOrd="0" presId="urn:microsoft.com/office/officeart/2005/8/layout/vList3"/>
    <dgm:cxn modelId="{7210CE0C-C2AD-43E9-80ED-63364F6FD54A}" type="presParOf" srcId="{4E7E0A23-BE8E-4DA9-83D0-3985B38F3176}" destId="{E954D080-EBC7-4C2B-A93E-15ECEC316EE6}" srcOrd="6" destOrd="0" presId="urn:microsoft.com/office/officeart/2005/8/layout/vList3"/>
    <dgm:cxn modelId="{4DBCBE1E-67A3-4401-A850-8D0FEF70FF2C}" type="presParOf" srcId="{E954D080-EBC7-4C2B-A93E-15ECEC316EE6}" destId="{CEEF1CEA-C9CB-4DF0-B2E6-7DCD34E64D21}" srcOrd="0" destOrd="0" presId="urn:microsoft.com/office/officeart/2005/8/layout/vList3"/>
    <dgm:cxn modelId="{0AF1031A-4CF4-4D2E-98BE-7D18B4E72756}" type="presParOf" srcId="{E954D080-EBC7-4C2B-A93E-15ECEC316EE6}" destId="{6010D8B9-DE62-4833-AEDF-DDD169A04E65}" srcOrd="1" destOrd="0" presId="urn:microsoft.com/office/officeart/2005/8/layout/vList3"/>
    <dgm:cxn modelId="{57C16BF6-1DC3-4A37-BF85-0D47C62AC3A1}" type="presParOf" srcId="{4E7E0A23-BE8E-4DA9-83D0-3985B38F3176}" destId="{B4E2230A-AB22-4642-81B1-F64B6A93716C}" srcOrd="7" destOrd="0" presId="urn:microsoft.com/office/officeart/2005/8/layout/vList3"/>
    <dgm:cxn modelId="{BBE56E9E-5305-47FB-8D29-205C7D904882}" type="presParOf" srcId="{4E7E0A23-BE8E-4DA9-83D0-3985B38F3176}" destId="{B44CE7D9-6F4B-4F0D-B42B-95D729308ACB}" srcOrd="8" destOrd="0" presId="urn:microsoft.com/office/officeart/2005/8/layout/vList3"/>
    <dgm:cxn modelId="{C0224292-6B73-4A64-A103-C7A7B2717CBD}" type="presParOf" srcId="{B44CE7D9-6F4B-4F0D-B42B-95D729308ACB}" destId="{39B1FBFF-E352-483A-BDA8-EC7892FC3F1D}" srcOrd="0" destOrd="0" presId="urn:microsoft.com/office/officeart/2005/8/layout/vList3"/>
    <dgm:cxn modelId="{AA75D138-D220-4E09-B56B-38EC92B41176}" type="presParOf" srcId="{B44CE7D9-6F4B-4F0D-B42B-95D729308ACB}" destId="{63C030C6-E307-4DAC-B8E1-3EFCD3E02416}" srcOrd="1" destOrd="0" presId="urn:microsoft.com/office/officeart/2005/8/layout/vList3"/>
    <dgm:cxn modelId="{154492E6-C124-459E-9E5B-164C7C779844}" type="presParOf" srcId="{4E7E0A23-BE8E-4DA9-83D0-3985B38F3176}" destId="{E6C03DFE-F06D-4D97-9C69-459E8E2C4E89}" srcOrd="9" destOrd="0" presId="urn:microsoft.com/office/officeart/2005/8/layout/vList3"/>
    <dgm:cxn modelId="{1755AEB1-7BE4-4B24-B223-0470BE81B853}" type="presParOf" srcId="{4E7E0A23-BE8E-4DA9-83D0-3985B38F3176}" destId="{878C55F8-BF26-4C86-A491-97A89B6F8CF2}" srcOrd="10" destOrd="0" presId="urn:microsoft.com/office/officeart/2005/8/layout/vList3"/>
    <dgm:cxn modelId="{AF9D1A56-2D7B-4DB7-8DC2-6274948B2A30}" type="presParOf" srcId="{878C55F8-BF26-4C86-A491-97A89B6F8CF2}" destId="{1DD96B74-D88E-40E2-87C2-404079D9C6C3}" srcOrd="0" destOrd="0" presId="urn:microsoft.com/office/officeart/2005/8/layout/vList3"/>
    <dgm:cxn modelId="{BA1CB302-FA93-440A-93B5-DC9E4DC0DEC8}" type="presParOf" srcId="{878C55F8-BF26-4C86-A491-97A89B6F8CF2}" destId="{A05BE9F7-57A1-413B-851F-39AF236A805E}" srcOrd="1" destOrd="0" presId="urn:microsoft.com/office/officeart/2005/8/layout/vList3"/>
    <dgm:cxn modelId="{14837329-7797-45AA-A003-F62FA7861EC4}" type="presParOf" srcId="{4E7E0A23-BE8E-4DA9-83D0-3985B38F3176}" destId="{01C03CF6-841B-42C7-9E43-FE73846EEA57}" srcOrd="11" destOrd="0" presId="urn:microsoft.com/office/officeart/2005/8/layout/vList3"/>
    <dgm:cxn modelId="{04630D4F-F700-4321-B0D5-C61061E15718}" type="presParOf" srcId="{4E7E0A23-BE8E-4DA9-83D0-3985B38F3176}" destId="{6BACDAB9-FEE8-4025-8D3B-C977FB22EBE5}" srcOrd="12" destOrd="0" presId="urn:microsoft.com/office/officeart/2005/8/layout/vList3"/>
    <dgm:cxn modelId="{5D4D7881-71CA-40CA-8476-CA2D4DD8DFBC}" type="presParOf" srcId="{6BACDAB9-FEE8-4025-8D3B-C977FB22EBE5}" destId="{83B7E0B2-31F1-41D2-AA8D-31C34A771579}" srcOrd="0" destOrd="0" presId="urn:microsoft.com/office/officeart/2005/8/layout/vList3"/>
    <dgm:cxn modelId="{F61EA36E-2174-4163-94CD-07B016DCEBC0}" type="presParOf" srcId="{6BACDAB9-FEE8-4025-8D3B-C977FB22EBE5}" destId="{97EC013D-F7BD-4B74-AC54-11D097024E90}" srcOrd="1" destOrd="0" presId="urn:microsoft.com/office/officeart/2005/8/layout/vList3"/>
    <dgm:cxn modelId="{7CA2542E-477C-4FF8-A53A-822A315DE19E}" type="presParOf" srcId="{4E7E0A23-BE8E-4DA9-83D0-3985B38F3176}" destId="{4991F227-4CD7-437F-B0FF-7BC2872C215A}" srcOrd="13" destOrd="0" presId="urn:microsoft.com/office/officeart/2005/8/layout/vList3"/>
    <dgm:cxn modelId="{20362C41-F25E-48AB-A82A-B17AB7945096}" type="presParOf" srcId="{4E7E0A23-BE8E-4DA9-83D0-3985B38F3176}" destId="{BF6D507C-E526-4B90-B457-13EBCDFB1D20}" srcOrd="14" destOrd="0" presId="urn:microsoft.com/office/officeart/2005/8/layout/vList3"/>
    <dgm:cxn modelId="{FD14A8DD-2810-4B58-A1C4-44D2EEA7A282}" type="presParOf" srcId="{BF6D507C-E526-4B90-B457-13EBCDFB1D20}" destId="{040D950D-B83F-4612-8375-9C6B06C702F1}" srcOrd="0" destOrd="0" presId="urn:microsoft.com/office/officeart/2005/8/layout/vList3"/>
    <dgm:cxn modelId="{BE1CE197-2BA5-4B0D-9194-674FBA557EA3}" type="presParOf" srcId="{BF6D507C-E526-4B90-B457-13EBCDFB1D20}" destId="{10F93C1A-2254-452D-A828-39364BFAE56A}" srcOrd="1" destOrd="0" presId="urn:microsoft.com/office/officeart/2005/8/layout/vList3"/>
    <dgm:cxn modelId="{A764C238-F18B-4DF9-82B8-49DED5CD1D8A}" type="presParOf" srcId="{4E7E0A23-BE8E-4DA9-83D0-3985B38F3176}" destId="{1E6C4A44-710C-4AE5-B728-38282685921F}" srcOrd="15" destOrd="0" presId="urn:microsoft.com/office/officeart/2005/8/layout/vList3"/>
    <dgm:cxn modelId="{E1F3CAAE-9EC8-4DDF-9B58-A467461E6426}" type="presParOf" srcId="{4E7E0A23-BE8E-4DA9-83D0-3985B38F3176}" destId="{D4613C30-1E04-4D9A-8FB5-A5E83E1418AF}" srcOrd="16" destOrd="0" presId="urn:microsoft.com/office/officeart/2005/8/layout/vList3"/>
    <dgm:cxn modelId="{19265A3B-F750-4261-9152-27BA2855F765}" type="presParOf" srcId="{D4613C30-1E04-4D9A-8FB5-A5E83E1418AF}" destId="{E0688239-DFFC-4F2B-A0B8-C97872A7FD8A}" srcOrd="0" destOrd="0" presId="urn:microsoft.com/office/officeart/2005/8/layout/vList3"/>
    <dgm:cxn modelId="{4D16ADDE-614E-41B8-B02F-B4D0E8FCAD2C}" type="presParOf" srcId="{D4613C30-1E04-4D9A-8FB5-A5E83E1418AF}" destId="{3BC03573-8C1A-4782-A7C4-F3FA56E847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2161936" y="3185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Нормы горных и геологоразведочных работ</a:t>
          </a:r>
        </a:p>
      </dsp:txBody>
      <dsp:txXfrm rot="10800000">
        <a:off x="2309475" y="3185"/>
        <a:ext cx="7849921" cy="590155"/>
      </dsp:txXfrm>
    </dsp:sp>
    <dsp:sp modelId="{E97FD6DF-0D4F-4452-A32F-CB62BB16AD66}">
      <dsp:nvSpPr>
        <dsp:cNvPr id="0" name=""/>
        <dsp:cNvSpPr/>
      </dsp:nvSpPr>
      <dsp:spPr>
        <a:xfrm>
          <a:off x="1866859" y="3185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2161936" y="769506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Нормы выхода горных работ</a:t>
          </a:r>
        </a:p>
      </dsp:txBody>
      <dsp:txXfrm rot="10800000">
        <a:off x="2309475" y="769506"/>
        <a:ext cx="7849921" cy="590155"/>
      </dsp:txXfrm>
    </dsp:sp>
    <dsp:sp modelId="{CEEF1CEA-C9CB-4DF0-B2E6-7DCD34E64D21}">
      <dsp:nvSpPr>
        <dsp:cNvPr id="0" name=""/>
        <dsp:cNvSpPr/>
      </dsp:nvSpPr>
      <dsp:spPr>
        <a:xfrm>
          <a:off x="1866859" y="769506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4CEEC-6EA4-4287-90B4-E8F4F2EBE64A}">
      <dsp:nvSpPr>
        <dsp:cNvPr id="0" name=""/>
        <dsp:cNvSpPr/>
      </dsp:nvSpPr>
      <dsp:spPr>
        <a:xfrm rot="10800000">
          <a:off x="2161936" y="1535828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Нормы загрузки (пропускной способности) транспорта</a:t>
          </a:r>
        </a:p>
      </dsp:txBody>
      <dsp:txXfrm rot="10800000">
        <a:off x="2309475" y="1535828"/>
        <a:ext cx="7849921" cy="590155"/>
      </dsp:txXfrm>
    </dsp:sp>
    <dsp:sp modelId="{4543F9FC-EC0A-4478-A439-A4F258B86908}">
      <dsp:nvSpPr>
        <dsp:cNvPr id="0" name=""/>
        <dsp:cNvSpPr/>
      </dsp:nvSpPr>
      <dsp:spPr>
        <a:xfrm>
          <a:off x="1866859" y="1535828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2FCE-39F5-4379-A4E6-FAF422EF1CDD}">
      <dsp:nvSpPr>
        <dsp:cNvPr id="0" name=""/>
        <dsp:cNvSpPr/>
      </dsp:nvSpPr>
      <dsp:spPr>
        <a:xfrm rot="10800000">
          <a:off x="2161936" y="2302149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Замеры расстояний транспортирования</a:t>
          </a:r>
        </a:p>
      </dsp:txBody>
      <dsp:txXfrm rot="10800000">
        <a:off x="2309475" y="2302149"/>
        <a:ext cx="7849921" cy="590155"/>
      </dsp:txXfrm>
    </dsp:sp>
    <dsp:sp modelId="{6884A1A7-3323-40A6-AE13-EA561497111F}">
      <dsp:nvSpPr>
        <dsp:cNvPr id="0" name=""/>
        <dsp:cNvSpPr/>
      </dsp:nvSpPr>
      <dsp:spPr>
        <a:xfrm>
          <a:off x="1866859" y="2302149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BE9F7-57A1-413B-851F-39AF236A805E}">
      <dsp:nvSpPr>
        <dsp:cNvPr id="0" name=""/>
        <dsp:cNvSpPr/>
      </dsp:nvSpPr>
      <dsp:spPr>
        <a:xfrm rot="10800000">
          <a:off x="2161936" y="3068471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Нормы технологических перевозок</a:t>
          </a:r>
        </a:p>
      </dsp:txBody>
      <dsp:txXfrm rot="10800000">
        <a:off x="2309475" y="3068471"/>
        <a:ext cx="7849921" cy="590155"/>
      </dsp:txXfrm>
    </dsp:sp>
    <dsp:sp modelId="{1DD96B74-D88E-40E2-87C2-404079D9C6C3}">
      <dsp:nvSpPr>
        <dsp:cNvPr id="0" name=""/>
        <dsp:cNvSpPr/>
      </dsp:nvSpPr>
      <dsp:spPr>
        <a:xfrm>
          <a:off x="1866859" y="3068471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013D-F7BD-4B74-AC54-11D097024E90}">
      <dsp:nvSpPr>
        <dsp:cNvPr id="0" name=""/>
        <dsp:cNvSpPr/>
      </dsp:nvSpPr>
      <dsp:spPr>
        <a:xfrm rot="10800000">
          <a:off x="2161936" y="3834792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Корректировка по условиям работ</a:t>
          </a:r>
        </a:p>
      </dsp:txBody>
      <dsp:txXfrm rot="10800000">
        <a:off x="2309475" y="3834792"/>
        <a:ext cx="7849921" cy="590155"/>
      </dsp:txXfrm>
    </dsp:sp>
    <dsp:sp modelId="{83B7E0B2-31F1-41D2-AA8D-31C34A771579}">
      <dsp:nvSpPr>
        <dsp:cNvPr id="0" name=""/>
        <dsp:cNvSpPr/>
      </dsp:nvSpPr>
      <dsp:spPr>
        <a:xfrm>
          <a:off x="1866859" y="3834792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3C1A-2254-452D-A828-39364BFAE56A}">
      <dsp:nvSpPr>
        <dsp:cNvPr id="0" name=""/>
        <dsp:cNvSpPr/>
      </dsp:nvSpPr>
      <dsp:spPr>
        <a:xfrm rot="10800000">
          <a:off x="2161936" y="4601114"/>
          <a:ext cx="7997460" cy="59015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4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Установка характеристик горной массы по участкам работ </a:t>
          </a:r>
        </a:p>
      </dsp:txBody>
      <dsp:txXfrm rot="10800000">
        <a:off x="2309475" y="4601114"/>
        <a:ext cx="7849921" cy="590155"/>
      </dsp:txXfrm>
    </dsp:sp>
    <dsp:sp modelId="{040D950D-B83F-4612-8375-9C6B06C702F1}">
      <dsp:nvSpPr>
        <dsp:cNvPr id="0" name=""/>
        <dsp:cNvSpPr/>
      </dsp:nvSpPr>
      <dsp:spPr>
        <a:xfrm>
          <a:off x="1866859" y="4601114"/>
          <a:ext cx="590155" cy="59015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454E5-0C68-4AD6-B26C-B83C8DC5A9F2}">
      <dsp:nvSpPr>
        <dsp:cNvPr id="0" name=""/>
        <dsp:cNvSpPr/>
      </dsp:nvSpPr>
      <dsp:spPr>
        <a:xfrm rot="10800000">
          <a:off x="2168084" y="2972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Расчетные показатели качества</a:t>
          </a:r>
        </a:p>
      </dsp:txBody>
      <dsp:txXfrm rot="10800000">
        <a:off x="2321770" y="2972"/>
        <a:ext cx="7843774" cy="614745"/>
      </dsp:txXfrm>
    </dsp:sp>
    <dsp:sp modelId="{071A5D7D-DC9D-4B59-98F1-951CA6313CDF}">
      <dsp:nvSpPr>
        <dsp:cNvPr id="0" name=""/>
        <dsp:cNvSpPr/>
      </dsp:nvSpPr>
      <dsp:spPr>
        <a:xfrm>
          <a:off x="1860711" y="2972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8480-3981-4239-99B3-01896FC81160}">
      <dsp:nvSpPr>
        <dsp:cNvPr id="0" name=""/>
        <dsp:cNvSpPr/>
      </dsp:nvSpPr>
      <dsp:spPr>
        <a:xfrm rot="10800000">
          <a:off x="2168084" y="801224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Отбор проб и учет результатов </a:t>
          </a:r>
          <a:br>
            <a:rPr lang="ru-RU" sz="1800" b="1" kern="1200" dirty="0">
              <a:solidFill>
                <a:schemeClr val="tx2">
                  <a:lumMod val="75000"/>
                </a:schemeClr>
              </a:solidFill>
            </a:rPr>
          </a:b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лабораторных анализов и измерений</a:t>
          </a:r>
        </a:p>
      </dsp:txBody>
      <dsp:txXfrm rot="10800000">
        <a:off x="2321770" y="801224"/>
        <a:ext cx="7843774" cy="614745"/>
      </dsp:txXfrm>
    </dsp:sp>
    <dsp:sp modelId="{55C24331-931F-415B-AD43-3A0B6A08AB20}">
      <dsp:nvSpPr>
        <dsp:cNvPr id="0" name=""/>
        <dsp:cNvSpPr/>
      </dsp:nvSpPr>
      <dsp:spPr>
        <a:xfrm>
          <a:off x="1860711" y="801224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AF3A8-9D0A-465C-BBEE-93DC619C2C10}">
      <dsp:nvSpPr>
        <dsp:cNvPr id="0" name=""/>
        <dsp:cNvSpPr/>
      </dsp:nvSpPr>
      <dsp:spPr>
        <a:xfrm rot="10800000">
          <a:off x="2168084" y="1599475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Формирование паспортов и удостоверений качества </a:t>
          </a:r>
          <a:br>
            <a:rPr lang="ru-RU" sz="1800" b="1" kern="1200" dirty="0">
              <a:solidFill>
                <a:schemeClr val="tx2">
                  <a:lumMod val="75000"/>
                </a:schemeClr>
              </a:solidFill>
            </a:rPr>
          </a:b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отгружаемой продукции</a:t>
          </a:r>
        </a:p>
      </dsp:txBody>
      <dsp:txXfrm rot="10800000">
        <a:off x="2321770" y="1599475"/>
        <a:ext cx="7843774" cy="614745"/>
      </dsp:txXfrm>
    </dsp:sp>
    <dsp:sp modelId="{16A47117-F604-4138-94D8-82BD9FE9CE0B}">
      <dsp:nvSpPr>
        <dsp:cNvPr id="0" name=""/>
        <dsp:cNvSpPr/>
      </dsp:nvSpPr>
      <dsp:spPr>
        <a:xfrm>
          <a:off x="1860711" y="1599475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5DE5F-46F3-4BCD-BEFF-4C9DA6083284}">
      <dsp:nvSpPr>
        <dsp:cNvPr id="0" name=""/>
        <dsp:cNvSpPr/>
      </dsp:nvSpPr>
      <dsp:spPr>
        <a:xfrm rot="10800000">
          <a:off x="2168084" y="2397727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Планирование качественных показателей продукции </a:t>
          </a:r>
          <a:br>
            <a:rPr lang="ru-RU" sz="1800" b="1" kern="1200" dirty="0">
              <a:solidFill>
                <a:schemeClr val="tx2">
                  <a:lumMod val="75000"/>
                </a:schemeClr>
              </a:solidFill>
            </a:rPr>
          </a:b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(добычи, переработки, отгрузки)</a:t>
          </a:r>
        </a:p>
      </dsp:txBody>
      <dsp:txXfrm rot="10800000">
        <a:off x="2321770" y="2397727"/>
        <a:ext cx="7843774" cy="614745"/>
      </dsp:txXfrm>
    </dsp:sp>
    <dsp:sp modelId="{40046C3E-32A3-4051-B207-75207A083355}">
      <dsp:nvSpPr>
        <dsp:cNvPr id="0" name=""/>
        <dsp:cNvSpPr/>
      </dsp:nvSpPr>
      <dsp:spPr>
        <a:xfrm>
          <a:off x="1860711" y="2397727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8B54-A2ED-4F34-BA15-0186163A5E01}">
      <dsp:nvSpPr>
        <dsp:cNvPr id="0" name=""/>
        <dsp:cNvSpPr/>
      </dsp:nvSpPr>
      <dsp:spPr>
        <a:xfrm rot="10800000">
          <a:off x="2168084" y="3195978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Расчет цены продукции по результатам изменения качества</a:t>
          </a:r>
        </a:p>
      </dsp:txBody>
      <dsp:txXfrm rot="10800000">
        <a:off x="2321770" y="3195978"/>
        <a:ext cx="7843774" cy="614745"/>
      </dsp:txXfrm>
    </dsp:sp>
    <dsp:sp modelId="{A233C9F1-161C-4DDF-96D9-2557FD5B2A41}">
      <dsp:nvSpPr>
        <dsp:cNvPr id="0" name=""/>
        <dsp:cNvSpPr/>
      </dsp:nvSpPr>
      <dsp:spPr>
        <a:xfrm>
          <a:off x="1860711" y="3195978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2168084" y="3994230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Учет качественных показателей добытой и поступившей транспортом продукции, перерабатываемого сырья и продуктов переработки</a:t>
          </a:r>
        </a:p>
      </dsp:txBody>
      <dsp:txXfrm rot="10800000">
        <a:off x="2321770" y="3994230"/>
        <a:ext cx="7843774" cy="614745"/>
      </dsp:txXfrm>
    </dsp:sp>
    <dsp:sp modelId="{CEEF1CEA-C9CB-4DF0-B2E6-7DCD34E64D21}">
      <dsp:nvSpPr>
        <dsp:cNvPr id="0" name=""/>
        <dsp:cNvSpPr/>
      </dsp:nvSpPr>
      <dsp:spPr>
        <a:xfrm>
          <a:off x="1860711" y="3994230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71E54-9254-496F-96C8-8378486013FD}">
      <dsp:nvSpPr>
        <dsp:cNvPr id="0" name=""/>
        <dsp:cNvSpPr/>
      </dsp:nvSpPr>
      <dsp:spPr>
        <a:xfrm rot="10800000">
          <a:off x="2168084" y="4792482"/>
          <a:ext cx="7997460" cy="61474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08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Учет и корректировка качества продукции на складах</a:t>
          </a:r>
        </a:p>
      </dsp:txBody>
      <dsp:txXfrm rot="10800000">
        <a:off x="2321770" y="4792482"/>
        <a:ext cx="7843774" cy="614745"/>
      </dsp:txXfrm>
    </dsp:sp>
    <dsp:sp modelId="{0F623219-BD50-4EC1-A612-8759FF08D779}">
      <dsp:nvSpPr>
        <dsp:cNvPr id="0" name=""/>
        <dsp:cNvSpPr/>
      </dsp:nvSpPr>
      <dsp:spPr>
        <a:xfrm>
          <a:off x="1860711" y="4792482"/>
          <a:ext cx="614745" cy="61474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2131322" y="38698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Ввод начальных остатков шин на складах и оборудовании</a:t>
          </a:r>
        </a:p>
      </dsp:txBody>
      <dsp:txXfrm rot="10800000">
        <a:off x="2248246" y="38698"/>
        <a:ext cx="7880536" cy="467698"/>
      </dsp:txXfrm>
    </dsp:sp>
    <dsp:sp modelId="{E97FD6DF-0D4F-4452-A32F-CB62BB16AD66}">
      <dsp:nvSpPr>
        <dsp:cNvPr id="0" name=""/>
        <dsp:cNvSpPr/>
      </dsp:nvSpPr>
      <dsp:spPr>
        <a:xfrm>
          <a:off x="1889059" y="40657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780BC-41E3-473E-AF5E-77FFCBC90C41}">
      <dsp:nvSpPr>
        <dsp:cNvPr id="0" name=""/>
        <dsp:cNvSpPr/>
      </dsp:nvSpPr>
      <dsp:spPr>
        <a:xfrm rot="10800000">
          <a:off x="2131322" y="646008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Нормы эксплуатации шин</a:t>
          </a:r>
        </a:p>
      </dsp:txBody>
      <dsp:txXfrm rot="10800000">
        <a:off x="2248246" y="646008"/>
        <a:ext cx="7880536" cy="467698"/>
      </dsp:txXfrm>
    </dsp:sp>
    <dsp:sp modelId="{39552E38-5F20-4B96-9A6F-8FD9AFBDC8B2}">
      <dsp:nvSpPr>
        <dsp:cNvPr id="0" name=""/>
        <dsp:cNvSpPr/>
      </dsp:nvSpPr>
      <dsp:spPr>
        <a:xfrm>
          <a:off x="1889059" y="647967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F596-A8C9-4833-ACA3-95306801C8DD}">
      <dsp:nvSpPr>
        <dsp:cNvPr id="0" name=""/>
        <dsp:cNvSpPr/>
      </dsp:nvSpPr>
      <dsp:spPr>
        <a:xfrm rot="10800000">
          <a:off x="2131322" y="1253317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Поступление шин</a:t>
          </a:r>
        </a:p>
      </dsp:txBody>
      <dsp:txXfrm rot="10800000">
        <a:off x="2248246" y="1253317"/>
        <a:ext cx="7880536" cy="467698"/>
      </dsp:txXfrm>
    </dsp:sp>
    <dsp:sp modelId="{703982D4-1CE2-42BD-B93A-8E7E86F980F8}">
      <dsp:nvSpPr>
        <dsp:cNvPr id="0" name=""/>
        <dsp:cNvSpPr/>
      </dsp:nvSpPr>
      <dsp:spPr>
        <a:xfrm>
          <a:off x="1889059" y="1255277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2131322" y="1860627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Перемещение шин</a:t>
          </a:r>
        </a:p>
      </dsp:txBody>
      <dsp:txXfrm rot="10800000">
        <a:off x="2248246" y="1860627"/>
        <a:ext cx="7880536" cy="467698"/>
      </dsp:txXfrm>
    </dsp:sp>
    <dsp:sp modelId="{CEEF1CEA-C9CB-4DF0-B2E6-7DCD34E64D21}">
      <dsp:nvSpPr>
        <dsp:cNvPr id="0" name=""/>
        <dsp:cNvSpPr/>
      </dsp:nvSpPr>
      <dsp:spPr>
        <a:xfrm>
          <a:off x="1889059" y="1870491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30C6-E307-4DAC-B8E1-3EFCD3E02416}">
      <dsp:nvSpPr>
        <dsp:cNvPr id="0" name=""/>
        <dsp:cNvSpPr/>
      </dsp:nvSpPr>
      <dsp:spPr>
        <a:xfrm rot="10800000">
          <a:off x="2131322" y="2467937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Установка шин на оборудование</a:t>
          </a:r>
        </a:p>
      </dsp:txBody>
      <dsp:txXfrm rot="10800000">
        <a:off x="2248246" y="2467937"/>
        <a:ext cx="7880536" cy="467698"/>
      </dsp:txXfrm>
    </dsp:sp>
    <dsp:sp modelId="{39B1FBFF-E352-483A-BDA8-EC7892FC3F1D}">
      <dsp:nvSpPr>
        <dsp:cNvPr id="0" name=""/>
        <dsp:cNvSpPr/>
      </dsp:nvSpPr>
      <dsp:spPr>
        <a:xfrm>
          <a:off x="1889059" y="2477801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BE9F7-57A1-413B-851F-39AF236A805E}">
      <dsp:nvSpPr>
        <dsp:cNvPr id="0" name=""/>
        <dsp:cNvSpPr/>
      </dsp:nvSpPr>
      <dsp:spPr>
        <a:xfrm rot="10800000">
          <a:off x="2131322" y="3075247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Снятие шин с оборудования</a:t>
          </a:r>
        </a:p>
      </dsp:txBody>
      <dsp:txXfrm rot="10800000">
        <a:off x="2248246" y="3075247"/>
        <a:ext cx="7880536" cy="467698"/>
      </dsp:txXfrm>
    </dsp:sp>
    <dsp:sp modelId="{1DD96B74-D88E-40E2-87C2-404079D9C6C3}">
      <dsp:nvSpPr>
        <dsp:cNvPr id="0" name=""/>
        <dsp:cNvSpPr/>
      </dsp:nvSpPr>
      <dsp:spPr>
        <a:xfrm>
          <a:off x="1889059" y="3085111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013D-F7BD-4B74-AC54-11D097024E90}">
      <dsp:nvSpPr>
        <dsp:cNvPr id="0" name=""/>
        <dsp:cNvSpPr/>
      </dsp:nvSpPr>
      <dsp:spPr>
        <a:xfrm rot="10800000">
          <a:off x="2131322" y="3682557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Списание шин</a:t>
          </a:r>
        </a:p>
      </dsp:txBody>
      <dsp:txXfrm rot="10800000">
        <a:off x="2248246" y="3682557"/>
        <a:ext cx="7880536" cy="467698"/>
      </dsp:txXfrm>
    </dsp:sp>
    <dsp:sp modelId="{83B7E0B2-31F1-41D2-AA8D-31C34A771579}">
      <dsp:nvSpPr>
        <dsp:cNvPr id="0" name=""/>
        <dsp:cNvSpPr/>
      </dsp:nvSpPr>
      <dsp:spPr>
        <a:xfrm>
          <a:off x="1889059" y="3692420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3C1A-2254-452D-A828-39364BFAE56A}">
      <dsp:nvSpPr>
        <dsp:cNvPr id="0" name=""/>
        <dsp:cNvSpPr/>
      </dsp:nvSpPr>
      <dsp:spPr>
        <a:xfrm rot="10800000">
          <a:off x="2131322" y="4252680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Автоматическая фиксация наработки шин</a:t>
          </a:r>
        </a:p>
      </dsp:txBody>
      <dsp:txXfrm rot="10800000">
        <a:off x="2248246" y="4252680"/>
        <a:ext cx="7880536" cy="467698"/>
      </dsp:txXfrm>
    </dsp:sp>
    <dsp:sp modelId="{040D950D-B83F-4612-8375-9C6B06C702F1}">
      <dsp:nvSpPr>
        <dsp:cNvPr id="0" name=""/>
        <dsp:cNvSpPr/>
      </dsp:nvSpPr>
      <dsp:spPr>
        <a:xfrm>
          <a:off x="1897473" y="4252680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03573-8C1A-4782-A7C4-F3FA56E847A6}">
      <dsp:nvSpPr>
        <dsp:cNvPr id="0" name=""/>
        <dsp:cNvSpPr/>
      </dsp:nvSpPr>
      <dsp:spPr>
        <a:xfrm rot="10800000">
          <a:off x="2131322" y="4859990"/>
          <a:ext cx="7997460" cy="46769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</a:rPr>
            <a:t>Карточки шин и анализ ходимости</a:t>
          </a:r>
        </a:p>
      </dsp:txBody>
      <dsp:txXfrm rot="10800000">
        <a:off x="2248246" y="4859990"/>
        <a:ext cx="7880536" cy="467698"/>
      </dsp:txXfrm>
    </dsp:sp>
    <dsp:sp modelId="{E0688239-DFFC-4F2B-A0B8-C97872A7FD8A}">
      <dsp:nvSpPr>
        <dsp:cNvPr id="0" name=""/>
        <dsp:cNvSpPr/>
      </dsp:nvSpPr>
      <dsp:spPr>
        <a:xfrm>
          <a:off x="1897473" y="4859990"/>
          <a:ext cx="467698" cy="46769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574C-40D1-42F2-946B-4D42B8043D77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358D-080D-4AFC-A2CE-43BD60848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6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8F72-CEC4-493A-8BD5-DCC6C62934ED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25DBA-3ACD-4E25-BED3-B32B3AF9F6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2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1С:</a:t>
            </a:r>
            <a:r>
              <a:rPr lang="ru-RU" baseline="0" dirty="0"/>
              <a:t>Горнодобывающая промышленность 2. Оперативный учет – это новое </a:t>
            </a:r>
            <a:r>
              <a:rPr lang="ru-RU" sz="1200" baseline="0" dirty="0">
                <a:solidFill>
                  <a:schemeClr val="bg1"/>
                </a:solidFill>
              </a:rPr>
              <a:t>с</a:t>
            </a:r>
            <a:r>
              <a:rPr lang="ru-RU" sz="1200" dirty="0">
                <a:solidFill>
                  <a:schemeClr val="bg1"/>
                </a:solidFill>
              </a:rPr>
              <a:t>овместное комплексное отраслевое решение фирмы «1С» и компании «Синерго», разработанное на платформе «1С:Предприятие</a:t>
            </a:r>
            <a:r>
              <a:rPr lang="ru-RU" sz="1200" baseline="0" dirty="0">
                <a:solidFill>
                  <a:schemeClr val="bg1"/>
                </a:solidFill>
              </a:rPr>
              <a:t> 8.3</a:t>
            </a:r>
            <a:r>
              <a:rPr lang="ru-RU" sz="1200" dirty="0">
                <a:solidFill>
                  <a:schemeClr val="bg1"/>
                </a:solidFill>
              </a:rPr>
              <a:t>».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Компания «Синерго» занимается</a:t>
            </a:r>
            <a:r>
              <a:rPr lang="ru-RU" sz="1200" baseline="0" dirty="0">
                <a:solidFill>
                  <a:schemeClr val="bg1"/>
                </a:solidFill>
              </a:rPr>
              <a:t> разработкой и внедрением решений для горнодобывающей отрасли уже более 10 лет.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bg1"/>
                </a:solidFill>
              </a:rPr>
              <a:t>В новом решении реализован опыт, накопленный на внедрениях программного продукта «1С:Горнодобывающая промышленность. Управление карьером 1.3».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9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Отличительной особенностью оперативного учета статистических данных по горным работам является наличие приблизительной оценки объемов выполненных работ с разнесением на несколько контуров учета и постепенным уточнением данных с помощью средств автоматизации, весового оборудования или маркшейдерского замера.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Сопоставление нескольких «точек зрения» на объемы выполненных работ позволяют найти некую золотую середину, определить некорректные данные. Например, система нормирования позволяет получить ожидаемую производительность технологических перевозок с невысокой точностью данных. Автоматизированная система диспетчеризации позволяет получить более точные данные на основании показаний датчиков, однако по многим причинам они могут быть иногда не корректны. Сопоставление нормативных данных с данными АСУ позволяет определить в них критические отклонения и принять по ним к учету нормативные данные.</a:t>
            </a:r>
          </a:p>
          <a:p>
            <a:endParaRPr lang="ru-RU" dirty="0"/>
          </a:p>
          <a:p>
            <a:r>
              <a:rPr lang="ru-RU" dirty="0"/>
              <a:t>Проблема наличия нескольких источников данных в конфигурации «Горнодобывающая промышленность 2. Оперативный учет» решается с помощью многоконтурного учета данных. Каждый источник данных, представленный в справочнике Виды данных, представляет собой самостоятельный разрез оперативного учета горных работ, детализированный по видам операций горных работ.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436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rgbClr val="304961"/>
                </a:solidFill>
              </a:rPr>
              <a:t>Документ </a:t>
            </a:r>
            <a:r>
              <a:rPr lang="ru-RU" sz="1200" b="1" dirty="0">
                <a:solidFill>
                  <a:srgbClr val="304961"/>
                </a:solidFill>
              </a:rPr>
              <a:t>Расчет времени работы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сотрудников</a:t>
            </a:r>
            <a:r>
              <a:rPr lang="ru-RU" sz="1200" dirty="0">
                <a:solidFill>
                  <a:srgbClr val="304961"/>
                </a:solidFill>
              </a:rPr>
              <a:t> формирует табель на основании данных по учету времени работы сотрудников и простоев оборудования.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формирования табеля его можно выгрузить в 1С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ЗУП.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Табель использования рабочего времени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вывода информации о времени работы сотрудников на оборудовании после расчета времени работы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101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0880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rgbClr val="304961"/>
                </a:solidFill>
              </a:rPr>
              <a:t>Документ </a:t>
            </a:r>
            <a:r>
              <a:rPr lang="ru-RU" sz="1200" b="1" dirty="0">
                <a:solidFill>
                  <a:srgbClr val="304961"/>
                </a:solidFill>
              </a:rPr>
              <a:t>Горные работы </a:t>
            </a:r>
            <a:r>
              <a:rPr lang="ru-RU" sz="1200" dirty="0">
                <a:solidFill>
                  <a:srgbClr val="304961"/>
                </a:solidFill>
              </a:rPr>
              <a:t>позволяет зарегистрировать выработку сотрудников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Документы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Выработка сотрудников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сформировать на  основании документов Горных работ, являющихся распоряжением на оформление выработки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6146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позволяет обмениваться информацией об объемах выполненных сотрудниками работ и фактически отработанному времени с программными продуктами "1С:Документооборот", "1С:Зарплата и управление персоналом 8", "1С:Комплексная автоматизация 2", "1С: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Управление предприятием 2" и отраслевыми решениями на их основе. В поставку продукта включены внешние обработки обмена данными для интеграции с указанными конфигурациями.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решении реализован обмен данными по выпуску, перемещению и реализации продукции с конфигурациями, поддерживающими стандарт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EnterpriseData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Кроме того, реализован обмен данными по оперативному учету горных работ с конфигурацией "1С: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Горнодобывающая промышленность 2".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71818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104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092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105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9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горных и геолого-разведочных работ на разных предприятиях и даже внутри одного предприятия может требовать разную степень детализации и характеризоваться разным набором аналитик при отражении объемов работ в силу наличия различий в технологии, масштабе, уровне организации и автоматизации учета работ.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Одним из основных</a:t>
            </a:r>
            <a:r>
              <a:rPr lang="ru-RU" baseline="0" dirty="0"/>
              <a:t> возможностей продукта является </a:t>
            </a:r>
            <a:r>
              <a:rPr lang="ru-RU" dirty="0">
                <a:ln>
                  <a:solidFill>
                    <a:srgbClr val="3A5D80"/>
                  </a:solidFill>
                </a:ln>
              </a:rPr>
              <a:t>гибкая настройка аналитик оперативного учета, нормирования и планирования работ. В системе реализована вся необходимая для учета горных и геолого-разведочных работ нормативно-справочная информация: участки работ, залежи,</a:t>
            </a:r>
            <a:r>
              <a:rPr lang="ru-RU" baseline="0" dirty="0">
                <a:ln>
                  <a:solidFill>
                    <a:srgbClr val="3A5D80"/>
                  </a:solidFill>
                </a:ln>
              </a:rPr>
              <a:t> блоки, горизонты, выработки, скважины, оборудование, бригады, сотрудники, виды работ и технологических операций, склады, штабеля.</a:t>
            </a:r>
            <a:endParaRPr lang="ru-RU" dirty="0">
              <a:ln>
                <a:solidFill>
                  <a:srgbClr val="3A5D8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9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каждого вида технологической операции в</a:t>
            </a:r>
            <a:r>
              <a:rPr lang="ru-RU" baseline="0" dirty="0"/>
              <a:t> пользовательском режиме настраиваются детализация учета (возможно параллельное ведение учета по фактически измеренным объемам работ и по установленным нормативам, возможен учет объемов работ и количества операций) и аналитики, в разрезе которых будет производиться учет. Настраивается название аналитик в документах и отчетах и их расположение в документах и обработках.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73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79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A5D80"/>
                </a:solidFill>
              </a:rPr>
              <a:t>Установленные нормы горных и геологоразведочных работ могут быть скорректированы условиями работ.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rgbClr val="3A5D80"/>
                </a:solidFill>
              </a:rPr>
              <a:t>На основании норм горных и геологоразведочных работ и корректировок по условиям работ возможно заполнение документов планирования.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A5D80"/>
                </a:solidFill>
              </a:rPr>
              <a:t>Нормы выхода горных работ определяют выпуск объемов работ из количества операций.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>
                  <a:solidFill>
                    <a:srgbClr val="3A5D80"/>
                  </a:solidFill>
                </a:ln>
              </a:rPr>
              <a:t>С помощью нормирования технологических перевозок можно вести статистический учет объемов работ,</a:t>
            </a:r>
            <a:r>
              <a:rPr lang="ru-RU" baseline="0" dirty="0">
                <a:ln>
                  <a:solidFill>
                    <a:srgbClr val="3A5D80"/>
                  </a:solidFill>
                </a:ln>
              </a:rPr>
              <a:t> расстояний транспортирования и грузооборота</a:t>
            </a:r>
            <a:endParaRPr lang="ru-RU" dirty="0">
              <a:ln>
                <a:solidFill>
                  <a:srgbClr val="3A5D80"/>
                </a:solidFill>
              </a:ln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5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304961"/>
                </a:solidFill>
              </a:rPr>
              <a:t>Подсистема планирования горных и геологоразведочных работ позволяет: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04961"/>
                </a:solidFill>
              </a:rPr>
              <a:t>Осуществлять сценарное планирование с различной периодичностью и детализацией.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04961"/>
                </a:solidFill>
              </a:rPr>
              <a:t>Формировать планы производства горных и геологоразведочных работ.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04961"/>
                </a:solidFill>
              </a:rPr>
              <a:t>Производить настройку алгоритма формирования планов на основании произвольных источников данных: геологических, оперативных, исторических.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04961"/>
                </a:solidFill>
              </a:rPr>
              <a:t>Выгружать и загружать плановые данные во внешние источники данных, в том числе в электронные таблицы Excel.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04961"/>
                </a:solidFill>
              </a:rPr>
              <a:t>Производить анализ исполнения и сбалансированности планов по переделам (добыча, переработка, отгрузка) с учетом планов доступности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60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решении предусмотрены планы по основным переделам</a:t>
            </a:r>
            <a:r>
              <a:rPr lang="en-US" baseline="0" dirty="0"/>
              <a:t>:</a:t>
            </a:r>
            <a:r>
              <a:rPr lang="ru-RU" baseline="0" dirty="0"/>
              <a:t> </a:t>
            </a:r>
          </a:p>
          <a:p>
            <a:r>
              <a:rPr lang="ru-RU" baseline="0" dirty="0"/>
              <a:t>1. </a:t>
            </a:r>
            <a:r>
              <a:rPr lang="ru-RU" b="1" baseline="0" dirty="0"/>
              <a:t>План производства горных работ </a:t>
            </a:r>
            <a:r>
              <a:rPr lang="ru-RU" baseline="0" dirty="0"/>
              <a:t>фиксирует место проведения и вид работ, производственные мощности в разрезе оборудования и марок оборудования.</a:t>
            </a:r>
          </a:p>
          <a:p>
            <a:r>
              <a:rPr lang="ru-RU" dirty="0"/>
              <a:t>2. </a:t>
            </a:r>
            <a:r>
              <a:rPr lang="ru-RU" b="1" dirty="0"/>
              <a:t>План переработки</a:t>
            </a:r>
            <a:r>
              <a:rPr lang="en-US" b="1" dirty="0"/>
              <a:t> </a:t>
            </a:r>
            <a:r>
              <a:rPr lang="ru-RU" dirty="0"/>
              <a:t>фиксирует запланированные объемы переработки сырья и выпуска продукции</a:t>
            </a:r>
            <a:endParaRPr lang="ru-RU" baseline="0" dirty="0"/>
          </a:p>
          <a:p>
            <a:r>
              <a:rPr lang="ru-RU" baseline="0" dirty="0"/>
              <a:t>3. </a:t>
            </a:r>
            <a:r>
              <a:rPr lang="ru-RU" b="1" baseline="0" dirty="0"/>
              <a:t>План отгрузки </a:t>
            </a:r>
            <a:r>
              <a:rPr lang="ru-RU" baseline="0" dirty="0"/>
              <a:t>фиксирует виды и направления отгрузки продукции потребителям.</a:t>
            </a:r>
          </a:p>
          <a:p>
            <a:endParaRPr lang="ru-RU" baseline="0" dirty="0"/>
          </a:p>
          <a:p>
            <a:r>
              <a:rPr lang="ru-RU" baseline="0" dirty="0"/>
              <a:t>Для автоматизированного планирования производственных мощностей по переделам используются различные виды норм и план доступности оборудования.</a:t>
            </a:r>
          </a:p>
          <a:p>
            <a:r>
              <a:rPr lang="ru-RU" b="1" baseline="0" dirty="0"/>
              <a:t>План доступности </a:t>
            </a:r>
            <a:r>
              <a:rPr lang="ru-RU" baseline="0" dirty="0"/>
              <a:t>может быть заполнен на основании запланированных заказов на ремонт, наработки оборудования.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03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>
                  <a:solidFill>
                    <a:srgbClr val="3A5D80"/>
                  </a:solidFill>
                </a:ln>
              </a:rPr>
              <a:t>Можно проработать несколько сценариев планирования, например, для анализа экономической эффективности новой технологии или последовательности и целесообразности отработки блоков с точки зрения экономических показателей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06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производства горных работ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регистрации прогнозных показателей по выполнению горных и геолого-разведочных работ в фиксированном периоде. Планы производства могут использоваться при "толкающей" схеме управления производством, когда потребность к производству создается внутри предприятия заблаговременно до того, как возникает внешняя, "тянущая" потребность.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плане можно указать количество операций, запланированный объем, показатели качества.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4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ru-RU" sz="1200" kern="0" dirty="0">
                <a:solidFill>
                  <a:srgbClr val="304961"/>
                </a:solidFill>
              </a:rPr>
              <a:t>Основные возможности продукта</a:t>
            </a:r>
            <a:r>
              <a:rPr lang="en-US" sz="1200" kern="0" dirty="0">
                <a:solidFill>
                  <a:srgbClr val="304961"/>
                </a:solidFill>
              </a:rPr>
              <a:t>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Ведение нормативно-справочной информации об оборудовании, месторождении и сотрудниках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Учет запасов полезных ископаемых, потерь и разубоживания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Нормирование, планирование и учет горных работ и переработки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Корректировка данных по объемам работ и остаткам продукции на складах на основании маркшейдерских замеров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Планирование и учет отгрузки продукции различным транспортом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Учет качества запасов, добычи, переработки и отгрузки продукции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Планирование доступности и учет времени работы и простоев оборудования, а также показаний счетчиков и наработки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Групповое формирование и учет путевых листов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Нормирование и учет расхода ГСМ в разрезе оборудования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Учет ГСМ на складах, заправках и заправляющем оборудовании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Учет работы сотрудников, формирование табеля и выработки для расчета сдельной заработной платы 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304961"/>
                </a:solidFill>
              </a:rPr>
              <a:t>Обмен данными с другими конфигурациями 1С:Предприятие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63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rgbClr val="304961"/>
                </a:solidFill>
              </a:rPr>
              <a:t>Наряд на смену определяет производственные задания и персонал по видам и местам работ, для работ с применением транспорта указывается транспорт. Система производит оценку коэффициента использования с учетом установленных нормативов и условий работ.</a:t>
            </a:r>
          </a:p>
          <a:p>
            <a:pPr>
              <a:spcAft>
                <a:spcPts val="600"/>
              </a:spcAft>
            </a:pPr>
            <a:endParaRPr lang="ru-RU" sz="1200" b="1" dirty="0">
              <a:solidFill>
                <a:srgbClr val="3A5D8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5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учета фактических показателей выполнения горных работ используется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Горные работы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удобный интерфейс для ввода и анализа данных предоставляет 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стол учета горных.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15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04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Учет разубоживания и потерь позволяет зафиксировать объем разубоженной горной массы, количество и качество потерь полезного ископаемого с указанием аналитик горизонтов, блоков и залежей.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57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57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анализа исполнения сменного задания предлагается использовать 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Исполнение наряда на смену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700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анализа исполнения запланированных объемно-календарных показателей предлагается использовать 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Исполнение плана производства горных работ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055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анализа данных, накопленных в оперативном учете, предлагается к использованию 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горных работ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могут быть проанализированы с учетом маркшейдерского замера.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855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сводного анализа работ и выпущенной продукции предназначен 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Сводка о работе предприятия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котором выводится информация </a:t>
            </a:r>
            <a:r>
              <a:rPr lang="ru-RU" sz="1200" dirty="0">
                <a:solidFill>
                  <a:srgbClr val="3A5D80"/>
                </a:solidFill>
              </a:rPr>
              <a:t>по горным работам, перевозкам, машиносменам, производительности, переработке, отгрузке, движению и остаткам продукции.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00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</a:t>
            </a:r>
            <a:r>
              <a:rPr lang="ru-RU" baseline="0" dirty="0"/>
              <a:t> управления переработкой продукции предназначена для планирования, нормирования и учета процесса переработки и обогащения полезных ископаемых., включая переработку давальческого сырья.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ClrTx/>
              <a:buNone/>
            </a:pPr>
            <a:r>
              <a:rPr lang="ru-RU" altLang="ru-RU" sz="1400" b="1" dirty="0">
                <a:solidFill>
                  <a:srgbClr val="333F50"/>
                </a:solidFill>
                <a:latin typeface="+mn-lt"/>
              </a:rPr>
              <a:t>Руководителям предприятия: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dirty="0">
                <a:solidFill>
                  <a:srgbClr val="333F50"/>
                </a:solidFill>
                <a:latin typeface="+mn-lt"/>
              </a:rPr>
              <a:t>возможности для анализа, гибкого управления ресурсами компании, повышения эффективности и конкурентоспособности.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1400" b="1" dirty="0">
                <a:solidFill>
                  <a:srgbClr val="333F50"/>
                </a:solidFill>
                <a:latin typeface="+mn-lt"/>
              </a:rPr>
              <a:t>Руководителям подразделений и менеджерам: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dirty="0">
                <a:solidFill>
                  <a:srgbClr val="333F50"/>
                </a:solidFill>
                <a:latin typeface="+mn-lt"/>
              </a:rPr>
              <a:t>инструменты, позволяющие повысить эффективность </a:t>
            </a:r>
            <a:br>
              <a:rPr lang="ru-RU" altLang="ru-RU" dirty="0">
                <a:solidFill>
                  <a:srgbClr val="333F50"/>
                </a:solidFill>
                <a:latin typeface="+mn-lt"/>
              </a:rPr>
            </a:br>
            <a:r>
              <a:rPr lang="ru-RU" altLang="ru-RU" dirty="0">
                <a:solidFill>
                  <a:srgbClr val="333F50"/>
                </a:solidFill>
                <a:latin typeface="+mn-lt"/>
              </a:rPr>
              <a:t>ежедневной работы по своим направлениям.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1400" b="1" dirty="0">
                <a:solidFill>
                  <a:srgbClr val="333F50"/>
                </a:solidFill>
                <a:latin typeface="+mn-lt"/>
              </a:rPr>
              <a:t>Работникам учетных служб: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Clr>
                <a:srgbClr val="233E59"/>
              </a:buClr>
              <a:buNone/>
            </a:pPr>
            <a:r>
              <a:rPr lang="ru-RU" altLang="ru-RU" dirty="0">
                <a:solidFill>
                  <a:srgbClr val="333F50"/>
                </a:solidFill>
                <a:latin typeface="+mn-lt"/>
              </a:rPr>
              <a:t>средства для автоматизированного </a:t>
            </a:r>
            <a:br>
              <a:rPr lang="ru-RU" altLang="ru-RU" dirty="0">
                <a:solidFill>
                  <a:srgbClr val="333F50"/>
                </a:solidFill>
                <a:latin typeface="+mn-lt"/>
              </a:rPr>
            </a:br>
            <a:r>
              <a:rPr lang="ru-RU" altLang="ru-RU" dirty="0">
                <a:solidFill>
                  <a:srgbClr val="333F50"/>
                </a:solidFill>
                <a:latin typeface="+mn-lt"/>
              </a:rPr>
              <a:t>ведения оперативного учета в удобном </a:t>
            </a:r>
            <a:br>
              <a:rPr lang="ru-RU" altLang="ru-RU" dirty="0">
                <a:solidFill>
                  <a:srgbClr val="333F50"/>
                </a:solidFill>
                <a:latin typeface="+mn-lt"/>
              </a:rPr>
            </a:br>
            <a:r>
              <a:rPr lang="ru-RU" altLang="ru-RU" dirty="0">
                <a:solidFill>
                  <a:srgbClr val="333F50"/>
                </a:solidFill>
                <a:latin typeface="+mn-lt"/>
              </a:rPr>
              <a:t>современном интерфейсе.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340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Ресурсная спецификация переработки – описывает параметры производственного процесса переработки и обогащения сырья, нормативы расхода материалов на единицу сырья.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указывается полученная продукция и побочный выход, включая возвратные отходы. Можно указать их количество, либо рассчитать выход продукции и отходов по формуле с учетом количественных и качественных показателей сырья. Качественные параметры, участвующие в формуле, определяются непосредственно в показателях качества использования в документах переработки.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Aft>
                <a:spcPts val="600"/>
              </a:spcAft>
            </a:pPr>
            <a:endParaRPr lang="ru-RU" sz="1200" dirty="0">
              <a:solidFill>
                <a:srgbClr val="304961"/>
              </a:solidFill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53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rgbClr val="304961"/>
                </a:solidFill>
              </a:rPr>
              <a:t>Планирование переработки продукции позволяет запланировать расход сырья и выход обогащенного (переработанного) продукта с указанием качественных показателей и спецификации переработки, определяющей нормативный расход материалов и выпуск отходов переработки.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14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факта переработки продукции производится с помощью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Переработка продукции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dirty="0">
                <a:solidFill>
                  <a:srgbClr val="304961"/>
                </a:solidFill>
              </a:rPr>
              <a:t>По процессу переработки указывается выпуск продукции и отходов, расход сырья и материалов за смену.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38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сырья переработчику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фиксации передачи сырья и материалов стороннему переработчику.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Возврат от переработчика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получения готовой продукции и возвратных отходов от стороннего переработчика.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563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анализа плановых и фактических показателей по переработке продукции предназначены отчеты 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Переработка продукции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Исполнение плана переработки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Подача на фабрику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87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предназначена для управления качеством продукции – измерения качественных показателей продукции, фиксации результатов испытаний и формирования паспортов качества на отгружаемую продукцию.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результатов анализов происходит установка качественных показателей добытой или поступающей транспортом продукции, перерабатываемого сырья и продуктов переработки, кроме того возможно периодическое уточнение качества продукции на складах.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данных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качеству продукции производится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скидок\надбавок на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стоимость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продукции и формирование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для усреднения качественных показателей подсистем учета горных работ и переработки продукции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491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предназначена для планирования, измерения, расчета и установки качественных показателей запасов полезных ископаемых, добываемой и перерабатываемой горной массы, а также поступающей и отгружаемой продукции горнодобывающего предприятия.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07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Показатели качества могут быть вводимыми или расчетными. Для расчетных показателей указывается формула расчета показателя. При расчете значения показателя можно использовать значения других показателей качества и количество (например, массу) номенклатуры из документа, в котором применяется показатель.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99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Потребность в отборе проб номенклатуры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исследований на качество фиксируется в документе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Заявка на отбор проб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 отбора проб номенклатуры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исследований на качество фиксируется в документе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 проб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лабораторных анализов номенклатуры фиксируются в документе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испытаний.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окончательных испытаний номенклатуры на качество фиксируются в документе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Паспорт качества.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7120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Расчеты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качеству продукции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используется для хранения условий расчета скидок\надбавок на стоимость отгружаемой номенклатуры продукции с учетом качественных характеристик продукции.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 расчета цены по качеству определяют в таблице на вкладке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 расчета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Реализуется два варианта пересчета цен: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Дискретный алгоритм.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Интервальный алгоритм.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76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450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Документы установки качества могут использоваться для разделения процесса регистрации качественных показателей горной массы, перерабатываемой, получаемой или отгружаемой продукции по времени и ответственному сотруднику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61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 учета и отгрузки продукции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оперативный учет количества и качества продукции на складах;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фиксировать результаты шихтования продукции;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цены на продукцию в упрощенном режиме (без применения системы скидок и наценок);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отгрузку продукции и осуществлять план-фактный анализ отгрузки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условия отгрузки продукции клиентам;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лимитировать отгрузку продукции с помощью выдачи разрешений;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талоны и карты на отгрузку продукции автотранспортом;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максимальную нагрузку на ось автотранспорта;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оперативный учет поступления, перемещения, отгрузки, доставки и возврата продукции автомобильным, железнодорожным и водным транспортом с подключением к весовому оборудованию;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движения собственных и подрядных вагонов от их поступления до доставки клиенту;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времени подачи, уборки вагонов и рассчитывать нормативные сроки уборки вагонов;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маневровых работ по их движению на путях необщего пользования;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корректировать номенклатуру в вагонах и отгрузку продукции на основании результатов лабораторных анализов;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данные о движении вагонов из системы ЭТРАН;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отражать реализацию продукции в управленческом учета на основании документов отгрузки.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055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факта шихтования продукции производится с помощью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Шихтование горной массы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04961"/>
                </a:solidFill>
              </a:rPr>
              <a:t>При указании качественных и количественных показателей сырья автоматически рассчитываются количество и качество шихты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3387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Возможно планирование отгрузки в количественном и качественном выражении по способам отгрузки, направлениям, контрагентам и другим аналитикам отгрузки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75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В условиях отгрузки продукции определяются номенклатура, способ отгрузки (вид транспорта, самовывоз), участок отгрузки, состав дополнительных услуг и  услуг доставки с указанием пункта назначения, а также производится расчет единой цены с учетом стоимости услуг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147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Разрешения на отгрузку </a:t>
            </a:r>
            <a:r>
              <a:rPr lang="ru-RU" dirty="0"/>
              <a:t>используются для авторизации отгрузки продукции контрагенту за период.</a:t>
            </a:r>
          </a:p>
          <a:p>
            <a:r>
              <a:rPr lang="ru-RU" dirty="0"/>
              <a:t>Отгрузка может производиться по талонам или картам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658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Талон на отгрузку продукции</a:t>
            </a:r>
            <a:r>
              <a:rPr lang="ru-RU" dirty="0"/>
              <a:t> создаётся на основании </a:t>
            </a:r>
            <a:r>
              <a:rPr lang="ru-RU" b="1" dirty="0"/>
              <a:t>Разрешения на отгрузку</a:t>
            </a:r>
            <a:r>
              <a:rPr lang="ru-RU" dirty="0"/>
              <a:t> с видом контроля отгрузки "По талону".</a:t>
            </a:r>
          </a:p>
          <a:p>
            <a:r>
              <a:rPr lang="ru-RU" b="1" dirty="0"/>
              <a:t>Талон на отгрузку </a:t>
            </a:r>
            <a:r>
              <a:rPr lang="ru-RU" dirty="0"/>
              <a:t>является единовременно используемым документом, подтверждающим право на отгрузку продукции в рамках разрешения на отгрузку.</a:t>
            </a:r>
          </a:p>
          <a:p>
            <a:r>
              <a:rPr lang="ru-RU" dirty="0"/>
              <a:t>После предъявления талона и ввода документа отгрузки продукции повторное использование талона в качестве основания отгрузки запрещено.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375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11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Подсистема управления отгрузкой продукции автотранспортом</a:t>
            </a:r>
            <a:r>
              <a:rPr lang="ru-RU" baseline="0" dirty="0"/>
              <a:t>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контролировать</a:t>
            </a:r>
            <a:r>
              <a:rPr lang="ru-RU" baseline="0" dirty="0"/>
              <a:t> максимально допустимую нагрузку на автомобили и спецразрешения на превышение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подключаться к весовому</a:t>
            </a:r>
            <a:r>
              <a:rPr lang="ru-RU" baseline="0" dirty="0"/>
              <a:t> оборудованию и весовым системам, вести у</a:t>
            </a:r>
            <a:r>
              <a:rPr lang="ru-RU" dirty="0"/>
              <a:t>чет взвешиваний</a:t>
            </a:r>
            <a:endParaRPr lang="ru-RU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aseline="0" dirty="0"/>
              <a:t>Вести учёт перемещений продукции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aseline="0" dirty="0"/>
              <a:t>Вести учёт по остаткам продукции в разрезе талонов на отгрузку.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Вести учёт операций поступления, перемещения и отгрузки продукции с помощью автотранспорта.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Вести учёт</a:t>
            </a:r>
            <a:r>
              <a:rPr lang="ru-RU" baseline="0" dirty="0"/>
              <a:t> возврата продукции потребителями с помощью автотранспорта.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635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53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своевременно выявлять проблемные участки на любом этапе управления предприятием;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эффективность ключевых процессов предприятия с помощью показателей;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взаимосвязь и влияние одних показателей на другие;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топ-менеджерам принимать оптимальные управленческие решения по ключевым процессам на основании данных по целевым показателям предприятия;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 различные варианты анализа целевых показателей (способов фильтрации и представления информации);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настраивать индикаторы позитивных и негативных отклонений в достижении установленных значений целевых показателей;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 детальный анализ любого показателя с помощью отчетов;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настраивать состав сводного отчета (целевых показателей) и его рассылка по электронной почте.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670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04961"/>
                </a:solidFill>
              </a:rPr>
              <a:t>Реализованы </a:t>
            </a:r>
            <a:r>
              <a:rPr lang="ru-RU" b="1" dirty="0">
                <a:solidFill>
                  <a:srgbClr val="304961"/>
                </a:solidFill>
              </a:rPr>
              <a:t>подключение к весовому оборудованию</a:t>
            </a:r>
            <a:r>
              <a:rPr lang="ru-RU" dirty="0">
                <a:solidFill>
                  <a:srgbClr val="304961"/>
                </a:solidFill>
              </a:rPr>
              <a:t> и </a:t>
            </a:r>
            <a:r>
              <a:rPr lang="ru-RU" b="1" dirty="0">
                <a:solidFill>
                  <a:srgbClr val="304961"/>
                </a:solidFill>
              </a:rPr>
              <a:t>контроль максимально допустимой нагрузки</a:t>
            </a:r>
            <a:r>
              <a:rPr lang="ru-RU" dirty="0">
                <a:solidFill>
                  <a:srgbClr val="304961"/>
                </a:solidFill>
              </a:rPr>
              <a:t>, устанавливаемой исходя из модели оборудования и на основании документа Установка значений нагрузки для конструкции осей автотранспорта.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81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Возврат продукции выполняется по разрешениям на возврат с указанием оборудования или модели транспортного средства.</a:t>
            </a:r>
            <a:br>
              <a:rPr lang="ru-RU" sz="1200" dirty="0">
                <a:solidFill>
                  <a:srgbClr val="304961"/>
                </a:solidFill>
              </a:rPr>
            </a:br>
            <a:r>
              <a:rPr lang="ru-RU" sz="1200" dirty="0">
                <a:solidFill>
                  <a:srgbClr val="304961"/>
                </a:solidFill>
              </a:rPr>
              <a:t>Реализовано подключение к весовому оборудованию.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919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учета и отгрузки продукции железнодорожным транспортом: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повагонный учет поступления, перемещения и отгрузки продукции;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порожних и груженых вагонов </a:t>
            </a:r>
            <a:r>
              <a:rPr lang="ru-RU" dirty="0"/>
              <a:t>на станцию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/>
              <a:t>регистрация подачи / уборки вагонов и расчет времени использования вагонов на путях необщего пользования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вагонов с одной станции на другую или между путями одной станции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разгрузка и погрузка</a:t>
            </a:r>
            <a:r>
              <a:rPr lang="ru-RU" baseline="0" dirty="0"/>
              <a:t> вагонов с возможностью подключения весового оборудования</a:t>
            </a:r>
            <a:r>
              <a:rPr lang="en-US" baseline="0" dirty="0"/>
              <a:t>;</a:t>
            </a:r>
            <a:r>
              <a:rPr lang="ru-RU" baseline="0" dirty="0"/>
              <a:t> и корректировки номенклатуры по результатам анализов отдельным документов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формирование отправок порожних или груженных вагонов</a:t>
            </a:r>
            <a:r>
              <a:rPr lang="en-US" dirty="0"/>
              <a:t>;</a:t>
            </a: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отправка и доставка гружённых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вагонов контрагенту;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корректировки отгрузки жд транспортом отдельным документов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условия отгрузки с учётом пересчёта цены по качеству;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реализации товаров на основании отгрузки жд транспортом, в том числе с учетом товаров в пути для способов отгрузки с переходом права собственности на станции получения.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2256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отслеживать статусы и состояние вагонов, их перемещение от поступления на станцию до передачи грузополучателю, загружать данные о движении вагонов из системы ЭТРАН.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Заполнение документов разгрузки и погрузки вагонов может производиться с помощью загрузки данных с подключенного весового оборудования.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Журналы документов представлены в виде рабочего места, в котором имеется возможность формирования документов из определенного пользователем списка вагонов.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сформированных для грузополучателя отправок и маршрутов вагонов реализован расчет количественных и суммовых показателей партии продукции с учетом ее качества и формирование документа реализации товаров и услуг с учетом условий поставки.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Документ предназначен для фиксации фактов поступления вагонов на железнодорожную станцию в составе маршрута</a:t>
            </a:r>
            <a:r>
              <a:rPr lang="ru-RU" baseline="0" dirty="0"/>
              <a:t> и их местоположения после поступления.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6998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отслеживать статусы и состояние вагонов, их перемещение от поступления на станцию до передачи грузополучателю, загружать данные о движении вагонов из системы ЭТРАН в формате 410 сообщения.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Заполнение документов разгрузки и погрузки вагонов может производиться с помощью загрузки данных с подключенного весового оборудования.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Журналы документов представлены в виде рабочего места, в котором имеется возможность формирования документов из определенного пользователем списка вагонов.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сформированных для грузополучателя отправок и маршрутов вагонов реализован расчет количественных и суммовых показателей партии продукции с учетом ее качества и формирование документа реализации товаров и услуг с учетом условий поставки.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401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Документ предназначен для формирования состава отправки (маршрута) порожних или груженных вагонов.</a:t>
            </a:r>
          </a:p>
          <a:p>
            <a:r>
              <a:rPr lang="ru-RU" dirty="0"/>
              <a:t>При формировании отправки на основании </a:t>
            </a:r>
            <a:r>
              <a:rPr lang="ru-RU" b="1" dirty="0"/>
              <a:t>Разрешения на</a:t>
            </a:r>
            <a:r>
              <a:rPr lang="ru-RU" b="1" baseline="0" dirty="0"/>
              <a:t> отгрузку</a:t>
            </a:r>
            <a:r>
              <a:rPr lang="ru-RU" dirty="0"/>
              <a:t> в документе производится контроль по условиям разрешения.</a:t>
            </a:r>
          </a:p>
          <a:p>
            <a:r>
              <a:rPr lang="ru-RU" dirty="0"/>
              <a:t>В документе предусмотрена возможность проверки на уникальность паспорта качества для каждого номера железнодорожной квитанции.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4283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Документ предназначен для учёта отправки груженных вагонов контрагенту и финансовых условий отгрузки с учетом </a:t>
            </a:r>
            <a:r>
              <a:rPr lang="ru-RU" b="1" dirty="0"/>
              <a:t>пересчёта</a:t>
            </a:r>
            <a:r>
              <a:rPr lang="ru-RU" b="1" baseline="0" dirty="0"/>
              <a:t> цены</a:t>
            </a:r>
            <a:r>
              <a:rPr lang="ru-RU" dirty="0"/>
              <a:t> по качеству.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основании документа отгрузки железнодорожным транспортом можно сформировать документ </a:t>
            </a:r>
            <a:r>
              <a:rPr lang="ru-RU" b="1" dirty="0"/>
              <a:t>Реализация товаров и </a:t>
            </a:r>
            <a:r>
              <a:rPr lang="ru-RU" b="0" dirty="0"/>
              <a:t>услуг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2213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  <a:latin typeface="Calibri (Основной текст)"/>
              </a:rPr>
              <a:t>Учет доставки вагонов грузополучателю для отгрузки без перехода права собственности</a:t>
            </a:r>
            <a:endParaRPr lang="ru-RU" sz="1200" b="1" dirty="0">
              <a:solidFill>
                <a:srgbClr val="304961"/>
              </a:solidFill>
              <a:latin typeface="Calibri (Основной текст)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5551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302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2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8701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Подсистема управления отгрузкой продукции водным</a:t>
            </a:r>
            <a:r>
              <a:rPr lang="ru-RU" baseline="0" dirty="0"/>
              <a:t> транспортом </a:t>
            </a:r>
            <a:r>
              <a:rPr lang="ru-RU" dirty="0"/>
              <a:t>позволяет: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Учет операций отгрузки продукции покупателям водным транспортом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выбора способа учета массы груза: расчет по оснастке судна и взвешиванием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Автоматический расчет значения веса груза в судне и пересчетом его в количество номенклатуры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Печать</a:t>
            </a:r>
            <a:r>
              <a:rPr lang="ru-RU" sz="1200" baseline="0" dirty="0">
                <a:solidFill>
                  <a:schemeClr val="tx2">
                    <a:lumMod val="75000"/>
                  </a:schemeClr>
                </a:solidFill>
              </a:rPr>
              <a:t> формы ГУ-30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Анализ </a:t>
            </a:r>
            <a:r>
              <a:rPr lang="ru-RU" dirty="0"/>
              <a:t>оперативной отгрузки продукции за определенный период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4907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Решение позволяет фиксировать отгрузку водным транспортом с возможностью ввода массы на основании </a:t>
            </a:r>
            <a:r>
              <a:rPr lang="ru-RU" sz="1200" b="1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взвешивания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962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либо расчета массы </a:t>
            </a:r>
            <a:r>
              <a:rPr lang="ru-RU" sz="1200" b="1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на основании шкалы осадки судна</a:t>
            </a:r>
            <a:r>
              <a:rPr lang="ru-RU" sz="12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. </a:t>
            </a:r>
            <a:br>
              <a:rPr lang="ru-RU" sz="12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12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Предусмотрена печать формы ГУ-30.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470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управления оборудованием</a:t>
            </a:r>
            <a:r>
              <a:rPr lang="ru-RU" baseline="0" dirty="0"/>
              <a:t> используется для управления хозяйственным и технологическим транспортом, горным или специализированным оборудованием.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доступность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времени работы и простоев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показаний счетчиков и наработки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и учитывать работу хозяйственного транспорта и спецтехники;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учитывать передачу и возврат оборудования сторонним контрагентам;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и учитывать ремонтные работы;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печатать и учитывать путевые листы;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и учитывать наличие допуска сотрудников к управлению оборудованием;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шин на оборудовании и складах.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33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Нормативно-справочная</a:t>
            </a:r>
            <a:r>
              <a:rPr lang="ru-RU" baseline="0" dirty="0"/>
              <a:t> информацию по оборудованию описывает характеристики и технологические возможности оборудования.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Оборудование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учета парка оборудования, имеющегося в распоряжении предприятия (как наемного, так и собственного). Для собственного оборудования необходимо установить соответствующий флаг.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 оборудования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содержит список используемых моделей транспортных средств и оборудования и задает их характеристики, не зависящие от конкретного экземпляра.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наиболее важных элементов нормативно-справочной информации горного производства является справочник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Марки оборудования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Под маркой оборудования понимается совокупность технологических свойств и характеристик группы оборудования, которая может меняться у конкретной единицы оборудования с течением времени (в отличие от статических или паспортных свойств модели оборудования). Применение марок оборудования позволяет снизить объем операций по вводу данных для учета, нормирования и планирования производства.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6369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Оборудование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учета парка оборудования, имеющегося в распоряжении предприятия (как наемного, так и собственного). Для собственного оборудования необходимо установить соответствующий флаг.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Марка оборудования является периодическим реквизитом и назначается по нажатию гиперссылки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 оборудования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содержит список используемых моделей транспортных средств и оборудования и задает их характеристики, не зависящие от конкретного экземпляра.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7126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регистрации состава техники, выводимой в работу в смену, и ее планируемой доступности предназначен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 оборудования смены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4814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Фиксация информации со счетчиков и наработка производится с помощью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 показаний счетчиков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6464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Планы доступности оборудования позволяют запланировать простои оборудования и ППР, рассчитать плановую техническую готовность и время использования оборудования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5019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5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r>
              <a:rPr lang="ru-RU" sz="1200" b="1" i="0" dirty="0">
                <a:effectLst/>
                <a:latin typeface="Arial" panose="020B0604020202020204" pitchFamily="34" charset="0"/>
              </a:rPr>
              <a:t>ФУНКЦИОНАЛЬНЫЕ ВОЗМОЖНОСТИ "1С:ГОРНОДОБЫВАЮЩАЯ ПРОМЫШЛЕННОСТЬ 2. ОПЕРАТИВНЫЙ УЧЕТ"</a:t>
            </a:r>
            <a:endParaRPr lang="ru-RU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горными и геолого-разведочными работами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геологических запасов полезных ископаемых;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объемно-календарное и оперативное планирование горных и геолого-разведочных работ;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горных  и геолого-разведочных работ и технологических перевозок;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качественных и количественных показателей горных  и геолого-разведочных работ и технологических перевозок;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маркшейдерских замеров и корректировка статистических данных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разубоживания и потерь полезных ископаемых;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остатков продукции на складах.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и учет переработки продукции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ресурсные спецификации переработки продукции;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объемно-календарное планирование переработки продукции;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учет качественных и количественных показателей процесса переработки продукции;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учет давальческих схем переработки (в переработку на сторону и от давальцев).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качеством продукции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отбора проб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и анализ результатов испытаний;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качественные показатели, позволяющие производить расчет количества, например, металла в руде;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качества продукции в процессе проведения горных работ, переработки продукции; и на складах;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сертификатов и паспортов качества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перерасчет цены продукции по результатам оценки качества продукции.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горным оборудованием, транспортом и спецтехникой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доступности оборудования;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времени работы и простоев оборудования;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групповое формирование 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путевых листов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и учет работы транспорта и спецтехники;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показаний счетчиков и наработки оборудования;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и учет шин.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и нормирование расхода ГСМ по оборудованию, складам и заправкам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заправок и расхода топлива в разрезе оборудования;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ГСМ в разрезе складов,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резервуаров 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заправляющего оборудования с учетом температуры и плотности;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расхода ГСМ с возможностью настройки алгоритма расчета;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потребностей в ГСМ на основании планов и статистических данных;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заправочных ведомостей и топливных карт на выдачу ГСМ.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складом, поступлением и отгрузкой продукции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шихтование;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отгрузки продукции;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установка условий отгрузки продукции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отгрузки продукции с использованием разрешений, талонов и карт;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отгрузки, поступления и внутренних перемещений продукции различными видами транспорта;</a:t>
            </a: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движения вагонов от поступления до доставки на станцию получателя;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с весовым оборудованием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работы сотрудников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упрощенный кадровый учет;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допуски на оборудование и учет стажировок;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ru-RU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табелирование</a:t>
            </a: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формирование табеля для расчета заработной платы во внешних системах;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учет выработки сотрудников для расчета сдельной заработной платы.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и анализ показателей деятельности предприятия</a:t>
            </a:r>
            <a:endParaRPr lang="ru-RU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и передача данных оперативного учета (проведение горных работ, переработка и отгрузка продукции) для целей управленческого и регламентированного учета, а также расчета заработной платы</a:t>
            </a:r>
            <a:endParaRPr lang="ru-RU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just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ru-RU" sz="1200" kern="1200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774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регистрации времени работы и простоев оборудования предназначен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работы оборудования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о времени работы и простоях оборудования используются при формировании рабочего времени сотрудников на этапе формирования табеля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48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</a:t>
            </a:r>
            <a:r>
              <a:rPr lang="ru-RU" baseline="0" dirty="0"/>
              <a:t> управления оборудованием предоставляет всеобъемлющую информацию по простоям оборудования.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7528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Календарный фонд времени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отображения данных о показателях качественного и количественного использования календарного фонда времени работы оборудования.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9839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пакетного формирования путевых листов по оборудованию на смену предназначена 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путевых листов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справочнике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путевых листов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содержится перечень печатных форм путевых листов, наиболее часто используемых на горнодобывающих предприятиях. Перечень может быть расширен путем добавления нового элемента справочника и загрузки в него печатной формы из файла внешней обработки. При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формировании путевого листа формируется соответствующий документ.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 группового формирования путевых листов позволяет производить их печать по определенной группе оборудования. Заполнение форм производится на основании данных по расстановке сотрудников, нарядам, информации по показаниям счетчиков и остаткам топлива.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из заполненных путевых листов фиксируется в документах времени работы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оборудования,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учета показаний счетчиков, ГСМ, табелирования сотрудников, работ горного оборудования, транспорта и спецтехники. Для удобной работы транспортного диспетчера используется рабочий стол, предназначенный для ввода и анализа информации по работе оборудования за смену.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4273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Путевой лист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хранения перечня выданных путевых листов и дополнительной информации к ним.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настройки правил нумерации путевых листов предназначен справочник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Префиксатор путевых листов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9590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 предоставляет удобный интерфейс для ввода и анализа данных по ведению оперативного учета времени работы оборудования и его простоев, учета горных работ, фактического времени работы сотрудников на оборудовании, фиксации информации о показаниях счетчиков и наработки, остатков и выдачи топлива, работы хозяйственного транспорта и спецтехники.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979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Заявка на хозтранспорт и спецтехнику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учета заявок на работу хозяйственного транспорта или спецтехники.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Наряд на хозтранспорт и спецтехнику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фиксации нарядов на работу хозяйственного транспорта или спецтехники.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количественных показателей перевозки грузов при осуществлении хозяйственных работ производится с помощью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хозяйственного транспорта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маршруте указываются нулевой пробег и маршрут, в котором описываются участки маршрута, состоящие из пункта отправления, пункта назначения и длины участка.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6190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у лица документа, разрешающего ему управление оборудованием, не означает, что такой допуск ему предоставлен в рамках конкретной организации. Для того, чтобы зафиксировать такой доступ, предназначен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Допуск на оборудование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7385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учета передачи и возврата оборудования контрагенту используются документы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оборудования в эксплуатацию контрагенту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и, соответственно,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Возврат оборудования из эксплуатации контрагентом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85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4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управления горными и геолого-разведочными работами предназначена для нормирования, планирования, учета технологических операций горных и геолого-разведочных работ и анализа данных.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подсистемы: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запасов полезных ископаемых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загрузки технологического транспорта;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горных и геолого-разведочных работ с учетом условий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технологических перевозок с учетом условий работ и расстояний транспортировки 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объемно-календарное планирование горных и геолого-разведочных работ в количественном и качественном выражении;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посменное планирование горных и геолого-разведочных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горных и геолого-разведочных работ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отчетность по горным работам;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план-фактный анализ горных и геолого-разведочных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маркшейдерские замеры, корректирующие статистическую информацию об объемах  и аналитиках горных и геологоразведочных работ, остатках на складах оперативного учета, расчетных показателей качества;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разубоживания и потерь полезных ископаемых;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управленческом учете.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объемов горных работ и количества технологических операций может производиться по каждой выполненной операции (данный способ применяется в основном при наличии возможности автоматизированного получения информации из АСУТП) или по определенным настройкой квантам времени на основании оперативных данных, предоставленных диспетчеру.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284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Нормы эксплуатации шин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установки норм эксплуатации шин на оборудовании.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3190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2992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454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1029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/>
              <a:t>Ведение учета объектов ремонта</a:t>
            </a:r>
            <a:r>
              <a:rPr lang="en-US" altLang="ru-RU" sz="1200" dirty="0"/>
              <a:t>.</a:t>
            </a:r>
            <a:r>
              <a:rPr lang="ru-RU" altLang="ru-RU" sz="1200" dirty="0"/>
              <a:t> 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/>
              <a:t>Классифицировать объектов ремонта по признакам общности состава паспортных характеристик, показателей наработки, видов ремонта, режимов эксплуатации</a:t>
            </a:r>
            <a:r>
              <a:rPr lang="en-US" altLang="ru-RU" sz="1200" dirty="0"/>
              <a:t>.</a:t>
            </a:r>
            <a:endParaRPr lang="ru-RU" altLang="ru-RU" sz="1200" dirty="0"/>
          </a:p>
          <a:p>
            <a:pPr marL="171450" indent="-171450" eaLnBrk="1" hangingPunct="1"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accent2"/>
                </a:solidFill>
              </a:rPr>
              <a:t>Отслеживается состояние объектов ремонта</a:t>
            </a:r>
            <a:r>
              <a:rPr lang="ru-RU" altLang="ru-RU" sz="1200" dirty="0"/>
              <a:t>, а также принадлежность и расположение</a:t>
            </a:r>
            <a:r>
              <a:rPr lang="en-US" altLang="ru-RU" sz="1200" dirty="0"/>
              <a:t>.</a:t>
            </a:r>
            <a:r>
              <a:rPr lang="ru-RU" altLang="ru-RU" sz="1200" dirty="0"/>
              <a:t>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ru-RU" altLang="ru-RU" sz="1200" dirty="0"/>
              <a:t>Объекты ремонта могут быть вложенными  или узлами других объектов ремонта</a:t>
            </a:r>
            <a:r>
              <a:rPr lang="en-US" altLang="ru-RU" sz="1200" dirty="0"/>
              <a:t>.</a:t>
            </a:r>
            <a:r>
              <a:rPr lang="ru-RU" altLang="ru-RU" sz="1200" dirty="0"/>
              <a:t> </a:t>
            </a: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В процессе эксплуатации объектов ремонта в систему </a:t>
            </a:r>
            <a:r>
              <a:rPr lang="ru-RU" altLang="ru-RU" sz="1200" dirty="0">
                <a:solidFill>
                  <a:schemeClr val="accent2"/>
                </a:solidFill>
              </a:rPr>
              <a:t>вводятся данные о наработках и обнаруженных дефектах</a:t>
            </a:r>
            <a:r>
              <a:rPr lang="en-US" altLang="ru-RU" sz="1200" dirty="0">
                <a:solidFill>
                  <a:schemeClr val="accent2"/>
                </a:solidFill>
              </a:rPr>
              <a:t>.</a:t>
            </a:r>
            <a:endParaRPr lang="ru-RU" altLang="ru-RU" sz="1200" dirty="0">
              <a:solidFill>
                <a:schemeClr val="accent2"/>
              </a:solidFill>
            </a:endParaRPr>
          </a:p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Регистрация дефектов в журнале позволяет производить анализ и организовывать проведение плановых и внеплановых ремонтных мероприятий</a:t>
            </a:r>
            <a:r>
              <a:rPr lang="en-US" altLang="ru-RU" sz="1200" dirty="0"/>
              <a:t>.</a:t>
            </a:r>
            <a:endParaRPr lang="ru-RU" altLang="ru-RU" sz="1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200" dirty="0"/>
          </a:p>
          <a:p>
            <a:pPr marL="241294" indent="-241294">
              <a:lnSpc>
                <a:spcPct val="95000"/>
              </a:lnSpc>
              <a:spcBef>
                <a:spcPct val="10000"/>
              </a:spcBef>
              <a:buNone/>
            </a:pPr>
            <a:r>
              <a:rPr lang="ru-RU" altLang="ru-RU" dirty="0">
                <a:solidFill>
                  <a:srgbClr val="CC3300"/>
                </a:solidFill>
              </a:rPr>
              <a:t>Возможности для производственно-ремонтных служб: </a:t>
            </a:r>
            <a:endParaRPr lang="en-US" altLang="ru-RU" dirty="0">
              <a:solidFill>
                <a:srgbClr val="CC3300"/>
              </a:solidFill>
            </a:endParaRPr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dirty="0"/>
              <a:t>позволяет формировать график ремонтно-профилактической деятельности, который учитывает как зарегистрированные дефекты, наработки, правила, так и непрогнозируемые внешние обстоятельства (внесистемные распоряжения)</a:t>
            </a:r>
            <a:r>
              <a:rPr lang="en-US" altLang="ru-RU" dirty="0"/>
              <a:t>;</a:t>
            </a:r>
            <a:endParaRPr lang="ru-RU" altLang="ru-RU" dirty="0"/>
          </a:p>
          <a:p>
            <a:pPr marL="171450" indent="-171450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dirty="0"/>
              <a:t>подсистема тесно интегрирована с подсистемой производства. Объекты ремонта могут быть связаны с производственными рабочими центрами. При этом запланированные ремонты оборудования влияют на доступность этого оборудования для производственного планирования.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8337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учета и нормирования ГСМ предназначена для</a:t>
            </a:r>
            <a:r>
              <a:rPr lang="ru-RU" baseline="0" dirty="0"/>
              <a:t> учета ГСМ на оборудовании, складах и заправках и позволяет организовать сквозной непрерывный учет потребления ГСМ на предприятии.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учета и нормирования ГСМ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ввод информации об остатках топлива по оборудованию;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Регистрировать слив топлива с оборудования и корректировать остатки на оборудовании;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учет заправок топлива и ГСМ по оборудованию собственными или сторонними заправщиками;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учет движения топлива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ГСМ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топливозаправщиках, заправках и складах ГСМ, включая операции поступления, перемещения, списания и корректировки по результатам инвентаризации (замеров остатков топлива в резервуарах) с использование градуировочных таблиц;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расчет нормативного расхода ГСМ на основании данных о планируемых или выполненных технологических операциях;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план-фактный анализ расхода ГСМ и выполнения установленных нормативов расхода ГСМ;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анализа остатков и движения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топлива и ГСМ  на складах и топливозаправщиках.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2363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ГСМ осуществляется с помощью подсистемы показателей.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для модели оборудования на вкладке ГСМ для номенклатуры указывается показатель расхода ГСМ.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088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топлива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ввода информации по заправкам и расходу топлива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оборудованию, в том числе с указанием участка работ.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Заправки топлива регистрируются в табличной части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Заправки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указанием времени, заправщика и путевого листа.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ввода информации по сливу топлива из оборудования используется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Слив топлива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10343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399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5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0496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Учет запасов полезных ископаемых по категориям ведется в количественном и качественном выражении в разрезе участков, горизонтов, блоков и залежей.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30496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2808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Реализован учет топлива по резервуарам с возможностью использования градуировочных таблиц и</a:t>
            </a:r>
            <a:r>
              <a:rPr lang="ru-RU" baseline="0" dirty="0"/>
              <a:t> регулярных замеров остатков топлива с учетом температуры и плотности ГСМ, остатков воды в резервуарах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722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Складской</a:t>
            </a:r>
            <a:r>
              <a:rPr lang="ru-RU" baseline="0" dirty="0"/>
              <a:t> учет топлива и ГСМ позволяет организовать сквозной учет остатков на складах и топливозаправщиках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15286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учета заправок топлива и ГСМ используется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Заправка ГСМ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предоставляет дополнительную степень контроля над процессом заправок и может использоваться в отчетах для сравнения с данными путевых листов.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Отчет </a:t>
            </a:r>
            <a:r>
              <a:rPr lang="ru-RU" sz="1200" b="1" dirty="0">
                <a:solidFill>
                  <a:srgbClr val="304961"/>
                </a:solidFill>
              </a:rPr>
              <a:t>Ведомость выдачи ГСМ </a:t>
            </a:r>
            <a:r>
              <a:rPr lang="ru-RU" sz="1200" dirty="0">
                <a:solidFill>
                  <a:srgbClr val="304961"/>
                </a:solidFill>
              </a:rPr>
              <a:t>позволяет проанализировать заправки и может быть использован для получения подписей ответственных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7450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3593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830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позволяет вести упрощенный кадровый учет сотрудников и учет рабочего времени, в т.ч. в разрезе оборудования, осуществлять плановую расстановку сотрудников по оборудованию, автоматизировать формирование табеля учета рабочего времени на основании данных оперативного учета времени работы сотрудников и оборудования, а также кадровых данных для дальнейшего расчета заработной платы. Сформированный табель может быть выгружен во внешнюю программу и использован для расчета заработной платы.</a:t>
            </a:r>
          </a:p>
          <a:p>
            <a:r>
              <a:rPr lang="ru-RU" dirty="0"/>
              <a:t>На основании данных оперативного учета можно сформировать документы выработки сотрудников и выгрузить их во внешнюю программу для расчета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заработной платы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397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отражения кадровой истории сотрудника в программном продукте используется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Кадровые перемещения сотрудников организации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документе предусмотрено несколько видов кадровый событий: начальные данные, прием, перемещение, увольнение.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36738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Расстановка рабочих мест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закрепления сотрудников за конкретными единицами техники. При закреплении сотрудника за единицей техники учет фактически отработанного времени осуществляется на основании данных оперативного учета горных работ, а не по данным подсистемы кадрового учета.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366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ru-RU" sz="1200" dirty="0">
                <a:solidFill>
                  <a:srgbClr val="304961"/>
                </a:solidFill>
              </a:rPr>
              <a:t>Документ </a:t>
            </a:r>
            <a:r>
              <a:rPr lang="ru-RU" sz="1200" b="1" dirty="0">
                <a:solidFill>
                  <a:srgbClr val="304961"/>
                </a:solidFill>
              </a:rPr>
              <a:t>Формирование состава бригад </a:t>
            </a:r>
            <a:r>
              <a:rPr lang="ru-RU" sz="1200" dirty="0">
                <a:solidFill>
                  <a:srgbClr val="304961"/>
                </a:solidFill>
              </a:rPr>
              <a:t>позволяет закрепить состав бригад.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47240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регистрации данных о фактическом времени работы сотрудников предназначен документ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Табелирование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оперативного анализа времени работы сотрудников до выполнения процедуры расчета времени работы предназначен отчет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Предварительный табель использования рабочего времени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100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3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81319"/>
            <a:ext cx="6858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96715"/>
            <a:ext cx="6858000" cy="6487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912" y="2625637"/>
            <a:ext cx="4660175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351-4CA9-45C5-8E61-FEF3C246FC09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59-2F98-480A-8204-7CDD6836D54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111" y="1971676"/>
            <a:ext cx="6707778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129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" y="4453800"/>
            <a:ext cx="8556317" cy="1325563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45F2-C30E-4C1D-85A2-F0D1505BA9A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9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912" y="2625637"/>
            <a:ext cx="4660175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B2FD-A294-40AE-A7C3-CCF7B44FD2A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2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111" y="1971676"/>
            <a:ext cx="6707778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3A27-74F3-4DBF-B8F7-FBF9862D7B3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5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" y="4453800"/>
            <a:ext cx="8547100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1AA3-78B7-46D0-BD43-B5A0BC44C35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2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629635-F20D-4EAB-94BA-4C9426248B38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2747078"/>
            <a:ext cx="6858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3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919483"/>
            <a:ext cx="8623300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03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E68A7C-13AA-4B74-B8F5-4D020B75D2B4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0000" y="6356351"/>
            <a:ext cx="40767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62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11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9000"/>
            <a:ext cx="8534400" cy="4907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057400" cy="365125"/>
          </a:xfrm>
        </p:spPr>
        <p:txBody>
          <a:bodyPr/>
          <a:lstStyle/>
          <a:p>
            <a:fld id="{E044F892-BA72-481E-9E54-B46EC36323CC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1900" y="6356350"/>
            <a:ext cx="416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0574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269000"/>
            <a:ext cx="8547100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7500" y="6356349"/>
            <a:ext cx="2057400" cy="365125"/>
          </a:xfrm>
        </p:spPr>
        <p:txBody>
          <a:bodyPr/>
          <a:lstStyle/>
          <a:p>
            <a:fld id="{D5C9A76E-C9BB-482F-BBA1-F6C666817588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65400" y="6356350"/>
            <a:ext cx="4089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7200" y="635634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860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200" y="1269000"/>
            <a:ext cx="4165600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250" y="1265825"/>
            <a:ext cx="4165600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30200" y="6356350"/>
            <a:ext cx="2355850" cy="365125"/>
          </a:xfrm>
        </p:spPr>
        <p:txBody>
          <a:bodyPr/>
          <a:lstStyle/>
          <a:p>
            <a:fld id="{7ACEA197-3896-4C80-9BCD-2FB89E4467F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32100" y="6356350"/>
            <a:ext cx="38100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75450" y="6356350"/>
            <a:ext cx="20574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86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269000"/>
            <a:ext cx="41814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4800" y="2092912"/>
            <a:ext cx="4181475" cy="41260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372" y="1269000"/>
            <a:ext cx="4202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372" y="2092912"/>
            <a:ext cx="4202066" cy="4126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0837" y="6356350"/>
            <a:ext cx="2057400" cy="365125"/>
          </a:xfrm>
        </p:spPr>
        <p:txBody>
          <a:bodyPr/>
          <a:lstStyle/>
          <a:p>
            <a:fld id="{3BB7D9C8-FAE6-4A6F-92A9-BB1DEFEE3582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16200" y="6356350"/>
            <a:ext cx="401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9738" y="6356350"/>
            <a:ext cx="20574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756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6356350"/>
            <a:ext cx="2057400" cy="365125"/>
          </a:xfrm>
        </p:spPr>
        <p:txBody>
          <a:bodyPr/>
          <a:lstStyle/>
          <a:p>
            <a:fld id="{91A60BB5-FF1F-45FC-BF1E-93D61F692E94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16200" y="6356350"/>
            <a:ext cx="3835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29400" y="6337300"/>
            <a:ext cx="21844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887788" y="1269859"/>
            <a:ext cx="4926012" cy="4895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269000"/>
            <a:ext cx="3236913" cy="4904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994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" y="4453800"/>
            <a:ext cx="8547100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1AA3-78B7-46D0-BD43-B5A0BC44C35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4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22" y="945896"/>
            <a:ext cx="3756002" cy="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69000"/>
            <a:ext cx="8470900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6369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0B40-18D8-4811-8715-5F8CDB55C3BA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65400" y="63563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56400" y="6350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"/>
            <a:ext cx="9144000" cy="99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71" y="144000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9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9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9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9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9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57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3314-F874-482D-8096-1772BCC6901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84667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7"/>
          <a:stretch/>
        </p:blipFill>
        <p:spPr>
          <a:xfrm>
            <a:off x="6784667" y="144000"/>
            <a:ext cx="2361714" cy="699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C3FC5F-6429-406F-B755-52EB1AECF5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22528" y="149091"/>
            <a:ext cx="699625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845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BBE6-7960-4059-B346-5ED1EC2B5244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16200" y="63563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8815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svg"/><Relationship Id="rId5" Type="http://schemas.openxmlformats.org/officeDocument/2006/relationships/image" Target="../media/image68.png"/><Relationship Id="rId4" Type="http://schemas.openxmlformats.org/officeDocument/2006/relationships/image" Target="../media/image6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108" y="2381319"/>
            <a:ext cx="7488000" cy="22153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«1С:Горнодобывающая промышленность 2. Оперативный учет»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Отраслевой  функционал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15" y="108009"/>
            <a:ext cx="904875" cy="898634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986323" y="6356352"/>
            <a:ext cx="4021667" cy="379035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2000" kern="0" dirty="0"/>
              <a:t>Июль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запасов полезных ископаемых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848350" y="1228203"/>
            <a:ext cx="3012394" cy="22007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Учет запасов полезных ископаемых 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по категориям 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 количественном 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и качественном выражении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D0E5D4-7E48-474C-A8F9-9324AB66E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56" y="1228203"/>
            <a:ext cx="5362801" cy="3600060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AF6097-3D65-479B-98E3-B067D862A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801" y="3712858"/>
            <a:ext cx="4513943" cy="2970465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73CA12D-C278-4B9F-A37F-EE27357582D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5096260"/>
            <a:ext cx="3846286" cy="1587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Учет запасов ведется в разрезе участков, горизонтов, блоков 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и залежей</a:t>
            </a:r>
          </a:p>
        </p:txBody>
      </p:sp>
    </p:spTree>
    <p:extLst>
      <p:ext uri="{BB962C8B-B14F-4D97-AF65-F5344CB8AC3E}">
        <p14:creationId xmlns:p14="http://schemas.microsoft.com/office/powerpoint/2010/main" val="2177323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Оперативное </a:t>
            </a:r>
            <a:r>
              <a:rPr lang="ru-RU" dirty="0" err="1"/>
              <a:t>табелирование</a:t>
            </a:r>
            <a:r>
              <a:rPr lang="ru-RU" dirty="0"/>
              <a:t> сотрудников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E5B7C5-A06E-4A79-8731-04EA9FD5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1188555"/>
            <a:ext cx="6778172" cy="291270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0AD71D-D9E8-4709-A7A1-A46B27516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23" y="3429000"/>
            <a:ext cx="5550577" cy="321830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5029A-DA0B-41B2-BBDE-719A3E227A2B}"/>
              </a:ext>
            </a:extLst>
          </p:cNvPr>
          <p:cNvSpPr txBox="1"/>
          <p:nvPr/>
        </p:nvSpPr>
        <p:spPr>
          <a:xfrm>
            <a:off x="174172" y="4431443"/>
            <a:ext cx="2989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Предварительный табель выводит информацию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 времени работы сотрудников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оборудовании</a:t>
            </a:r>
          </a:p>
        </p:txBody>
      </p:sp>
      <p:sp>
        <p:nvSpPr>
          <p:cNvPr id="6" name="Стрелка: изогнутая 5">
            <a:extLst>
              <a:ext uri="{FF2B5EF4-FFF2-40B4-BE49-F238E27FC236}">
                <a16:creationId xmlns:a16="http://schemas.microsoft.com/office/drawing/2014/main" id="{E6996517-3E7B-4450-9355-8D5801C21D6F}"/>
              </a:ext>
            </a:extLst>
          </p:cNvPr>
          <p:cNvSpPr/>
          <p:nvPr/>
        </p:nvSpPr>
        <p:spPr>
          <a:xfrm rot="5400000">
            <a:off x="6976699" y="2684060"/>
            <a:ext cx="701674" cy="723170"/>
          </a:xfrm>
          <a:prstGeom prst="bentArrow">
            <a:avLst/>
          </a:prstGeom>
          <a:solidFill>
            <a:srgbClr val="3A5D80"/>
          </a:solidFill>
          <a:ln w="28575"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578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B4765C-5C06-479F-AD76-9110233BA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184963"/>
            <a:ext cx="6642100" cy="275666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табеля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8077B-A5A1-4B29-B0B3-7A8E9EB05A89}"/>
              </a:ext>
            </a:extLst>
          </p:cNvPr>
          <p:cNvSpPr txBox="1"/>
          <p:nvPr/>
        </p:nvSpPr>
        <p:spPr>
          <a:xfrm>
            <a:off x="304800" y="4217145"/>
            <a:ext cx="3518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Расчет времени работы сотрудников формирует табель на основании данных по учету времени работы сотрудников и простоев оборудования. Табель можно выгрузить в 1С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ЗУП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6E8AA2-2546-43E6-817E-AF18495D5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53" y="3063107"/>
            <a:ext cx="4791569" cy="340080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F2D09B71-8F6D-4644-BBA1-39FE7767052F}"/>
              </a:ext>
            </a:extLst>
          </p:cNvPr>
          <p:cNvSpPr/>
          <p:nvPr/>
        </p:nvSpPr>
        <p:spPr>
          <a:xfrm rot="5400000">
            <a:off x="6967174" y="2322110"/>
            <a:ext cx="701674" cy="723170"/>
          </a:xfrm>
          <a:prstGeom prst="bentArrow">
            <a:avLst/>
          </a:prstGeom>
          <a:solidFill>
            <a:srgbClr val="3A5D80"/>
          </a:solidFill>
          <a:ln w="28575"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763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187F19-DCED-4DA7-88AB-60F09BBC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90" y="1148068"/>
            <a:ext cx="6759019" cy="184534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выработки сотрудников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5D2C8-F1E6-430C-93F5-801AA8F46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90" y="3429000"/>
            <a:ext cx="6759019" cy="324184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64F73C0-1BE4-4FE8-ADBF-8029D44B7DE2}"/>
              </a:ext>
            </a:extLst>
          </p:cNvPr>
          <p:cNvSpPr/>
          <p:nvPr/>
        </p:nvSpPr>
        <p:spPr>
          <a:xfrm>
            <a:off x="4213715" y="3002935"/>
            <a:ext cx="429723" cy="681063"/>
          </a:xfrm>
          <a:prstGeom prst="downArrow">
            <a:avLst>
              <a:gd name="adj1" fmla="val 50000"/>
              <a:gd name="adj2" fmla="val 92904"/>
            </a:avLst>
          </a:prstGeom>
          <a:solidFill>
            <a:srgbClr val="3A5D80"/>
          </a:solidFill>
          <a:ln w="28575"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72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0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</p:spPr>
        <p:txBody>
          <a:bodyPr/>
          <a:lstStyle/>
          <a:p>
            <a:r>
              <a:rPr lang="ru-RU" dirty="0"/>
              <a:t>Интеграция с типовыми решениями 1С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636" y="1203622"/>
            <a:ext cx="8244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1С:Горнодобывающая промышленность 2. Оперативный учет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может применяться как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вспомогательное решение для оперативного учёта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производственных процессов организаций, ведущих управленческий и регламентированный учёт в других программах.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636" y="2638673"/>
            <a:ext cx="79148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Поддерживает обмен данными с решениями: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1С:Зарплата и управление персоналом 8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1С:Бухгалтерия 8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1С:Комплексная автоматизация 2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1С: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ERP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Управление предприятием 2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Отраслевыми решениями на их основе</a:t>
            </a:r>
          </a:p>
        </p:txBody>
      </p:sp>
    </p:spTree>
    <p:extLst>
      <p:ext uri="{BB962C8B-B14F-4D97-AF65-F5344CB8AC3E}">
        <p14:creationId xmlns:p14="http://schemas.microsoft.com/office/powerpoint/2010/main" val="21261860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5FC66-762A-46D9-ABC0-9712EFB1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14" y="1698171"/>
            <a:ext cx="4247671" cy="2808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1309294"/>
            <a:ext cx="840448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Центральном офисе –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«1С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:ERP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Горнодобывающая промышленность 2»: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Оперативный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Управленческий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Снабжение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Регламентированный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Бюджетирование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Казначейство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производственных площадках –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«1С:Горнодобывающая промышленность 2. Оперативный учет»: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Оперативный учет</a:t>
            </a:r>
          </a:p>
        </p:txBody>
      </p:sp>
      <p:sp>
        <p:nvSpPr>
          <p:cNvPr id="11" name="Заголовок 40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</p:spPr>
        <p:txBody>
          <a:bodyPr/>
          <a:lstStyle/>
          <a:p>
            <a:r>
              <a:rPr lang="ru-RU" dirty="0"/>
              <a:t>Интеграция с </a:t>
            </a:r>
            <a:br>
              <a:rPr lang="ru-RU" dirty="0"/>
            </a:br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2</a:t>
            </a:r>
          </a:p>
        </p:txBody>
      </p:sp>
    </p:spTree>
    <p:extLst>
      <p:ext uri="{BB962C8B-B14F-4D97-AF65-F5344CB8AC3E}">
        <p14:creationId xmlns:p14="http://schemas.microsoft.com/office/powerpoint/2010/main" val="18329775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0"/>
          <p:cNvSpPr>
            <a:spLocks noGrp="1"/>
          </p:cNvSpPr>
          <p:nvPr>
            <p:ph type="title"/>
          </p:nvPr>
        </p:nvSpPr>
        <p:spPr>
          <a:xfrm>
            <a:off x="304799" y="157063"/>
            <a:ext cx="5543550" cy="714375"/>
          </a:xfrm>
        </p:spPr>
        <p:txBody>
          <a:bodyPr/>
          <a:lstStyle/>
          <a:p>
            <a:r>
              <a:rPr lang="ru-RU" dirty="0"/>
              <a:t>Интеграция с 1С:Документооборот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4799" y="2819626"/>
            <a:ext cx="8620509" cy="35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создание поручений, изменение и выполнение задач «1С:Документооборота»;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просмотр истории выполнения задач и процессов;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запуск и работа с бизнес-процессами;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создание и хранение файлов произвольных типов и работа с ними;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просмотр, создание, редактирование и отправка электронных писем (входящих, исходящих);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согласование документов оперативного учета;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просмотр и добавление связей между документами «1С:Документооборота 8»;</a:t>
            </a:r>
          </a:p>
          <a:p>
            <a:pPr marL="352425" indent="-352425" eaLnBrk="1" hangingPunct="1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работа с ежедневными отчетами по учету рабочего времени. Добавление фактических трудозатрат в ежедневные отчеты из данных прикладного решения «1С:Горнодобывающая промышленность 2. Оперативный учет». </a:t>
            </a:r>
            <a:endParaRPr lang="ru-RU" altLang="ru-RU" sz="1900" b="0" spc="-2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04800" y="1160034"/>
            <a:ext cx="873469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Совместное использование с «1С:Документооборотом 8» сэкономит время и избавит от перехода из одной информационной базы в другую: в карточках другой конфигурации или приложении будут доступны гиперссылки, обеспечивающие доступ к любым учетным данным из «1С:Документооборота 8» (присоединенные файлы, процессы, задачи, истории переписки и т.д.).</a:t>
            </a:r>
          </a:p>
        </p:txBody>
      </p:sp>
    </p:spTree>
    <p:extLst>
      <p:ext uri="{BB962C8B-B14F-4D97-AF65-F5344CB8AC3E}">
        <p14:creationId xmlns:p14="http://schemas.microsoft.com/office/powerpoint/2010/main" val="22962628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2381320"/>
            <a:ext cx="6858000" cy="851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/>
              <a:t>КОНТАКТЫ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3233058"/>
            <a:ext cx="6858000" cy="2012385"/>
          </a:xfrm>
        </p:spPr>
        <p:txBody>
          <a:bodyPr/>
          <a:lstStyle/>
          <a:p>
            <a:r>
              <a:rPr lang="en-US" b="1" dirty="0"/>
              <a:t>gdp@sinergo.ru</a:t>
            </a:r>
            <a:br>
              <a:rPr lang="en-US" b="1" dirty="0"/>
            </a:br>
            <a:r>
              <a:rPr lang="en-US" b="1" dirty="0"/>
              <a:t>www.1c-mining.ru</a:t>
            </a:r>
            <a:br>
              <a:rPr lang="en-US" b="1" dirty="0"/>
            </a:br>
            <a:r>
              <a:rPr lang="en-US" b="1" dirty="0"/>
              <a:t>+7 (3843) 322-101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20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Параллельный учет по видам данных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91629" y="1228203"/>
            <a:ext cx="5144867" cy="2676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Проблематика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Высокая динамика и распределенность горных работ.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Наличие большого количества факторов и ограничений, влияющих на результат.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Запаздывание данных о горных работах, поступающих в разное время с различной степенью достоверности и детализации.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8" y="4183256"/>
            <a:ext cx="4472345" cy="2328478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051685" y="4676153"/>
            <a:ext cx="3957404" cy="20769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ru-RU" altLang="ru-RU" b="1" dirty="0">
                <a:latin typeface="+mn-lt"/>
              </a:rPr>
              <a:t>Решение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ru-RU" altLang="ru-RU" dirty="0">
                <a:latin typeface="+mn-lt"/>
              </a:rPr>
              <a:t>Реализован параллельный оперативный учет горных работ и времени работы оборудования по видам данных, детализированных по операциям.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700" y="1248859"/>
            <a:ext cx="3434900" cy="3223817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5691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Гибкая настройка аналитик оперативного учета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01200" y="1380624"/>
            <a:ext cx="5447150" cy="4968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latin typeface="+mn-lt"/>
              </a:rPr>
              <a:t>По исполнителям работ: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Горное оборудование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Марки транспорта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Бригады и сотрудники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latin typeface="+mn-lt"/>
              </a:rPr>
              <a:t>По месту выполнения работ: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Участки работ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Залежи, блоки, горизонты,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Выработки, скважины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Горное оборудование, склады, штабеля</a:t>
            </a:r>
            <a:endParaRPr lang="ru-RU" altLang="ru-RU" sz="2400" dirty="0">
              <a:latin typeface="+mn-lt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latin typeface="+mn-lt"/>
              </a:rPr>
              <a:t>По технологическим операциям: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Виды работ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</a:rPr>
              <a:t>Номенклатура (характеристики, серии)</a:t>
            </a:r>
          </a:p>
        </p:txBody>
      </p:sp>
      <p:pic>
        <p:nvPicPr>
          <p:cNvPr id="4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1960C3E2-C8FE-4425-BF38-FF9A9B29F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4441"/>
          <a:stretch/>
        </p:blipFill>
        <p:spPr bwMode="auto">
          <a:xfrm>
            <a:off x="5609357" y="1214211"/>
            <a:ext cx="3206963" cy="2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0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6F0962-A607-4621-A136-54E6A65B3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3" y="1162343"/>
            <a:ext cx="4626355" cy="3494677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Гибкая настройка аналитик оперативного учета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3123" y="4783177"/>
            <a:ext cx="3014450" cy="16346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ru-RU" altLang="ru-RU" dirty="0">
                <a:latin typeface="+mn-lt"/>
              </a:rPr>
              <a:t>Состав аналитик позволяет настроить операции как для горных, так и для геологоразведочных работ</a:t>
            </a:r>
            <a:endParaRPr kumimoji="0" lang="ru-RU" alt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A7715-CEF8-4D2C-A15D-946475960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361" y="2770075"/>
            <a:ext cx="5440884" cy="3773890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DC715AB-E462-4BC5-86E8-20FB33194F8C}"/>
              </a:ext>
            </a:extLst>
          </p:cNvPr>
          <p:cNvSpPr txBox="1">
            <a:spLocks noChangeArrowheads="1"/>
          </p:cNvSpPr>
          <p:nvPr/>
        </p:nvSpPr>
        <p:spPr>
          <a:xfrm>
            <a:off x="5070265" y="1135445"/>
            <a:ext cx="3828979" cy="16346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Для каждой операции</a:t>
            </a:r>
            <a:r>
              <a:rPr lang="ru-RU" altLang="ru-RU" dirty="0">
                <a:latin typeface="+mn-lt"/>
              </a:rPr>
              <a:t> настраивается учет по фактическим данным и по нормам, возможен учет объемов работ и количества операций</a:t>
            </a:r>
            <a:endParaRPr kumimoji="0" lang="ru-RU" alt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24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Нормирование горных и </a:t>
            </a:r>
            <a:br>
              <a:rPr lang="ru-RU" dirty="0"/>
            </a:br>
            <a:r>
              <a:rPr lang="ru-RU" dirty="0"/>
              <a:t>геологоразведочных работ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509658737"/>
              </p:ext>
            </p:extLst>
          </p:nvPr>
        </p:nvGraphicFramePr>
        <p:xfrm>
          <a:off x="-1411105" y="1269000"/>
          <a:ext cx="12026257" cy="51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564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AA16BD-540A-4130-A171-3F38D3790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0" y="1114772"/>
            <a:ext cx="5241514" cy="2734222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304799" y="144000"/>
            <a:ext cx="5616315" cy="714375"/>
          </a:xfrm>
        </p:spPr>
        <p:txBody>
          <a:bodyPr/>
          <a:lstStyle/>
          <a:p>
            <a:r>
              <a:rPr lang="ru-RU" dirty="0"/>
              <a:t>Нормирование горных и </a:t>
            </a:r>
            <a:br>
              <a:rPr lang="ru-RU" dirty="0"/>
            </a:br>
            <a:r>
              <a:rPr lang="ru-RU" dirty="0"/>
              <a:t>геологоразведочных работ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742000" y="1615300"/>
            <a:ext cx="3213100" cy="157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712020" y="1132213"/>
            <a:ext cx="3243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Установленные нормы горных и геолого-разведочных работ могут быть скорректированы условиями работ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D2674-93AF-4ECB-80BE-64F6AB2FA2A1}"/>
              </a:ext>
            </a:extLst>
          </p:cNvPr>
          <p:cNvSpPr txBox="1"/>
          <p:nvPr/>
        </p:nvSpPr>
        <p:spPr>
          <a:xfrm>
            <a:off x="188900" y="3848994"/>
            <a:ext cx="354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Нормы выхода горных работ определяют выпуск объемов работ из количества операций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90ED37-3FBA-4BEA-8289-4C38174BF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800" y="2930919"/>
            <a:ext cx="4971401" cy="2537164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526A2A-1B68-4653-BCC9-FC41AA977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99" y="4927121"/>
            <a:ext cx="5191505" cy="1802527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116581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Нормирование </a:t>
            </a:r>
            <a:br>
              <a:rPr lang="ru-RU" dirty="0"/>
            </a:br>
            <a:r>
              <a:rPr lang="ru-RU" dirty="0"/>
              <a:t>технологических перевозок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815" y="1593928"/>
            <a:ext cx="3549504" cy="2459888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882718" y="1207972"/>
            <a:ext cx="3116262" cy="385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Нормы загрузки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336436" y="1207972"/>
            <a:ext cx="3116262" cy="385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Нормы перевозок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201719" y="4123044"/>
            <a:ext cx="3116262" cy="385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Замеры</a:t>
            </a:r>
            <a:r>
              <a:rPr kumimoji="0" lang="ru-RU" altLang="ru-RU" sz="19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расстояний</a:t>
            </a: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894CF2-1074-4E59-9DD5-5C142F811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1593928"/>
            <a:ext cx="4672406" cy="2463905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2CB16F-E82D-498F-964B-99FB7FA38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133" y="4509000"/>
            <a:ext cx="6080760" cy="2037240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166160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горных и </a:t>
            </a:r>
            <a:br>
              <a:rPr lang="ru-RU" dirty="0"/>
            </a:br>
            <a:r>
              <a:rPr lang="ru-RU" dirty="0"/>
              <a:t>геологоразведочных работ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075" y="1185886"/>
            <a:ext cx="8292796" cy="51506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Подсистема планирования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горных и геологоразведочных работ позволяет: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Осуществлять сценарное планирование с различной периодичностью и детализацией.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Формировать планы производства горных и геологоразведочных работ.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Производить настройку алгоритма формирования планов на основании произвольных источников данных: геологических, оперативных, исторических.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Выгружать и загружать плановые данные во внешние источники данных, в том числе в электронные таблицы Excel.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Производить анализ исполнения и сбалансированности планов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переделам (добыча, переработка, отгрузка) с учетом планов доступности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5110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планирования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DF4907-BC0F-41EF-A2C6-74FF9CAD1D29}"/>
              </a:ext>
            </a:extLst>
          </p:cNvPr>
          <p:cNvSpPr/>
          <p:nvPr/>
        </p:nvSpPr>
        <p:spPr>
          <a:xfrm>
            <a:off x="2732589" y="2747790"/>
            <a:ext cx="1698171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ПРОИЗВОДСТВА ГОРНЫХ РАБОТ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77A6640-20BA-4151-8D48-93F2F290AC61}"/>
              </a:ext>
            </a:extLst>
          </p:cNvPr>
          <p:cNvSpPr/>
          <p:nvPr/>
        </p:nvSpPr>
        <p:spPr>
          <a:xfrm>
            <a:off x="468359" y="1843083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Условия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горных работ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9553445-762E-484A-AB00-450625737583}"/>
              </a:ext>
            </a:extLst>
          </p:cNvPr>
          <p:cNvSpPr/>
          <p:nvPr/>
        </p:nvSpPr>
        <p:spPr>
          <a:xfrm>
            <a:off x="468359" y="2860831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Нормы технологических перевозок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547CC1-EABD-4BF5-9191-B8BDD0D55B74}"/>
              </a:ext>
            </a:extLst>
          </p:cNvPr>
          <p:cNvSpPr/>
          <p:nvPr/>
        </p:nvSpPr>
        <p:spPr>
          <a:xfrm>
            <a:off x="468359" y="3878579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Нормы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горных работ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E7FE02-9E0E-461A-B672-2AAA249E2EEF}"/>
              </a:ext>
            </a:extLst>
          </p:cNvPr>
          <p:cNvSpPr/>
          <p:nvPr/>
        </p:nvSpPr>
        <p:spPr>
          <a:xfrm>
            <a:off x="4822646" y="2747789"/>
            <a:ext cx="1698171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ПЕРЕРАБОТКИ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7259C55-9A69-4D7C-8783-56B3BB234BB7}"/>
              </a:ext>
            </a:extLst>
          </p:cNvPr>
          <p:cNvSpPr/>
          <p:nvPr/>
        </p:nvSpPr>
        <p:spPr>
          <a:xfrm>
            <a:off x="6912703" y="2747788"/>
            <a:ext cx="1698171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ОТГРУЗКИ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B2A460B-3B93-4ECC-B1E6-E45B006DFA3F}"/>
              </a:ext>
            </a:extLst>
          </p:cNvPr>
          <p:cNvSpPr/>
          <p:nvPr/>
        </p:nvSpPr>
        <p:spPr>
          <a:xfrm>
            <a:off x="2732588" y="4154222"/>
            <a:ext cx="5878286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ДОСТУПНОСТИ ОБОРУДОВАНИЯ</a:t>
            </a:r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676A15D9-FFAE-4630-8183-CA89F186642E}"/>
              </a:ext>
            </a:extLst>
          </p:cNvPr>
          <p:cNvCxnSpPr>
            <a:stCxn id="5" idx="3"/>
            <a:endCxn id="7" idx="3"/>
          </p:cNvCxnSpPr>
          <p:nvPr/>
        </p:nvCxnSpPr>
        <p:spPr>
          <a:xfrm>
            <a:off x="2196359" y="2257083"/>
            <a:ext cx="12700" cy="2035496"/>
          </a:xfrm>
          <a:prstGeom prst="bentConnector3">
            <a:avLst>
              <a:gd name="adj1" fmla="val 180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E38308B-BF40-45B4-AE47-9107784547A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196359" y="3274831"/>
            <a:ext cx="536229" cy="9757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: вверх 16">
            <a:extLst>
              <a:ext uri="{FF2B5EF4-FFF2-40B4-BE49-F238E27FC236}">
                <a16:creationId xmlns:a16="http://schemas.microsoft.com/office/drawing/2014/main" id="{AD495952-7C59-412D-A2B8-FCEED260F136}"/>
              </a:ext>
            </a:extLst>
          </p:cNvPr>
          <p:cNvSpPr/>
          <p:nvPr/>
        </p:nvSpPr>
        <p:spPr>
          <a:xfrm>
            <a:off x="3491674" y="3846606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14D0FDC4-10E8-4323-9AC9-1883AD4AF3EE}"/>
              </a:ext>
            </a:extLst>
          </p:cNvPr>
          <p:cNvSpPr/>
          <p:nvPr/>
        </p:nvSpPr>
        <p:spPr>
          <a:xfrm>
            <a:off x="5568944" y="3847038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361E15E3-51F6-4676-A9DA-14B4B8358DAF}"/>
              </a:ext>
            </a:extLst>
          </p:cNvPr>
          <p:cNvSpPr/>
          <p:nvPr/>
        </p:nvSpPr>
        <p:spPr>
          <a:xfrm>
            <a:off x="7670928" y="3850708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8DFBD59-9A36-491C-B524-F671B7E4AD70}"/>
              </a:ext>
            </a:extLst>
          </p:cNvPr>
          <p:cNvSpPr/>
          <p:nvPr/>
        </p:nvSpPr>
        <p:spPr>
          <a:xfrm>
            <a:off x="2732588" y="5020654"/>
            <a:ext cx="5878286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НАРАБОТКА ОБОРУДОВАНИЯ И ЗАКАЗЫ НА РЕМОНТ</a:t>
            </a:r>
          </a:p>
        </p:txBody>
      </p:sp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id="{0B4C8622-EF4E-4379-8946-14A0BFBC437F}"/>
              </a:ext>
            </a:extLst>
          </p:cNvPr>
          <p:cNvSpPr/>
          <p:nvPr/>
        </p:nvSpPr>
        <p:spPr>
          <a:xfrm>
            <a:off x="4439496" y="3184133"/>
            <a:ext cx="360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лево-вправо 24">
            <a:extLst>
              <a:ext uri="{FF2B5EF4-FFF2-40B4-BE49-F238E27FC236}">
                <a16:creationId xmlns:a16="http://schemas.microsoft.com/office/drawing/2014/main" id="{EC3F87FD-028F-48A5-8EA6-D1ACFBB9ADE1}"/>
              </a:ext>
            </a:extLst>
          </p:cNvPr>
          <p:cNvSpPr/>
          <p:nvPr/>
        </p:nvSpPr>
        <p:spPr>
          <a:xfrm>
            <a:off x="6519253" y="3184499"/>
            <a:ext cx="360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лево-вправо 25">
            <a:extLst>
              <a:ext uri="{FF2B5EF4-FFF2-40B4-BE49-F238E27FC236}">
                <a16:creationId xmlns:a16="http://schemas.microsoft.com/office/drawing/2014/main" id="{740222F3-1D5D-45D0-B467-D77AC79BB37E}"/>
              </a:ext>
            </a:extLst>
          </p:cNvPr>
          <p:cNvSpPr/>
          <p:nvPr/>
        </p:nvSpPr>
        <p:spPr>
          <a:xfrm rot="16200000">
            <a:off x="5514944" y="4763504"/>
            <a:ext cx="288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7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горных и </a:t>
            </a:r>
            <a:br>
              <a:rPr lang="ru-RU" dirty="0"/>
            </a:br>
            <a:r>
              <a:rPr lang="ru-RU" dirty="0"/>
              <a:t>геолого-разведочных 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35" y="2553098"/>
            <a:ext cx="3764468" cy="162787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17499" y="1082700"/>
            <a:ext cx="8559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Можно создать несколько сценариев планирования,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например, для анализа экономической эффективности новой технологии или последовательности и целесообразности отработки блоков с точки зрения экономических показателей.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46" y="3788974"/>
            <a:ext cx="3239354" cy="282738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8122D-EF19-4CEA-A1B8-379C94FC4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14" y="2466755"/>
            <a:ext cx="4176752" cy="257617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D48D5-C586-4BA0-8895-7A381DD8B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513" y="5125754"/>
            <a:ext cx="4176751" cy="149060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80896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15" y="147198"/>
            <a:ext cx="904875" cy="89863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1" y="155814"/>
            <a:ext cx="7202439" cy="890018"/>
          </a:xfrm>
          <a:prstGeom prst="rect">
            <a:avLst/>
          </a:prstGeom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0" y="5471717"/>
            <a:ext cx="9144000" cy="1260000"/>
          </a:xfrm>
          <a:prstGeom prst="rect">
            <a:avLst/>
          </a:prstGeom>
          <a:solidFill>
            <a:srgbClr val="4F7192">
              <a:alpha val="70000"/>
            </a:srgb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2000" kern="0" dirty="0">
                <a:solidFill>
                  <a:schemeClr val="bg1"/>
                </a:solidFill>
              </a:rPr>
              <a:t>Совместное комплексное отраслевое решение фирм «1С» и «Синерго», разработанное на платформе «1С:Предприятие 8.3».</a:t>
            </a:r>
          </a:p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</a:rPr>
              <a:t>Предназначено для автоматизации управления и оперативного учета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 горнодобывающем предприятии.</a:t>
            </a:r>
          </a:p>
          <a:p>
            <a:pPr algn="ctr">
              <a:spcBef>
                <a:spcPts val="600"/>
              </a:spcBef>
            </a:pP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7F1A15-5266-4C1D-B7AC-E9F5B4030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65" y="1331503"/>
            <a:ext cx="5844746" cy="38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горных работ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67001" y="1269000"/>
            <a:ext cx="8125056" cy="744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349628" y="1175133"/>
            <a:ext cx="855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Планы горных работ описывают процесс добычи полезных ископаемых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видам работ с необходимой степенью детализации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EB53E0-FBFB-49ED-92F9-C877C044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3" y="1932446"/>
            <a:ext cx="8240114" cy="4661619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191512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Наряды на смену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36878" y="1269000"/>
            <a:ext cx="7886700" cy="136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304799" y="1104552"/>
            <a:ext cx="871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Наряд на смену определяет производственные задания и персонал по видам и местам работ, для работ с применением транспорта указывается транспорт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120DE-E6F0-4AF1-AA77-A393EADFB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54" y="2066150"/>
            <a:ext cx="7725312" cy="4321141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285638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8C130C-8470-4006-BAD1-32EBC668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65379"/>
            <a:ext cx="6952343" cy="393376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Оперативный учет горных работ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4678" y="1263569"/>
            <a:ext cx="7886700" cy="68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109504"/>
            <a:ext cx="858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ввода данных используется рабочий стол с возможностью учета по периодам сбора информации в разрезе видов данных.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11EB4-DC11-4D4E-BDDA-FB5515C74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291" y="4147647"/>
            <a:ext cx="6809909" cy="240669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29442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F7CDBF-79ED-46C4-8EC7-C0441A84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3" y="1127430"/>
            <a:ext cx="5811001" cy="384724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Маркшейдерские замеры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4678" y="1263569"/>
            <a:ext cx="7886700" cy="68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68572" y="1127429"/>
            <a:ext cx="27775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Маркшейдерские замеры корректируют статистические данные по объемам работ и остаткам на складах.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Возможна настройка аналитик, корректировок и перераспределения объемов между аналитиками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0771F-4F75-4559-B299-A8BB402DF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13" y="5110815"/>
            <a:ext cx="8583231" cy="150667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73954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разубоживания и потерь полезных ископаемых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4678" y="1263569"/>
            <a:ext cx="7886700" cy="68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539" y="4739225"/>
            <a:ext cx="8107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разубоживания и потерь позволяет зафиксировать объем разубоженной горной массы, количество и качество потерь полезного ископаемого с указанием аналитик горизонтов, блоков и залежей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951779-AAA1-456C-BE32-BC3ACB74D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9" y="1506837"/>
            <a:ext cx="8202922" cy="290520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57953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Оперативный учет остатков продукции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974601"/>
            <a:ext cx="85924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Документы оперативного учета горных работ автоматически формируют остатки по складам и местам хранения продукции.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 необходимости настраивается складской учет по штабелям.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0DB24-A70A-4382-83E4-CF2DBFB94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71" y="2183434"/>
            <a:ext cx="6052457" cy="4352005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374721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исполнения наряда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2100" y="1088999"/>
            <a:ext cx="8589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Исполнение наряда на смену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позволяет проводить анализ причин отклонений от запланированных на смену показателей.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E1965D-DF6D-41BF-AE86-899CAA9C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3" y="2027509"/>
            <a:ext cx="8461614" cy="4184605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271020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исполнения плана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4200" y="1114744"/>
            <a:ext cx="859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Исполнение плана производства горных работ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позволяет проводить анализ причин отклонений от запланированных показателей.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DBDF1-2CF9-4CB2-BEDD-5B71F03E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34029"/>
            <a:ext cx="8418286" cy="4415008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1337308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оперативных данных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034FC-8086-428C-8329-CF7ECE59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21234"/>
            <a:ext cx="5098403" cy="4074067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3E59A-41C0-4D3C-9FE3-74ED3E67A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468" y="3672114"/>
            <a:ext cx="6062732" cy="2848139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241326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оперативных данных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17" y="5761225"/>
            <a:ext cx="8507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Сводка о работе предприятия выводит информацию по горным работам, перевозкам, машиносменам, производительности, переработке, отгрузке, движению и остаткам продукции.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BC7F72-978D-4CDF-BD57-27ACDFBC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02768"/>
            <a:ext cx="7924800" cy="4652463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38042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885" y="144000"/>
            <a:ext cx="6779623" cy="714375"/>
          </a:xfrm>
        </p:spPr>
        <p:txBody>
          <a:bodyPr/>
          <a:lstStyle/>
          <a:p>
            <a:pPr>
              <a:spcBef>
                <a:spcPts val="1000"/>
              </a:spcBef>
              <a:buSzPct val="80000"/>
            </a:pPr>
            <a:r>
              <a:rPr lang="ru-RU" dirty="0"/>
              <a:t>Возможности</a:t>
            </a:r>
            <a:endParaRPr lang="ru-RU" kern="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7327" y="4542372"/>
            <a:ext cx="8372058" cy="19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alt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1885" y="1160701"/>
            <a:ext cx="8373292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Ведение нормативно-справочной информации об оборудовании, месторождении и сотрудниках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Учет запасов полезных ископаемых, потерь и разубоживания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Нормирование, планирование и учет горных работ и переработки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Корректировка данных по объемам работ и остаткам продукции </a:t>
            </a:r>
            <a:b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на складах на основании маркшейдерских замеров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Планирование и учет отгрузки продукции различным транспортом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Учет качества запасов, добычи, переработки и отгрузки продукции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Планирование доступности и учет времени работы и простоев оборудования, а также показаний счетчиков и наработки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Групповое формирование и учет путевых листов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Нормирование и учет расхода ГСМ в разрезе оборудования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Учет ГСМ на складах, заправках и заправляющем оборудовании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Учет работы сотрудников, формирование табеля и выработки для расчета сдельной заработной платы 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</a:rPr>
              <a:t>Обмен данными с другими конфигурациями 1С:Предприятие</a:t>
            </a:r>
          </a:p>
        </p:txBody>
      </p:sp>
    </p:spTree>
    <p:extLst>
      <p:ext uri="{BB962C8B-B14F-4D97-AF65-F5344CB8AC3E}">
        <p14:creationId xmlns:p14="http://schemas.microsoft.com/office/powerpoint/2010/main" val="3300301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переработкой продукции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21B15CB2-BEC8-48FD-859B-08D8518CDACA}"/>
              </a:ext>
            </a:extLst>
          </p:cNvPr>
          <p:cNvSpPr/>
          <p:nvPr/>
        </p:nvSpPr>
        <p:spPr>
          <a:xfrm>
            <a:off x="3355891" y="2322491"/>
            <a:ext cx="2455817" cy="2754051"/>
          </a:xfrm>
          <a:prstGeom prst="downArrow">
            <a:avLst>
              <a:gd name="adj1" fmla="val 50000"/>
              <a:gd name="adj2" fmla="val 38914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80B860-8BF7-42BF-B5EE-96BB441835F2}"/>
              </a:ext>
            </a:extLst>
          </p:cNvPr>
          <p:cNvSpPr/>
          <p:nvPr/>
        </p:nvSpPr>
        <p:spPr>
          <a:xfrm>
            <a:off x="1908514" y="1780967"/>
            <a:ext cx="540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НОРМИРОВАНИЕ ПЕРЕРАБОТКИ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2636307-439A-40F5-B5F5-93E73765504D}"/>
              </a:ext>
            </a:extLst>
          </p:cNvPr>
          <p:cNvSpPr/>
          <p:nvPr/>
        </p:nvSpPr>
        <p:spPr>
          <a:xfrm>
            <a:off x="1908514" y="2605229"/>
            <a:ext cx="540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СЦЕНАРНОЕ ПЛАНИРОВАНИЕ ПЕРЕРАБОТКИ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B3A62E6-02E3-4002-9004-E7E110E62C9A}"/>
              </a:ext>
            </a:extLst>
          </p:cNvPr>
          <p:cNvSpPr/>
          <p:nvPr/>
        </p:nvSpPr>
        <p:spPr>
          <a:xfrm>
            <a:off x="1872000" y="3429000"/>
            <a:ext cx="540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ОПЕРАТИВНЫЙ УЧЕТ ПЕРЕРАБОТКИ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C556CE9-9DEF-499F-A2D3-526DC1F5953B}"/>
              </a:ext>
            </a:extLst>
          </p:cNvPr>
          <p:cNvSpPr/>
          <p:nvPr/>
        </p:nvSpPr>
        <p:spPr>
          <a:xfrm>
            <a:off x="1908514" y="4252771"/>
            <a:ext cx="540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АНАЛИЗ ПЕРЕРАБОТКИ ПРОДУКЦИИ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DDFDF2B-548A-4621-BA97-AAEFB46ACF0C}"/>
              </a:ext>
            </a:extLst>
          </p:cNvPr>
          <p:cNvSpPr/>
          <p:nvPr/>
        </p:nvSpPr>
        <p:spPr>
          <a:xfrm>
            <a:off x="1908514" y="5076542"/>
            <a:ext cx="5400000" cy="54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ОТРАЖЕНИЕ В УПРАВЛЕНЧЕСКОМ УЧЕТЕ</a:t>
            </a:r>
          </a:p>
        </p:txBody>
      </p:sp>
    </p:spTree>
    <p:extLst>
      <p:ext uri="{BB962C8B-B14F-4D97-AF65-F5344CB8AC3E}">
        <p14:creationId xmlns:p14="http://schemas.microsoft.com/office/powerpoint/2010/main" val="2373350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Ресурсные спецификации переработки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43FE88-1F0C-41BC-A6AD-A3636FAF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9" y="1214813"/>
            <a:ext cx="4889965" cy="221418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189B0-1A9A-4023-A4E8-77D1D8E01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80" y="3638550"/>
            <a:ext cx="4897754" cy="307545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E52AFF-737A-40AE-BA43-B3D7BB80D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551" y="3902452"/>
            <a:ext cx="3585382" cy="25476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5D1CF1-B81F-46BC-A1A8-BA009A049689}"/>
              </a:ext>
            </a:extLst>
          </p:cNvPr>
          <p:cNvSpPr/>
          <p:nvPr/>
        </p:nvSpPr>
        <p:spPr>
          <a:xfrm>
            <a:off x="1209674" y="4756150"/>
            <a:ext cx="723901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227A613-44BD-48CC-99E7-1DBF339B16B3}"/>
              </a:ext>
            </a:extLst>
          </p:cNvPr>
          <p:cNvSpPr/>
          <p:nvPr/>
        </p:nvSpPr>
        <p:spPr>
          <a:xfrm>
            <a:off x="5249551" y="3902452"/>
            <a:ext cx="3585382" cy="2547645"/>
          </a:xfrm>
          <a:prstGeom prst="roundRect">
            <a:avLst>
              <a:gd name="adj" fmla="val 14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2DE99CE-5936-4B89-A16E-262AAAAD012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33575" y="4819650"/>
            <a:ext cx="33159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9C0C2-23A3-43CA-9FD6-BD209005E12F}"/>
              </a:ext>
            </a:extLst>
          </p:cNvPr>
          <p:cNvSpPr txBox="1"/>
          <p:nvPr/>
        </p:nvSpPr>
        <p:spPr>
          <a:xfrm>
            <a:off x="5562599" y="1561446"/>
            <a:ext cx="3190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Выход продукции и отходов можно рассчитать по формуле с учетом количественных и качественных показателей сырья</a:t>
            </a:r>
          </a:p>
        </p:txBody>
      </p:sp>
    </p:spTree>
    <p:extLst>
      <p:ext uri="{BB962C8B-B14F-4D97-AF65-F5344CB8AC3E}">
        <p14:creationId xmlns:p14="http://schemas.microsoft.com/office/powerpoint/2010/main" val="169834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переработки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25689"/>
            <a:ext cx="325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переработки продукции позволяет запланировать расход сырья и выход обогащенного (переработанного) продукта с указанием качественных показателей и спецификации переработки, определяющей нормативный расход материалов и выпуск отходов переработки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00277-BE69-4B91-91BB-0C22CDBE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81" y="1225689"/>
            <a:ext cx="5002443" cy="354951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01082-778C-4A4E-870D-D9FF3B44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781" y="5027196"/>
            <a:ext cx="5002444" cy="147016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242146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переработки за смену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AE47C-436E-4FDB-BF81-E6C0BDC9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1155226"/>
            <a:ext cx="4733925" cy="285982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3157C-5B38-4B48-9E05-B44847AC2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3532915"/>
            <a:ext cx="6581203" cy="127510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F81DCF-73C9-4E3A-8D22-B55B0FF55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189" y="4984683"/>
            <a:ext cx="6581204" cy="126825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FD5F3-5130-4C92-9D59-AF9BCEF3FEC9}"/>
              </a:ext>
            </a:extLst>
          </p:cNvPr>
          <p:cNvSpPr txBox="1"/>
          <p:nvPr/>
        </p:nvSpPr>
        <p:spPr>
          <a:xfrm>
            <a:off x="5263979" y="1337504"/>
            <a:ext cx="3274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отражения факта процесса переработки указывается выпуск продукции и отходов, расход сырья и материалов за смену</a:t>
            </a:r>
          </a:p>
        </p:txBody>
      </p:sp>
    </p:spTree>
    <p:extLst>
      <p:ext uri="{BB962C8B-B14F-4D97-AF65-F5344CB8AC3E}">
        <p14:creationId xmlns:p14="http://schemas.microsoft.com/office/powerpoint/2010/main" val="1306708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304800" y="144000"/>
            <a:ext cx="5543550" cy="714375"/>
          </a:xfrm>
        </p:spPr>
        <p:txBody>
          <a:bodyPr/>
          <a:lstStyle/>
          <a:p>
            <a:r>
              <a:rPr lang="ru-RU" dirty="0"/>
              <a:t>Учет результатов переработки сторонним переработчиком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9EFE11-FDF7-4698-8A78-6E80716F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" y="1197162"/>
            <a:ext cx="7609524" cy="299047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5A0A63-D494-457B-95FC-0C0C8683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738" y="3429000"/>
            <a:ext cx="7609524" cy="298095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918009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оперативных данных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C9790B-FE47-4FB5-B000-30DC48CD5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2" y="1121274"/>
            <a:ext cx="3841060" cy="271523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6AA8C-401A-4C2B-9AEF-93B17C3C1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121274"/>
            <a:ext cx="3667975" cy="289949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D4B93-0E0F-42F9-BA35-C0E9FADAA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610" y="3565144"/>
            <a:ext cx="3841061" cy="314885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922099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качеством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80F659-9B92-463A-8904-F85EC43B3BBE}"/>
              </a:ext>
            </a:extLst>
          </p:cNvPr>
          <p:cNvSpPr/>
          <p:nvPr/>
        </p:nvSpPr>
        <p:spPr>
          <a:xfrm>
            <a:off x="562912" y="1486462"/>
            <a:ext cx="2880000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ЗАЯВКИ НА ОТБОР ПРОБ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C7B46D4-6A89-4827-81E6-9D5F6311EE29}"/>
              </a:ext>
            </a:extLst>
          </p:cNvPr>
          <p:cNvSpPr/>
          <p:nvPr/>
        </p:nvSpPr>
        <p:spPr>
          <a:xfrm>
            <a:off x="562912" y="2233235"/>
            <a:ext cx="2880000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ОТБОР ПРОБ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157E07B-96D3-4669-AFE2-B76DF4DAE5C3}"/>
              </a:ext>
            </a:extLst>
          </p:cNvPr>
          <p:cNvSpPr/>
          <p:nvPr/>
        </p:nvSpPr>
        <p:spPr>
          <a:xfrm>
            <a:off x="569379" y="2980008"/>
            <a:ext cx="2880000" cy="432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РЕЗУЛЬТАТЫ ИСПЫТАНИЙ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B1F3351-C645-486F-9912-9CFDFE36E085}"/>
              </a:ext>
            </a:extLst>
          </p:cNvPr>
          <p:cNvSpPr/>
          <p:nvPr/>
        </p:nvSpPr>
        <p:spPr>
          <a:xfrm>
            <a:off x="562912" y="3732922"/>
            <a:ext cx="2880000" cy="432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ПАСПОРТ КАЧЕСТВА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14DF0C1-92B5-488B-B14F-FF22D7B8FF9B}"/>
              </a:ext>
            </a:extLst>
          </p:cNvPr>
          <p:cNvSpPr/>
          <p:nvPr/>
        </p:nvSpPr>
        <p:spPr>
          <a:xfrm>
            <a:off x="446659" y="1332874"/>
            <a:ext cx="3132000" cy="2988000"/>
          </a:xfrm>
          <a:prstGeom prst="roundRect">
            <a:avLst>
              <a:gd name="adj" fmla="val 4138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B3FC171E-3983-4C8D-AE93-A44D3D19E07B}"/>
              </a:ext>
            </a:extLst>
          </p:cNvPr>
          <p:cNvSpPr/>
          <p:nvPr/>
        </p:nvSpPr>
        <p:spPr>
          <a:xfrm flipV="1">
            <a:off x="1916108" y="1923384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CCB1A44F-ED2D-4B5E-9B79-60F9525E1FAD}"/>
              </a:ext>
            </a:extLst>
          </p:cNvPr>
          <p:cNvSpPr/>
          <p:nvPr/>
        </p:nvSpPr>
        <p:spPr>
          <a:xfrm flipV="1">
            <a:off x="1912912" y="2668623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4C5BF37D-693B-41B4-A58F-D7BF7F06B301}"/>
              </a:ext>
            </a:extLst>
          </p:cNvPr>
          <p:cNvSpPr/>
          <p:nvPr/>
        </p:nvSpPr>
        <p:spPr>
          <a:xfrm flipV="1">
            <a:off x="1912912" y="3414751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81D449-3C20-4439-B38E-0560702B1EA9}"/>
              </a:ext>
            </a:extLst>
          </p:cNvPr>
          <p:cNvSpPr/>
          <p:nvPr/>
        </p:nvSpPr>
        <p:spPr>
          <a:xfrm>
            <a:off x="512484" y="4954316"/>
            <a:ext cx="2520000" cy="61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ОТГРУЗКА ПРОДУКЦИИ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E8D5071-8463-4074-B43C-7A3245C9921D}"/>
              </a:ext>
            </a:extLst>
          </p:cNvPr>
          <p:cNvSpPr/>
          <p:nvPr/>
        </p:nvSpPr>
        <p:spPr>
          <a:xfrm>
            <a:off x="3136283" y="4956004"/>
            <a:ext cx="2772000" cy="61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РАСЧЕТ ЦЕНЫ ПО КАЧЕСТВУ ПРОДУКЦИИ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1FCD099-4D6E-46E4-BC46-F67DC98C185E}"/>
              </a:ext>
            </a:extLst>
          </p:cNvPr>
          <p:cNvSpPr/>
          <p:nvPr/>
        </p:nvSpPr>
        <p:spPr>
          <a:xfrm>
            <a:off x="6025414" y="4954316"/>
            <a:ext cx="2520000" cy="61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ПОСТУПЛЕНИЕ ПРОДУКЦИИ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44510F5-8328-4948-9E9A-8A2A82FAC5C5}"/>
              </a:ext>
            </a:extLst>
          </p:cNvPr>
          <p:cNvSpPr/>
          <p:nvPr/>
        </p:nvSpPr>
        <p:spPr>
          <a:xfrm>
            <a:off x="394640" y="4830697"/>
            <a:ext cx="8280000" cy="864000"/>
          </a:xfrm>
          <a:prstGeom prst="roundRect">
            <a:avLst>
              <a:gd name="adj" fmla="val 14721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FBD022A-EFDE-421C-8BEB-D9E9F9D29DFE}"/>
              </a:ext>
            </a:extLst>
          </p:cNvPr>
          <p:cNvSpPr/>
          <p:nvPr/>
        </p:nvSpPr>
        <p:spPr>
          <a:xfrm>
            <a:off x="512484" y="5964619"/>
            <a:ext cx="3888000" cy="468000"/>
          </a:xfrm>
          <a:prstGeom prst="roundRect">
            <a:avLst/>
          </a:prstGeom>
          <a:solidFill>
            <a:srgbClr val="FFDF7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861"/>
                </a:solidFill>
              </a:rPr>
              <a:t>РЕАЛИЗАЦИЯ ТОВАРОВ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275BE7B-C823-4A65-9C26-E1EFC1E72BAB}"/>
              </a:ext>
            </a:extLst>
          </p:cNvPr>
          <p:cNvSpPr/>
          <p:nvPr/>
        </p:nvSpPr>
        <p:spPr>
          <a:xfrm>
            <a:off x="4657414" y="5964619"/>
            <a:ext cx="3888000" cy="468000"/>
          </a:xfrm>
          <a:prstGeom prst="roundRect">
            <a:avLst/>
          </a:prstGeom>
          <a:solidFill>
            <a:srgbClr val="FFDF7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861"/>
                </a:solidFill>
              </a:rPr>
              <a:t>ПОСТУПЛЕНИЕ ТОВАРОВ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D705193-B75E-4C92-8979-FD3A8CDD1DAE}"/>
              </a:ext>
            </a:extLst>
          </p:cNvPr>
          <p:cNvSpPr/>
          <p:nvPr/>
        </p:nvSpPr>
        <p:spPr>
          <a:xfrm>
            <a:off x="3956340" y="1486462"/>
            <a:ext cx="2880000" cy="576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КАЧЕСТВО ДОБЫТОЙ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ГОРНОЙ МАССЫ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BF15BE8-4161-4091-8C0E-10986294164C}"/>
              </a:ext>
            </a:extLst>
          </p:cNvPr>
          <p:cNvSpPr/>
          <p:nvPr/>
        </p:nvSpPr>
        <p:spPr>
          <a:xfrm>
            <a:off x="7238619" y="2905665"/>
            <a:ext cx="1607018" cy="1417797"/>
          </a:xfrm>
          <a:prstGeom prst="roundRect">
            <a:avLst/>
          </a:prstGeom>
          <a:solidFill>
            <a:srgbClr val="FFDF7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861"/>
                </a:solidFill>
              </a:rPr>
              <a:t>АНАЛИЗ КАЧЕСТВА</a:t>
            </a:r>
          </a:p>
        </p:txBody>
      </p: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id="{23E309F7-DF9B-4CD2-869E-4B8A7F029500}"/>
              </a:ext>
            </a:extLst>
          </p:cNvPr>
          <p:cNvSpPr/>
          <p:nvPr/>
        </p:nvSpPr>
        <p:spPr>
          <a:xfrm flipV="1">
            <a:off x="1912912" y="4111100"/>
            <a:ext cx="180000" cy="68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трелка: вверх 22">
            <a:extLst>
              <a:ext uri="{FF2B5EF4-FFF2-40B4-BE49-F238E27FC236}">
                <a16:creationId xmlns:a16="http://schemas.microsoft.com/office/drawing/2014/main" id="{2DD3FC7B-6E73-4CC1-9AE7-FD97FBCAB42C}"/>
              </a:ext>
            </a:extLst>
          </p:cNvPr>
          <p:cNvSpPr/>
          <p:nvPr/>
        </p:nvSpPr>
        <p:spPr>
          <a:xfrm flipV="1">
            <a:off x="1154385" y="5578888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4" name="Стрелка: вверх 23">
            <a:extLst>
              <a:ext uri="{FF2B5EF4-FFF2-40B4-BE49-F238E27FC236}">
                <a16:creationId xmlns:a16="http://schemas.microsoft.com/office/drawing/2014/main" id="{C4506DA1-94A9-4478-9908-6DA611037CB1}"/>
              </a:ext>
            </a:extLst>
          </p:cNvPr>
          <p:cNvSpPr/>
          <p:nvPr/>
        </p:nvSpPr>
        <p:spPr>
          <a:xfrm flipV="1">
            <a:off x="3700721" y="5581104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BE4BAF36-49BA-4238-82CA-4740EAE0CD76}"/>
              </a:ext>
            </a:extLst>
          </p:cNvPr>
          <p:cNvSpPr/>
          <p:nvPr/>
        </p:nvSpPr>
        <p:spPr>
          <a:xfrm flipV="1">
            <a:off x="5225536" y="5579845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E7FF3FAD-3E1D-4F63-95BB-3D12EACDDE80}"/>
              </a:ext>
            </a:extLst>
          </p:cNvPr>
          <p:cNvSpPr/>
          <p:nvPr/>
        </p:nvSpPr>
        <p:spPr>
          <a:xfrm flipV="1">
            <a:off x="7772660" y="5566316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7" name="Стрелка: вверх 26">
            <a:extLst>
              <a:ext uri="{FF2B5EF4-FFF2-40B4-BE49-F238E27FC236}">
                <a16:creationId xmlns:a16="http://schemas.microsoft.com/office/drawing/2014/main" id="{3FF4FF72-D2F6-4919-AFAD-71825979AC01}"/>
              </a:ext>
            </a:extLst>
          </p:cNvPr>
          <p:cNvSpPr/>
          <p:nvPr/>
        </p:nvSpPr>
        <p:spPr>
          <a:xfrm rot="16200000" flipV="1">
            <a:off x="3563991" y="3010837"/>
            <a:ext cx="168913" cy="37034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трелка: вверх 27">
            <a:extLst>
              <a:ext uri="{FF2B5EF4-FFF2-40B4-BE49-F238E27FC236}">
                <a16:creationId xmlns:a16="http://schemas.microsoft.com/office/drawing/2014/main" id="{076BCEF1-3DEA-4475-8490-BAEC70E64C62}"/>
              </a:ext>
            </a:extLst>
          </p:cNvPr>
          <p:cNvSpPr/>
          <p:nvPr/>
        </p:nvSpPr>
        <p:spPr>
          <a:xfrm rot="16200000" flipV="1">
            <a:off x="7003386" y="3488563"/>
            <a:ext cx="180000" cy="25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2D1FE8D-2818-47F4-97C7-42213C327684}"/>
              </a:ext>
            </a:extLst>
          </p:cNvPr>
          <p:cNvSpPr/>
          <p:nvPr/>
        </p:nvSpPr>
        <p:spPr>
          <a:xfrm>
            <a:off x="3839359" y="1333375"/>
            <a:ext cx="3132000" cy="2988000"/>
          </a:xfrm>
          <a:prstGeom prst="roundRect">
            <a:avLst>
              <a:gd name="adj" fmla="val 4138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B4BFDCB-C23A-4C9B-BEE2-0D3B74E8654C}"/>
              </a:ext>
            </a:extLst>
          </p:cNvPr>
          <p:cNvSpPr/>
          <p:nvPr/>
        </p:nvSpPr>
        <p:spPr>
          <a:xfrm>
            <a:off x="3963469" y="2186654"/>
            <a:ext cx="2880000" cy="576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КАЧЕСТВО ПОСТУПАЮЩЕЙ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СКЛАД ПРОДУКЦИИ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DD12EA9-1E46-429E-AE79-8B6020549862}"/>
              </a:ext>
            </a:extLst>
          </p:cNvPr>
          <p:cNvSpPr/>
          <p:nvPr/>
        </p:nvSpPr>
        <p:spPr>
          <a:xfrm>
            <a:off x="3963469" y="3600390"/>
            <a:ext cx="2880000" cy="576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КАЧЕСТВО СЫРЬЯ И ПРОДУКЦИИ ПЕРЕРАБОТКИ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3F2C640-4754-41BD-87D7-4302A3BD67D0}"/>
              </a:ext>
            </a:extLst>
          </p:cNvPr>
          <p:cNvSpPr/>
          <p:nvPr/>
        </p:nvSpPr>
        <p:spPr>
          <a:xfrm>
            <a:off x="3963469" y="2900916"/>
            <a:ext cx="2880000" cy="576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КОРРЕКТИРОВКА КАЧЕСТВА ПРОДУКЦИИ НА СКЛАДАХ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7B754EC-B599-44E3-AD36-40B379B08ECF}"/>
              </a:ext>
            </a:extLst>
          </p:cNvPr>
          <p:cNvSpPr/>
          <p:nvPr/>
        </p:nvSpPr>
        <p:spPr>
          <a:xfrm>
            <a:off x="7250698" y="1335099"/>
            <a:ext cx="1582861" cy="1341287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ПО КАЧЕСТВУ ДОБЫЧИ, ПЕРЕРАБОТКИ И ОТГРУЗКИ</a:t>
            </a:r>
          </a:p>
        </p:txBody>
      </p:sp>
      <p:sp>
        <p:nvSpPr>
          <p:cNvPr id="35" name="Стрелка: вверх 34">
            <a:extLst>
              <a:ext uri="{FF2B5EF4-FFF2-40B4-BE49-F238E27FC236}">
                <a16:creationId xmlns:a16="http://schemas.microsoft.com/office/drawing/2014/main" id="{47CFE1ED-D2D9-4766-AB90-799C473677AF}"/>
              </a:ext>
            </a:extLst>
          </p:cNvPr>
          <p:cNvSpPr/>
          <p:nvPr/>
        </p:nvSpPr>
        <p:spPr>
          <a:xfrm flipV="1">
            <a:off x="7942849" y="2681192"/>
            <a:ext cx="198558" cy="216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610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качеством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1697769"/>
              </p:ext>
            </p:extLst>
          </p:nvPr>
        </p:nvGraphicFramePr>
        <p:xfrm>
          <a:off x="-1296805" y="1181100"/>
          <a:ext cx="12026257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230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качества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673E84-B85B-48AE-9405-5A2881F7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1" y="1829923"/>
            <a:ext cx="3430777" cy="292395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95C5B7-9B28-459B-ADDD-F3DFD8C5DE9D}"/>
              </a:ext>
            </a:extLst>
          </p:cNvPr>
          <p:cNvSpPr txBox="1"/>
          <p:nvPr/>
        </p:nvSpPr>
        <p:spPr>
          <a:xfrm>
            <a:off x="716691" y="1023836"/>
            <a:ext cx="766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Справочник показателей качества позволяет завести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все измеряемые или расчетные показатели качества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8E010B-5F88-49E8-8452-BE72F60B4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54" y="1829923"/>
            <a:ext cx="3481966" cy="292395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EB0341-FEB6-4BB5-A3AF-E58BFDA4C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72" y="4977158"/>
            <a:ext cx="4112128" cy="152934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22CBD1-29F2-4654-BB8A-2CEE08050188}"/>
              </a:ext>
            </a:extLst>
          </p:cNvPr>
          <p:cNvSpPr txBox="1"/>
          <p:nvPr/>
        </p:nvSpPr>
        <p:spPr>
          <a:xfrm>
            <a:off x="4711654" y="5119508"/>
            <a:ext cx="3956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Ведение учета по показателю качества в документах определяется на закладке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Документы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каждого показателя</a:t>
            </a:r>
          </a:p>
        </p:txBody>
      </p:sp>
    </p:spTree>
    <p:extLst>
      <p:ext uri="{BB962C8B-B14F-4D97-AF65-F5344CB8AC3E}">
        <p14:creationId xmlns:p14="http://schemas.microsoft.com/office/powerpoint/2010/main" val="2610695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 качественных показателей продукции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DCF43-5DD4-4073-9F69-394330BA6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43" y="1164631"/>
            <a:ext cx="3490466" cy="220254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8F0AB-D40D-418A-B373-9BEEC0DC9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522673"/>
            <a:ext cx="3973187" cy="256200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9CC8E-9806-4B6D-AD69-405710054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43" y="3796434"/>
            <a:ext cx="3493804" cy="239049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1662A2-E438-442F-AC45-57E78CE05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350863"/>
            <a:ext cx="3973188" cy="236313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61F7210-FEAF-4DD1-AAD8-CB19AEE2D7F7}"/>
              </a:ext>
            </a:extLst>
          </p:cNvPr>
          <p:cNvSpPr/>
          <p:nvPr/>
        </p:nvSpPr>
        <p:spPr>
          <a:xfrm>
            <a:off x="4079784" y="5131655"/>
            <a:ext cx="560316" cy="203672"/>
          </a:xfrm>
          <a:prstGeom prst="rightArrow">
            <a:avLst/>
          </a:prstGeom>
          <a:solidFill>
            <a:srgbClr val="3A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90E58F7-48A2-4C6B-A2E6-56B2B373D8AC}"/>
              </a:ext>
            </a:extLst>
          </p:cNvPr>
          <p:cNvSpPr/>
          <p:nvPr/>
        </p:nvSpPr>
        <p:spPr>
          <a:xfrm>
            <a:off x="4073109" y="1921527"/>
            <a:ext cx="566991" cy="203672"/>
          </a:xfrm>
          <a:prstGeom prst="rightArrow">
            <a:avLst/>
          </a:prstGeom>
          <a:solidFill>
            <a:srgbClr val="3A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A05E15B-C834-4B8A-B670-0708B4450BCA}"/>
              </a:ext>
            </a:extLst>
          </p:cNvPr>
          <p:cNvSpPr/>
          <p:nvPr/>
        </p:nvSpPr>
        <p:spPr>
          <a:xfrm rot="10800000">
            <a:off x="4079784" y="3792454"/>
            <a:ext cx="560315" cy="203672"/>
          </a:xfrm>
          <a:prstGeom prst="rightArrow">
            <a:avLst/>
          </a:prstGeom>
          <a:solidFill>
            <a:srgbClr val="3A5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7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для основных </a:t>
            </a:r>
            <a:br>
              <a:rPr lang="ru-RU" dirty="0"/>
            </a:br>
            <a:r>
              <a:rPr lang="ru-RU" dirty="0"/>
              <a:t>групп пользователей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059362"/>
              </p:ext>
            </p:extLst>
          </p:nvPr>
        </p:nvGraphicFramePr>
        <p:xfrm>
          <a:off x="4897466" y="3547462"/>
          <a:ext cx="3998340" cy="312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CorelPhotoPaint.Image.11" r:id="rId4" imgW="7314286" imgH="5714286" progId="">
                  <p:embed/>
                </p:oleObj>
              </mc:Choice>
              <mc:Fallback>
                <p:oleObj name="CorelPhotoPaint.Image.11" r:id="rId4" imgW="7314286" imgH="5714286" progId="">
                  <p:embed/>
                  <p:pic>
                    <p:nvPicPr>
                      <p:cNvPr id="358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66" y="3547462"/>
                        <a:ext cx="3998340" cy="312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8011" y="1410787"/>
            <a:ext cx="7667898" cy="526176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ClrTx/>
              <a:buNone/>
            </a:pPr>
            <a:r>
              <a:rPr lang="ru-RU" altLang="ru-RU" sz="2400" b="1" dirty="0">
                <a:latin typeface="+mn-lt"/>
              </a:rPr>
              <a:t>Руководителям предприятия: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dirty="0">
                <a:latin typeface="+mn-lt"/>
              </a:rPr>
              <a:t>возможности для анализа, гибкого управления ресурсами компании, повышения эффективности и конкурентоспособности.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latin typeface="+mn-lt"/>
              </a:rPr>
              <a:t>Руководителям подразделений и менеджерам: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dirty="0">
                <a:latin typeface="+mn-lt"/>
              </a:rPr>
              <a:t>инструменты, позволяющие повысить эффективность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ежедневной работы по своим направлениям.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latin typeface="+mn-lt"/>
              </a:rPr>
              <a:t>Работникам учетных служб: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Clr>
                <a:srgbClr val="233E59"/>
              </a:buClr>
              <a:buNone/>
            </a:pPr>
            <a:r>
              <a:rPr lang="ru-RU" altLang="ru-RU" dirty="0">
                <a:latin typeface="+mn-lt"/>
              </a:rPr>
              <a:t>средства для автоматизированного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ведения оперативного учета в удобном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современном интерфейсе.</a:t>
            </a:r>
          </a:p>
          <a:p>
            <a:pPr marL="0" indent="0"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None/>
            </a:pP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34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Расчеты цены </a:t>
            </a:r>
            <a:br>
              <a:rPr lang="ru-RU" dirty="0"/>
            </a:br>
            <a:r>
              <a:rPr lang="ru-RU" dirty="0"/>
              <a:t>по качеству продукции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1" y="2510444"/>
            <a:ext cx="5154290" cy="279316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50272" y="3410490"/>
            <a:ext cx="447503" cy="3738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01" y="5496982"/>
            <a:ext cx="443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Предусмотрена возможность временного исключения из расчета неактуальных показателей.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4562" y="2524797"/>
            <a:ext cx="340643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Пересчет цены осуществляется на основе количественных показателей качества продукции.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каждого показателя указываются диапазон значений без пересчета цены и условия пересчета цены по качеству.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3318"/>
          <a:stretch/>
        </p:blipFill>
        <p:spPr>
          <a:xfrm>
            <a:off x="371301" y="1203675"/>
            <a:ext cx="7920000" cy="109220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cxnSp>
        <p:nvCxnSpPr>
          <p:cNvPr id="15" name="Прямая со стрелкой 14"/>
          <p:cNvCxnSpPr>
            <a:endCxn id="12" idx="2"/>
          </p:cNvCxnSpPr>
          <p:nvPr/>
        </p:nvCxnSpPr>
        <p:spPr>
          <a:xfrm flipH="1" flipV="1">
            <a:off x="674024" y="3784368"/>
            <a:ext cx="223751" cy="175371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926127" y="3406567"/>
            <a:ext cx="3443895" cy="468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3851" y="2031761"/>
            <a:ext cx="4610602" cy="1964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46538" y="2228193"/>
            <a:ext cx="127485" cy="261058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5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 качества добытой и поступающей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9D5222-F11E-49DA-9774-25A2C076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5" y="1171463"/>
            <a:ext cx="5568595" cy="205448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EA12E-19B3-40BA-B928-05D94A51A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02" y="2938834"/>
            <a:ext cx="7608010" cy="213505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68527-4079-4C14-9061-529DB16D7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496" y="4495264"/>
            <a:ext cx="5253430" cy="221873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EC81DA-0BC6-42BB-806D-5EF79B9A2F08}"/>
              </a:ext>
            </a:extLst>
          </p:cNvPr>
          <p:cNvSpPr txBox="1"/>
          <p:nvPr/>
        </p:nvSpPr>
        <p:spPr>
          <a:xfrm>
            <a:off x="5848350" y="1244802"/>
            <a:ext cx="3295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Качество на складах устанавливается для добываемой и поступающей различными видами транспорта продукции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F40AC-50D1-4210-8301-65FED3D8929B}"/>
              </a:ext>
            </a:extLst>
          </p:cNvPr>
          <p:cNvSpPr txBox="1"/>
          <p:nvPr/>
        </p:nvSpPr>
        <p:spPr>
          <a:xfrm>
            <a:off x="173074" y="5155280"/>
            <a:ext cx="3437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Качественные показатели могут устанавливаться с запозданием от количественных (после поступления результатов анализов)</a:t>
            </a:r>
          </a:p>
        </p:txBody>
      </p:sp>
    </p:spTree>
    <p:extLst>
      <p:ext uri="{BB962C8B-B14F-4D97-AF65-F5344CB8AC3E}">
        <p14:creationId xmlns:p14="http://schemas.microsoft.com/office/powerpoint/2010/main" val="478825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складом и </a:t>
            </a:r>
            <a:br>
              <a:rPr lang="ru-RU" dirty="0"/>
            </a:br>
            <a:r>
              <a:rPr lang="ru-RU" dirty="0"/>
              <a:t>отгрузкой продукции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5F6C545-5CC1-410D-8595-DEFB0F9F82D5}"/>
              </a:ext>
            </a:extLst>
          </p:cNvPr>
          <p:cNvSpPr/>
          <p:nvPr/>
        </p:nvSpPr>
        <p:spPr>
          <a:xfrm>
            <a:off x="1919799" y="1319064"/>
            <a:ext cx="5328000" cy="360000"/>
          </a:xfrm>
          <a:prstGeom prst="roundRect">
            <a:avLst/>
          </a:prstGeom>
          <a:solidFill>
            <a:srgbClr val="FFDF7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УСТАНОВКА ЦЕН И ПЛАНИРОВАНИЕ ОТГРУЗКИ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AB72794-3AF5-4F26-B951-4575E8A2FD6C}"/>
              </a:ext>
            </a:extLst>
          </p:cNvPr>
          <p:cNvSpPr/>
          <p:nvPr/>
        </p:nvSpPr>
        <p:spPr>
          <a:xfrm>
            <a:off x="2030988" y="2475803"/>
            <a:ext cx="5112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E6E6E6"/>
                </a:solidFill>
              </a:rPr>
              <a:t>УСЛОВИЯ ОТГРУЗКИ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455D67-3F6F-4EA9-82F9-B3CDD3EE6514}"/>
              </a:ext>
            </a:extLst>
          </p:cNvPr>
          <p:cNvSpPr/>
          <p:nvPr/>
        </p:nvSpPr>
        <p:spPr>
          <a:xfrm>
            <a:off x="2018631" y="3002106"/>
            <a:ext cx="5112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E6E6E6"/>
                </a:solidFill>
              </a:rPr>
              <a:t>РАЗРЕШЕНИЯ НА ОТГРУЗКУ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F98ED7F-B4AC-44A7-94BA-E191918AB326}"/>
              </a:ext>
            </a:extLst>
          </p:cNvPr>
          <p:cNvSpPr/>
          <p:nvPr/>
        </p:nvSpPr>
        <p:spPr>
          <a:xfrm>
            <a:off x="2027178" y="3528409"/>
            <a:ext cx="2484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E6E6E6"/>
                </a:solidFill>
              </a:rPr>
              <a:t>ТАЛОНЫ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30B699A-5FDA-43C1-857C-A0B77CA0161B}"/>
              </a:ext>
            </a:extLst>
          </p:cNvPr>
          <p:cNvSpPr/>
          <p:nvPr/>
        </p:nvSpPr>
        <p:spPr>
          <a:xfrm>
            <a:off x="4646631" y="3528409"/>
            <a:ext cx="2484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E6E6E6"/>
                </a:solidFill>
              </a:rPr>
              <a:t>КАРТЫ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E297137-C109-4ACF-B8FD-CBF4A1CD1572}"/>
              </a:ext>
            </a:extLst>
          </p:cNvPr>
          <p:cNvSpPr/>
          <p:nvPr/>
        </p:nvSpPr>
        <p:spPr>
          <a:xfrm>
            <a:off x="1915989" y="2367387"/>
            <a:ext cx="5328000" cy="1669036"/>
          </a:xfrm>
          <a:prstGeom prst="roundRect">
            <a:avLst>
              <a:gd name="adj" fmla="val 7275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E6E6E6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0013182-9B77-4150-B8D4-367242835858}"/>
              </a:ext>
            </a:extLst>
          </p:cNvPr>
          <p:cNvSpPr/>
          <p:nvPr/>
        </p:nvSpPr>
        <p:spPr>
          <a:xfrm>
            <a:off x="2030988" y="4348763"/>
            <a:ext cx="5112000" cy="36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ДВИЖЕНИЕ ПРОДУКЦИИ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EF17B00-65CD-4790-A978-E223EAF5551F}"/>
              </a:ext>
            </a:extLst>
          </p:cNvPr>
          <p:cNvSpPr/>
          <p:nvPr/>
        </p:nvSpPr>
        <p:spPr>
          <a:xfrm>
            <a:off x="2027178" y="4849165"/>
            <a:ext cx="1656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ОТГРУЗКА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CC74878-C774-4206-AA90-E5671F2010EC}"/>
              </a:ext>
            </a:extLst>
          </p:cNvPr>
          <p:cNvSpPr/>
          <p:nvPr/>
        </p:nvSpPr>
        <p:spPr>
          <a:xfrm>
            <a:off x="5469125" y="4849165"/>
            <a:ext cx="1656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ПЕРЕМЕЩЕНИЕ</a:t>
            </a:r>
          </a:p>
        </p:txBody>
      </p:sp>
      <p:pic>
        <p:nvPicPr>
          <p:cNvPr id="18" name="Рисунок 17" descr="Самосвал">
            <a:extLst>
              <a:ext uri="{FF2B5EF4-FFF2-40B4-BE49-F238E27FC236}">
                <a16:creationId xmlns:a16="http://schemas.microsoft.com/office/drawing/2014/main" id="{893226A8-D182-43ED-AF27-B98C0450C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98988" y="5343980"/>
            <a:ext cx="576000" cy="576000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1E3CF81-905A-4FE8-89FB-DC101B05A4F8}"/>
              </a:ext>
            </a:extLst>
          </p:cNvPr>
          <p:cNvCxnSpPr>
            <a:cxnSpLocks/>
          </p:cNvCxnSpPr>
          <p:nvPr/>
        </p:nvCxnSpPr>
        <p:spPr>
          <a:xfrm flipH="1">
            <a:off x="3605016" y="4708762"/>
            <a:ext cx="994329" cy="6840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12E2713-C759-488C-ABE4-F34E168CC8A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586988" y="4708763"/>
            <a:ext cx="0" cy="635217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9630B38-0B37-45AF-9AB4-BCD5B8C5A9DC}"/>
              </a:ext>
            </a:extLst>
          </p:cNvPr>
          <p:cNvCxnSpPr>
            <a:cxnSpLocks/>
          </p:cNvCxnSpPr>
          <p:nvPr/>
        </p:nvCxnSpPr>
        <p:spPr>
          <a:xfrm>
            <a:off x="4599345" y="4708324"/>
            <a:ext cx="994329" cy="68400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7D8CA80-2A3A-4FE5-8FC9-8439D0122F7D}"/>
              </a:ext>
            </a:extLst>
          </p:cNvPr>
          <p:cNvSpPr/>
          <p:nvPr/>
        </p:nvSpPr>
        <p:spPr>
          <a:xfrm>
            <a:off x="3746631" y="4849165"/>
            <a:ext cx="1656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ПОСТУПЛЕНИЕ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5D77A7E-BC9D-4D56-B66E-CD1195EE85DF}"/>
              </a:ext>
            </a:extLst>
          </p:cNvPr>
          <p:cNvSpPr/>
          <p:nvPr/>
        </p:nvSpPr>
        <p:spPr>
          <a:xfrm>
            <a:off x="1911812" y="4215806"/>
            <a:ext cx="5328000" cy="1728000"/>
          </a:xfrm>
          <a:prstGeom prst="roundRect">
            <a:avLst>
              <a:gd name="adj" fmla="val 7275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65AFD56-E782-4236-8A2D-4061AC547B4E}"/>
              </a:ext>
            </a:extLst>
          </p:cNvPr>
          <p:cNvSpPr/>
          <p:nvPr/>
        </p:nvSpPr>
        <p:spPr>
          <a:xfrm>
            <a:off x="1908000" y="6175441"/>
            <a:ext cx="5328000" cy="360000"/>
          </a:xfrm>
          <a:prstGeom prst="roundRect">
            <a:avLst/>
          </a:prstGeom>
          <a:solidFill>
            <a:srgbClr val="FFDF7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ВНЕШНИЕ УЧЕТНЫЕ СИСТЕМЫ</a:t>
            </a:r>
          </a:p>
        </p:txBody>
      </p:sp>
      <p:sp>
        <p:nvSpPr>
          <p:cNvPr id="31" name="Стрелка: вверх 30">
            <a:extLst>
              <a:ext uri="{FF2B5EF4-FFF2-40B4-BE49-F238E27FC236}">
                <a16:creationId xmlns:a16="http://schemas.microsoft.com/office/drawing/2014/main" id="{EF92587F-71DE-4802-8E9A-848CB3F77F85}"/>
              </a:ext>
            </a:extLst>
          </p:cNvPr>
          <p:cNvSpPr/>
          <p:nvPr/>
        </p:nvSpPr>
        <p:spPr>
          <a:xfrm flipV="1">
            <a:off x="4481442" y="2828955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rgbClr val="E6E6E6"/>
              </a:solidFill>
            </a:endParaRPr>
          </a:p>
        </p:txBody>
      </p:sp>
      <p:sp>
        <p:nvSpPr>
          <p:cNvPr id="32" name="Стрелка: вверх 31">
            <a:extLst>
              <a:ext uri="{FF2B5EF4-FFF2-40B4-BE49-F238E27FC236}">
                <a16:creationId xmlns:a16="http://schemas.microsoft.com/office/drawing/2014/main" id="{987968E8-3EF3-48C6-AD60-1CAE68CC32A1}"/>
              </a:ext>
            </a:extLst>
          </p:cNvPr>
          <p:cNvSpPr/>
          <p:nvPr/>
        </p:nvSpPr>
        <p:spPr>
          <a:xfrm flipV="1">
            <a:off x="3205580" y="3360307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rgbClr val="E6E6E6"/>
              </a:solidFill>
            </a:endParaRPr>
          </a:p>
        </p:txBody>
      </p:sp>
      <p:sp>
        <p:nvSpPr>
          <p:cNvPr id="34" name="Стрелка: вверх 33">
            <a:extLst>
              <a:ext uri="{FF2B5EF4-FFF2-40B4-BE49-F238E27FC236}">
                <a16:creationId xmlns:a16="http://schemas.microsoft.com/office/drawing/2014/main" id="{3671F3BB-5AFE-4A6F-8395-5FF7D7B9FCC1}"/>
              </a:ext>
            </a:extLst>
          </p:cNvPr>
          <p:cNvSpPr/>
          <p:nvPr/>
        </p:nvSpPr>
        <p:spPr>
          <a:xfrm flipV="1">
            <a:off x="5822639" y="3369467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rgbClr val="E6E6E6"/>
              </a:solidFill>
            </a:endParaRPr>
          </a:p>
        </p:txBody>
      </p:sp>
      <p:sp>
        <p:nvSpPr>
          <p:cNvPr id="35" name="Стрелка: вверх 34">
            <a:extLst>
              <a:ext uri="{FF2B5EF4-FFF2-40B4-BE49-F238E27FC236}">
                <a16:creationId xmlns:a16="http://schemas.microsoft.com/office/drawing/2014/main" id="{0793BCCC-13B0-4574-AB62-A9816C7D4FE8}"/>
              </a:ext>
            </a:extLst>
          </p:cNvPr>
          <p:cNvSpPr/>
          <p:nvPr/>
        </p:nvSpPr>
        <p:spPr>
          <a:xfrm flipV="1">
            <a:off x="3203892" y="3907555"/>
            <a:ext cx="180000" cy="43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Стрелка: вверх 35">
            <a:extLst>
              <a:ext uri="{FF2B5EF4-FFF2-40B4-BE49-F238E27FC236}">
                <a16:creationId xmlns:a16="http://schemas.microsoft.com/office/drawing/2014/main" id="{0DFD20D5-C62B-4919-A11F-C23A6907850D}"/>
              </a:ext>
            </a:extLst>
          </p:cNvPr>
          <p:cNvSpPr/>
          <p:nvPr/>
        </p:nvSpPr>
        <p:spPr>
          <a:xfrm flipV="1">
            <a:off x="5822639" y="3905581"/>
            <a:ext cx="180000" cy="43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Стрелка: вверх 36">
            <a:extLst>
              <a:ext uri="{FF2B5EF4-FFF2-40B4-BE49-F238E27FC236}">
                <a16:creationId xmlns:a16="http://schemas.microsoft.com/office/drawing/2014/main" id="{1FD5467F-FF86-4798-9F55-47B3B3CB5A71}"/>
              </a:ext>
            </a:extLst>
          </p:cNvPr>
          <p:cNvSpPr/>
          <p:nvPr/>
        </p:nvSpPr>
        <p:spPr>
          <a:xfrm flipV="1">
            <a:off x="4474107" y="5962407"/>
            <a:ext cx="180000" cy="18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Рисунок 37" descr="Поезд">
            <a:extLst>
              <a:ext uri="{FF2B5EF4-FFF2-40B4-BE49-F238E27FC236}">
                <a16:creationId xmlns:a16="http://schemas.microsoft.com/office/drawing/2014/main" id="{1A8DF039-8291-43CB-8BCD-E59F054B2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44192" y="5415980"/>
            <a:ext cx="432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E1EB05E-FE22-4A2D-9286-30BCD4265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17" y="5392324"/>
            <a:ext cx="390822" cy="396000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0AA27AF-F731-4FA4-A34C-21E396D1387B}"/>
              </a:ext>
            </a:extLst>
          </p:cNvPr>
          <p:cNvSpPr/>
          <p:nvPr/>
        </p:nvSpPr>
        <p:spPr>
          <a:xfrm>
            <a:off x="1910559" y="1824228"/>
            <a:ext cx="5328000" cy="360000"/>
          </a:xfrm>
          <a:prstGeom prst="roundRect">
            <a:avLst/>
          </a:prstGeom>
          <a:solidFill>
            <a:srgbClr val="FFDF7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ШИХТОВАНИЕ И МАРКШЕЙДЕРСКИЕ ЗАМЕРЫ</a:t>
            </a:r>
          </a:p>
        </p:txBody>
      </p:sp>
    </p:spTree>
    <p:extLst>
      <p:ext uri="{BB962C8B-B14F-4D97-AF65-F5344CB8AC3E}">
        <p14:creationId xmlns:p14="http://schemas.microsoft.com/office/powerpoint/2010/main" val="2111617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Шихтование горной массы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94" y="5005786"/>
            <a:ext cx="3126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Автоматический расчет количества и качества шихты при указании качественных и количественных показателей сырья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CF95D2-E437-45F3-AB4F-63D45402B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5" y="1181996"/>
            <a:ext cx="7771572" cy="360132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E3269-1B65-4BFF-9AAB-A233E72D3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192" y="3297573"/>
            <a:ext cx="4285009" cy="341642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780498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отгрузки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084366"/>
            <a:ext cx="858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Возможно планирование отгрузки в количественном и качественном выражении по способам отгрузки, направлениям, контрагентам и другим аналитикам отгрузки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C6040A-D6A0-4738-B843-FB91041B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7" y="2100029"/>
            <a:ext cx="5307623" cy="289622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A6495-5DEA-408F-8A2B-0E59248EA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" y="5166259"/>
            <a:ext cx="8210933" cy="121475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175616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отгрузки продукции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002581"/>
            <a:ext cx="858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условиях отгрузки продукции определяются номенклатура,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способ отгрузки (вид транспорта, самовывоз), участок отгрузки, состав дополнительных услуг и  услуг доставки с указанием пункта назначения,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 также производится расчет единой цены с учетом стоимости услуг.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FF1EE1-89E3-47A4-BA8A-274F4F38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1" y="2470226"/>
            <a:ext cx="7593497" cy="398000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461525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Разрешения на отгрузку продукции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686" y="1338354"/>
            <a:ext cx="32127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Разрешения на отгрузку используются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авторизации отгрузки продукции контрагенту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 период.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Отгрузка может производиться по талонам или картам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8065DA-0D1A-44FB-80FE-FB9170A8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72004"/>
            <a:ext cx="4697855" cy="316419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2E44B-7BD5-4912-92AB-15C714DE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4320916"/>
            <a:ext cx="7298180" cy="222291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172481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Талоны на отгрузку продукции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00438"/>
            <a:ext cx="2537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Талон на отгрузку продукции создается на основании Разрешения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отгрузку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 видом контроля отгрузки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«По талону».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F5EC4-FE84-4D66-A3AB-FF384D1A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04" y="3262592"/>
            <a:ext cx="5943042" cy="328500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2CCD7-0E84-4A88-A3A4-2D942017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04872"/>
            <a:ext cx="8625246" cy="186596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4233542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отгрузок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F676A5-84BF-40FA-BBEB-3F56F55A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144094"/>
            <a:ext cx="5543549" cy="336660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1D4E1-9F92-4467-8A02-E381A5CA2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710" y="2936358"/>
            <a:ext cx="3057489" cy="314868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CD8788-E9CD-4EE3-A19D-06764C166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13" y="4252204"/>
            <a:ext cx="5165124" cy="233648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850226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продукции автотранспортом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766E42-6C7F-4DB4-A371-DDF9F98B1413}"/>
              </a:ext>
            </a:extLst>
          </p:cNvPr>
          <p:cNvSpPr/>
          <p:nvPr/>
        </p:nvSpPr>
        <p:spPr>
          <a:xfrm>
            <a:off x="882513" y="1673177"/>
            <a:ext cx="7452000" cy="432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УСЛОВИЯ ОТГРУЗКИ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97CC8C4-9796-4941-BEE0-CDF9A0289069}"/>
              </a:ext>
            </a:extLst>
          </p:cNvPr>
          <p:cNvSpPr/>
          <p:nvPr/>
        </p:nvSpPr>
        <p:spPr>
          <a:xfrm>
            <a:off x="995862" y="4078673"/>
            <a:ext cx="1711236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ПОСТУПЛЕНИЕ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C1591B-8517-4D74-8392-D3D95F2FE4C1}"/>
              </a:ext>
            </a:extLst>
          </p:cNvPr>
          <p:cNvSpPr/>
          <p:nvPr/>
        </p:nvSpPr>
        <p:spPr>
          <a:xfrm>
            <a:off x="2821987" y="4078673"/>
            <a:ext cx="1711236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ОТГРУЗКА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FF35E2B-0099-4613-990A-0CF178894CE6}"/>
              </a:ext>
            </a:extLst>
          </p:cNvPr>
          <p:cNvSpPr/>
          <p:nvPr/>
        </p:nvSpPr>
        <p:spPr>
          <a:xfrm>
            <a:off x="4648112" y="4071951"/>
            <a:ext cx="1711236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ВОЗВРАТ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C37C214-FC31-4BCE-B29D-2BB91964E280}"/>
              </a:ext>
            </a:extLst>
          </p:cNvPr>
          <p:cNvSpPr/>
          <p:nvPr/>
        </p:nvSpPr>
        <p:spPr>
          <a:xfrm>
            <a:off x="6474237" y="4088344"/>
            <a:ext cx="1764000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ПЕРЕМЕЩЕНИЕ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A7CFAD-2C92-4458-A796-1E112F93FEC8}"/>
              </a:ext>
            </a:extLst>
          </p:cNvPr>
          <p:cNvSpPr/>
          <p:nvPr/>
        </p:nvSpPr>
        <p:spPr>
          <a:xfrm>
            <a:off x="883646" y="3971884"/>
            <a:ext cx="7450867" cy="1224000"/>
          </a:xfrm>
          <a:prstGeom prst="roundRect">
            <a:avLst>
              <a:gd name="adj" fmla="val 1470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6C3F932-38DB-40ED-A3AF-99A485158063}"/>
              </a:ext>
            </a:extLst>
          </p:cNvPr>
          <p:cNvSpPr/>
          <p:nvPr/>
        </p:nvSpPr>
        <p:spPr>
          <a:xfrm>
            <a:off x="856230" y="2446822"/>
            <a:ext cx="7450867" cy="64800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8238D51-7741-4642-AC66-7A6B504AA66D}"/>
              </a:ext>
            </a:extLst>
          </p:cNvPr>
          <p:cNvSpPr/>
          <p:nvPr/>
        </p:nvSpPr>
        <p:spPr>
          <a:xfrm>
            <a:off x="968759" y="2551933"/>
            <a:ext cx="3550267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РАЗРЕШЕНИЕ НА ОТГРУЗКУ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6EDAE3F-DFFF-4495-A1D1-D42CC8075286}"/>
              </a:ext>
            </a:extLst>
          </p:cNvPr>
          <p:cNvSpPr/>
          <p:nvPr/>
        </p:nvSpPr>
        <p:spPr>
          <a:xfrm>
            <a:off x="4637928" y="2551933"/>
            <a:ext cx="3550267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РАЗРЕШЕНИЕ НА ВОЗВРАТ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8931148-7888-4E92-BF65-FB4569F2C936}"/>
              </a:ext>
            </a:extLst>
          </p:cNvPr>
          <p:cNvSpPr/>
          <p:nvPr/>
        </p:nvSpPr>
        <p:spPr>
          <a:xfrm>
            <a:off x="882513" y="5578704"/>
            <a:ext cx="7452000" cy="432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ВНЕШНИЕ УЧЕТНЫЕ СИСТЕМЫ</a:t>
            </a: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F1D5B19D-1EC6-4934-BB23-80A24D3760EA}"/>
              </a:ext>
            </a:extLst>
          </p:cNvPr>
          <p:cNvSpPr/>
          <p:nvPr/>
        </p:nvSpPr>
        <p:spPr>
          <a:xfrm flipV="1">
            <a:off x="6268215" y="2107050"/>
            <a:ext cx="252000" cy="432000"/>
          </a:xfrm>
          <a:prstGeom prst="upArrow">
            <a:avLst>
              <a:gd name="adj1" fmla="val 50000"/>
              <a:gd name="adj2" fmla="val 715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17" name="Стрелка: вверх 16">
            <a:extLst>
              <a:ext uri="{FF2B5EF4-FFF2-40B4-BE49-F238E27FC236}">
                <a16:creationId xmlns:a16="http://schemas.microsoft.com/office/drawing/2014/main" id="{71FC1400-E8E1-473A-B317-7B419F4D8F4C}"/>
              </a:ext>
            </a:extLst>
          </p:cNvPr>
          <p:cNvSpPr/>
          <p:nvPr/>
        </p:nvSpPr>
        <p:spPr>
          <a:xfrm flipV="1">
            <a:off x="3562129" y="2983933"/>
            <a:ext cx="218339" cy="370008"/>
          </a:xfrm>
          <a:prstGeom prst="upArrow">
            <a:avLst>
              <a:gd name="adj1" fmla="val 50000"/>
              <a:gd name="adj2" fmla="val 663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895668AD-C2D0-4F66-8940-B1C4718A1FD8}"/>
              </a:ext>
            </a:extLst>
          </p:cNvPr>
          <p:cNvSpPr/>
          <p:nvPr/>
        </p:nvSpPr>
        <p:spPr>
          <a:xfrm flipV="1">
            <a:off x="2617892" y="2106870"/>
            <a:ext cx="252000" cy="432000"/>
          </a:xfrm>
          <a:prstGeom prst="upArrow">
            <a:avLst>
              <a:gd name="adj1" fmla="val 50000"/>
              <a:gd name="adj2" fmla="val 715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2EF30BEC-A611-4731-9E78-33D9E8C14A91}"/>
              </a:ext>
            </a:extLst>
          </p:cNvPr>
          <p:cNvSpPr/>
          <p:nvPr/>
        </p:nvSpPr>
        <p:spPr>
          <a:xfrm flipV="1">
            <a:off x="5363533" y="2983933"/>
            <a:ext cx="218339" cy="370008"/>
          </a:xfrm>
          <a:prstGeom prst="upArrow">
            <a:avLst>
              <a:gd name="adj1" fmla="val 50000"/>
              <a:gd name="adj2" fmla="val 663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06B71553-6900-4CE1-89F2-35A0DECF386E}"/>
              </a:ext>
            </a:extLst>
          </p:cNvPr>
          <p:cNvSpPr/>
          <p:nvPr/>
        </p:nvSpPr>
        <p:spPr>
          <a:xfrm flipV="1">
            <a:off x="4446000" y="5206347"/>
            <a:ext cx="252000" cy="360000"/>
          </a:xfrm>
          <a:prstGeom prst="upArrow">
            <a:avLst>
              <a:gd name="adj1" fmla="val 50000"/>
              <a:gd name="adj2" fmla="val 663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CF8B6E7-1F84-4637-B7EF-439147876DFF}"/>
              </a:ext>
            </a:extLst>
          </p:cNvPr>
          <p:cNvSpPr/>
          <p:nvPr/>
        </p:nvSpPr>
        <p:spPr>
          <a:xfrm>
            <a:off x="882513" y="3412945"/>
            <a:ext cx="7452000" cy="432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КОНТРОЛЬ МАКСИМАЛЬНО ДОПУСТИМОЙ НАГРУЗКИ НА ОСЬ И СПЕЦРЕЗАРЕШЕНИЙ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6E0125D-E568-47FB-B2E4-6D80E1194975}"/>
              </a:ext>
            </a:extLst>
          </p:cNvPr>
          <p:cNvSpPr/>
          <p:nvPr/>
        </p:nvSpPr>
        <p:spPr>
          <a:xfrm>
            <a:off x="995862" y="4619705"/>
            <a:ext cx="7264492" cy="432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ПОДКЛЮЧЕНИЕ ВЕСОВОГО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1142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5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2109" y="2381319"/>
            <a:ext cx="7453745" cy="2215395"/>
          </a:xfrm>
          <a:prstGeom prst="rect">
            <a:avLst/>
          </a:prstGeom>
          <a:solidFill>
            <a:srgbClr val="2F415F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0" dirty="0"/>
              <a:t>Основные функциональные возможности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788294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Поступление и перемещение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96AC9A-5870-4FB6-87A7-CC603D70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8" y="1115152"/>
            <a:ext cx="7523748" cy="197065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A5BAA-514D-46D7-BEBF-D701A3F9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8" y="3326542"/>
            <a:ext cx="5120410" cy="337141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2D1C5-B534-4D5D-892B-01F836BB0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46" y="5486401"/>
            <a:ext cx="4844575" cy="93634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645349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продукции автотранспортом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3683" y="1161926"/>
            <a:ext cx="3678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Реализованы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подключение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весовому оборудованию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контроль максимально допустимой нагрузки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устанавливаемой исходя из модели оборудования и на основании документа Установка значений нагрузки для конструкции осей автотранспорта.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0489A7-26A8-49C6-A3EB-AF0F672E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1" y="1087492"/>
            <a:ext cx="4689177" cy="273419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532659-3582-4816-91C9-13B02522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01" y="4050801"/>
            <a:ext cx="8560207" cy="252830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052079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Возврат продукции автотранспортом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8350" y="1423587"/>
            <a:ext cx="282609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Возврат продукции выполняется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разрешениям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возврат с указанием оборудования или модели транспортного средства.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Реализовано подключение к весовому оборудованию.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882592-71BB-48B6-B6E3-F13EF480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8" y="1116957"/>
            <a:ext cx="5301354" cy="213287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6F8FC-5D6C-4159-B4DE-26344F43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8" y="3443655"/>
            <a:ext cx="5278025" cy="321846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18F60D-3A7C-4773-B636-BF42842E7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715" y="5605259"/>
            <a:ext cx="5754531" cy="8129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EF98F5-60EC-4124-ACAA-4DD5B4970218}"/>
              </a:ext>
            </a:extLst>
          </p:cNvPr>
          <p:cNvSpPr/>
          <p:nvPr/>
        </p:nvSpPr>
        <p:spPr>
          <a:xfrm>
            <a:off x="803188" y="4238625"/>
            <a:ext cx="670011" cy="185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00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A5D80"/>
                </a:solidFill>
              </a:rPr>
              <a:t>Отгрузка железнодорожным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8E0BD12-6052-4F02-A159-56B26FD87748}"/>
              </a:ext>
            </a:extLst>
          </p:cNvPr>
          <p:cNvSpPr/>
          <p:nvPr/>
        </p:nvSpPr>
        <p:spPr>
          <a:xfrm>
            <a:off x="1826049" y="1388692"/>
            <a:ext cx="5508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ПОСТУПЛЕНИЯ И ПОДАЧА ВАГОНОВ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409B654-FBAE-41C4-9853-79884613CCC6}"/>
              </a:ext>
            </a:extLst>
          </p:cNvPr>
          <p:cNvSpPr/>
          <p:nvPr/>
        </p:nvSpPr>
        <p:spPr>
          <a:xfrm>
            <a:off x="1826049" y="1919009"/>
            <a:ext cx="5508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РАЗГРУЗКА, ПОГРУЗКА И ПЕРЕМЕЩЕНИЕ ВАГОНОВ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1F28058-BCC7-4756-824A-2D9621FF241D}"/>
              </a:ext>
            </a:extLst>
          </p:cNvPr>
          <p:cNvSpPr/>
          <p:nvPr/>
        </p:nvSpPr>
        <p:spPr>
          <a:xfrm>
            <a:off x="1826049" y="2452355"/>
            <a:ext cx="5508000" cy="36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УСЛОВИЕ ОТГРУЗКИ И РАЗРЕШЕНИЯ НА ОТГРУЗКУ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9079740-2C1B-4F38-9896-E6FAB9C1DCD9}"/>
              </a:ext>
            </a:extLst>
          </p:cNvPr>
          <p:cNvSpPr/>
          <p:nvPr/>
        </p:nvSpPr>
        <p:spPr>
          <a:xfrm>
            <a:off x="1826049" y="2985701"/>
            <a:ext cx="5508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ФОРМИРОВАНИЕ ОТПРАВОК И УБОРКА ВАГОНОВ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329C89B-0629-4985-B94F-D7CD9CBDA930}"/>
              </a:ext>
            </a:extLst>
          </p:cNvPr>
          <p:cNvSpPr/>
          <p:nvPr/>
        </p:nvSpPr>
        <p:spPr>
          <a:xfrm>
            <a:off x="1969536" y="3650305"/>
            <a:ext cx="2520000" cy="576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ПАСПОРТ КАЧЕСТВА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01D5D6-ED19-47FA-AB72-B6C314C3D323}"/>
              </a:ext>
            </a:extLst>
          </p:cNvPr>
          <p:cNvSpPr/>
          <p:nvPr/>
        </p:nvSpPr>
        <p:spPr>
          <a:xfrm>
            <a:off x="4664587" y="3650305"/>
            <a:ext cx="2520000" cy="576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РАСЧЕТ ЦЕНЫ </a:t>
            </a:r>
            <a:br>
              <a:rPr lang="ru-RU" sz="1600" dirty="0">
                <a:solidFill>
                  <a:srgbClr val="304961"/>
                </a:solidFill>
              </a:rPr>
            </a:br>
            <a:r>
              <a:rPr lang="ru-RU" sz="1600" dirty="0">
                <a:solidFill>
                  <a:srgbClr val="304961"/>
                </a:solidFill>
              </a:rPr>
              <a:t>ПО КАЧЕСТВУ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ED9E47-E665-4F32-89B7-FEC9552CF974}"/>
              </a:ext>
            </a:extLst>
          </p:cNvPr>
          <p:cNvSpPr/>
          <p:nvPr/>
        </p:nvSpPr>
        <p:spPr>
          <a:xfrm>
            <a:off x="1826049" y="3513697"/>
            <a:ext cx="5508000" cy="86255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C64C53F-2CCF-4D79-99EB-B8E3D9A84E45}"/>
              </a:ext>
            </a:extLst>
          </p:cNvPr>
          <p:cNvSpPr/>
          <p:nvPr/>
        </p:nvSpPr>
        <p:spPr>
          <a:xfrm>
            <a:off x="1826049" y="4544136"/>
            <a:ext cx="5508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ОТГРУЗКА И КОРРЕКТИРОВКА ОТГРУЗКИ Ж/Д ТРАНСПОРТОМ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F09FA72-0424-45E6-9717-3A97FF64EA87}"/>
              </a:ext>
            </a:extLst>
          </p:cNvPr>
          <p:cNvSpPr/>
          <p:nvPr/>
        </p:nvSpPr>
        <p:spPr>
          <a:xfrm>
            <a:off x="1826049" y="5072019"/>
            <a:ext cx="5508000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ДОСТАВКА ВАГОНОВ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A38EF42-5E09-4D3F-A34F-C439C7EB30E0}"/>
              </a:ext>
            </a:extLst>
          </p:cNvPr>
          <p:cNvSpPr/>
          <p:nvPr/>
        </p:nvSpPr>
        <p:spPr>
          <a:xfrm>
            <a:off x="1826049" y="5599902"/>
            <a:ext cx="5508000" cy="36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РЕАЛИЗАЦИЯ ТОВАРОВ И УСЛУГ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7576411-FA43-4215-8788-4DCA81242C33}"/>
              </a:ext>
            </a:extLst>
          </p:cNvPr>
          <p:cNvSpPr/>
          <p:nvPr/>
        </p:nvSpPr>
        <p:spPr>
          <a:xfrm>
            <a:off x="1826049" y="6127785"/>
            <a:ext cx="5508000" cy="3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ВНЕШНИЕ УЧЕТНЫЕ СИСТЕМЫ</a:t>
            </a: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9971E4F2-0762-400D-924F-B7D01B13E996}"/>
              </a:ext>
            </a:extLst>
          </p:cNvPr>
          <p:cNvSpPr/>
          <p:nvPr/>
        </p:nvSpPr>
        <p:spPr>
          <a:xfrm flipV="1">
            <a:off x="4498223" y="1752981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5DA47397-1ED5-4049-BCF8-77815DC42CB4}"/>
              </a:ext>
            </a:extLst>
          </p:cNvPr>
          <p:cNvSpPr/>
          <p:nvPr/>
        </p:nvSpPr>
        <p:spPr>
          <a:xfrm flipV="1">
            <a:off x="4496475" y="2286460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7" name="Стрелка: вверх 16">
            <a:extLst>
              <a:ext uri="{FF2B5EF4-FFF2-40B4-BE49-F238E27FC236}">
                <a16:creationId xmlns:a16="http://schemas.microsoft.com/office/drawing/2014/main" id="{582CEEE1-74C3-47E7-9CEF-7AE6ACB5CF97}"/>
              </a:ext>
            </a:extLst>
          </p:cNvPr>
          <p:cNvSpPr/>
          <p:nvPr/>
        </p:nvSpPr>
        <p:spPr>
          <a:xfrm flipV="1">
            <a:off x="4498223" y="2831587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00AC43C1-0067-486A-823C-A46A0742285A}"/>
              </a:ext>
            </a:extLst>
          </p:cNvPr>
          <p:cNvSpPr/>
          <p:nvPr/>
        </p:nvSpPr>
        <p:spPr>
          <a:xfrm flipV="1">
            <a:off x="3140786" y="3341219"/>
            <a:ext cx="180000" cy="288000"/>
          </a:xfrm>
          <a:prstGeom prst="upArrow">
            <a:avLst>
              <a:gd name="adj1" fmla="val 50000"/>
              <a:gd name="adj2" fmla="val 875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B5F5F1F8-E8FB-4230-8407-42231CBF6EA3}"/>
              </a:ext>
            </a:extLst>
          </p:cNvPr>
          <p:cNvSpPr/>
          <p:nvPr/>
        </p:nvSpPr>
        <p:spPr>
          <a:xfrm flipV="1">
            <a:off x="5826212" y="3349080"/>
            <a:ext cx="180000" cy="288000"/>
          </a:xfrm>
          <a:prstGeom prst="upArrow">
            <a:avLst>
              <a:gd name="adj1" fmla="val 50000"/>
              <a:gd name="adj2" fmla="val 875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0D72AF98-0C88-4334-8B0E-89E398821144}"/>
              </a:ext>
            </a:extLst>
          </p:cNvPr>
          <p:cNvSpPr/>
          <p:nvPr/>
        </p:nvSpPr>
        <p:spPr>
          <a:xfrm flipV="1">
            <a:off x="3131161" y="4245005"/>
            <a:ext cx="180000" cy="288000"/>
          </a:xfrm>
          <a:prstGeom prst="upArrow">
            <a:avLst>
              <a:gd name="adj1" fmla="val 50000"/>
              <a:gd name="adj2" fmla="val 545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1" name="Стрелка: вверх 20">
            <a:extLst>
              <a:ext uri="{FF2B5EF4-FFF2-40B4-BE49-F238E27FC236}">
                <a16:creationId xmlns:a16="http://schemas.microsoft.com/office/drawing/2014/main" id="{08F4663D-EC68-4B1A-B9A7-427E0EBF9C97}"/>
              </a:ext>
            </a:extLst>
          </p:cNvPr>
          <p:cNvSpPr/>
          <p:nvPr/>
        </p:nvSpPr>
        <p:spPr>
          <a:xfrm flipV="1">
            <a:off x="5830543" y="4246416"/>
            <a:ext cx="180000" cy="288000"/>
          </a:xfrm>
          <a:prstGeom prst="upArrow">
            <a:avLst>
              <a:gd name="adj1" fmla="val 50000"/>
              <a:gd name="adj2" fmla="val 545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id="{A42744E8-1741-48DD-885D-D00F5C56839A}"/>
              </a:ext>
            </a:extLst>
          </p:cNvPr>
          <p:cNvSpPr/>
          <p:nvPr/>
        </p:nvSpPr>
        <p:spPr>
          <a:xfrm flipV="1">
            <a:off x="4498223" y="4922409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3" name="Стрелка: вверх 22">
            <a:extLst>
              <a:ext uri="{FF2B5EF4-FFF2-40B4-BE49-F238E27FC236}">
                <a16:creationId xmlns:a16="http://schemas.microsoft.com/office/drawing/2014/main" id="{A43CC037-762E-4F7B-9D22-CFB3689BF09E}"/>
              </a:ext>
            </a:extLst>
          </p:cNvPr>
          <p:cNvSpPr/>
          <p:nvPr/>
        </p:nvSpPr>
        <p:spPr>
          <a:xfrm flipV="1">
            <a:off x="4498223" y="5452009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4" name="Стрелка: вверх 23">
            <a:extLst>
              <a:ext uri="{FF2B5EF4-FFF2-40B4-BE49-F238E27FC236}">
                <a16:creationId xmlns:a16="http://schemas.microsoft.com/office/drawing/2014/main" id="{84AEB278-2D00-4388-8533-1F21535EF29B}"/>
              </a:ext>
            </a:extLst>
          </p:cNvPr>
          <p:cNvSpPr/>
          <p:nvPr/>
        </p:nvSpPr>
        <p:spPr>
          <a:xfrm flipV="1">
            <a:off x="4498223" y="5974041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2356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762A5B-8BC3-48C8-A7BC-D6AAF9B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1" y="2116440"/>
            <a:ext cx="7340912" cy="340806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железнодорожным транспортом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9201" y="1100777"/>
            <a:ext cx="864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kern="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Решение позволяет </a:t>
            </a:r>
            <a:r>
              <a:rPr lang="ru-RU" sz="2000" b="1" kern="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отслеживать статусы и состояние вагонов</a:t>
            </a:r>
            <a:r>
              <a:rPr lang="ru-RU" sz="2000" kern="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, их перемещение от поступления на станцию до передачи грузополучателю, загружать данные о движении вагонов из системы ЭТРАН.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F4A23-456C-4A19-9D8E-CA18A029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705" y="3132103"/>
            <a:ext cx="6705465" cy="311002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D7952B-6E0A-47B9-8CE3-C762D07B5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200" y="3854169"/>
            <a:ext cx="6094128" cy="282923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33237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23D8C4-FAA9-44A8-8957-19B06E8B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9997"/>
            <a:ext cx="8121267" cy="377859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железнодорожным транспортом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800" y="5665414"/>
            <a:ext cx="8526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Заполнение документов разгрузки и погрузки вагонов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может производиться с помощью загрузки данных с подключенного весового оборудования.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D7247-D813-4F47-A9D5-46EE21C9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322932"/>
            <a:ext cx="7239000" cy="334248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138389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912502-2986-48B9-B617-E8E7F462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2" y="1300120"/>
            <a:ext cx="5649353" cy="374151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железнодорожным транспортом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2522" y="1219880"/>
            <a:ext cx="2941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При формировании отправки вагонов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на основе «Разрешения на отгрузку» производится контроль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по условиям разрешения.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75615" y="2624139"/>
            <a:ext cx="4106059" cy="1762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229295" y="2057441"/>
            <a:ext cx="848210" cy="571648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1603" y="5121319"/>
            <a:ext cx="2748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Предусмотрена возможность проверки на уникальность паспорта качества для каждого номера ж/д квитанции.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885D0-3994-4463-ABFA-E7F88196C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668" y="4057651"/>
            <a:ext cx="5450774" cy="254099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46759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F2CBA-16C1-4B90-BEBF-8D521BE7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99" y="1776003"/>
            <a:ext cx="8099401" cy="356633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ж/д транспортом и формирование реализаций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600" y="1068117"/>
            <a:ext cx="872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Учет отправки груженных вагонов контрагенту и финансовых условий отгрузки проводится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с учетом пересчета цены по качеству.</a:t>
            </a:r>
          </a:p>
        </p:txBody>
      </p:sp>
      <p:sp>
        <p:nvSpPr>
          <p:cNvPr id="11" name="Дуга 10"/>
          <p:cNvSpPr/>
          <p:nvPr/>
        </p:nvSpPr>
        <p:spPr>
          <a:xfrm rot="6958479" flipV="1">
            <a:off x="1592858" y="4777884"/>
            <a:ext cx="1209876" cy="1413913"/>
          </a:xfrm>
          <a:prstGeom prst="arc">
            <a:avLst>
              <a:gd name="adj1" fmla="val 17382379"/>
              <a:gd name="adj2" fmla="val 3026993"/>
            </a:avLst>
          </a:prstGeom>
          <a:ln w="38100">
            <a:solidFill>
              <a:srgbClr val="3A5D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D0870-C0BD-4389-865D-2307C45E7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05" y="5251769"/>
            <a:ext cx="6353299" cy="146223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425547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Доставка вагонов грузополучателю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048" y="5274392"/>
            <a:ext cx="872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Учет доставки вагонов грузополучателю для отгрузки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без перехода права собственности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 (Основной текст)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09E02A-13AE-4BFD-A876-A43B4888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7" y="1544008"/>
            <a:ext cx="8359445" cy="339869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149569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98CD61-67E2-4305-A0BA-A350EADE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94810"/>
            <a:ext cx="7391656" cy="322808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ж/д отгрузки и состояния вагонов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9C13D0-B0FB-49DB-9E0B-5E85C6421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95" y="3613388"/>
            <a:ext cx="6584960" cy="297078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95832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производственных показателей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98790" y="1415243"/>
            <a:ext cx="4309723" cy="49126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Построение иерархической модели целей и целевых показателей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Реализация принципа контроля </a:t>
            </a:r>
            <a:br>
              <a:rPr lang="ru-RU" altLang="ru-RU" dirty="0">
                <a:latin typeface="+mn-lt"/>
              </a:rPr>
            </a:br>
            <a:r>
              <a:rPr lang="ru-RU" altLang="ru-RU" b="1" dirty="0">
                <a:latin typeface="+mn-lt"/>
              </a:rPr>
              <a:t>«День – Неделя – Месяц»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+mn-lt"/>
              </a:rPr>
              <a:t>Создание различных вариантов </a:t>
            </a:r>
            <a:r>
              <a:rPr lang="ru-RU" altLang="ru-RU" dirty="0">
                <a:latin typeface="+mn-lt"/>
              </a:rPr>
              <a:t>показателей с возможностью сравнения</a:t>
            </a:r>
            <a:r>
              <a:rPr lang="en-US" altLang="ru-RU" dirty="0">
                <a:latin typeface="+mn-lt"/>
              </a:rPr>
              <a:t>.</a:t>
            </a:r>
            <a:r>
              <a:rPr lang="ru-RU" altLang="ru-RU" dirty="0">
                <a:latin typeface="+mn-lt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Мониторинг целевых показателей с </a:t>
            </a:r>
            <a:r>
              <a:rPr lang="ru-RU" altLang="ru-RU" b="1" dirty="0">
                <a:latin typeface="+mn-lt"/>
              </a:rPr>
              <a:t>расшифровками исходных данных</a:t>
            </a:r>
            <a:r>
              <a:rPr lang="en-US" altLang="ru-RU" dirty="0">
                <a:latin typeface="+mn-lt"/>
              </a:rPr>
              <a:t>.</a:t>
            </a:r>
            <a:r>
              <a:rPr lang="ru-RU" altLang="ru-RU" dirty="0">
                <a:latin typeface="+mn-lt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+mn-lt"/>
              </a:rPr>
              <a:t>Многообразие графических форм </a:t>
            </a:r>
            <a:r>
              <a:rPr lang="ru-RU" altLang="ru-RU" dirty="0">
                <a:latin typeface="+mn-lt"/>
              </a:rPr>
              <a:t>аналитических отчетов</a:t>
            </a:r>
            <a:r>
              <a:rPr lang="en-US" altLang="ru-RU" dirty="0">
                <a:latin typeface="+mn-lt"/>
              </a:rPr>
              <a:t>.</a:t>
            </a:r>
            <a:r>
              <a:rPr lang="ru-RU" altLang="ru-RU" dirty="0">
                <a:latin typeface="+mn-lt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Рассылка информации о производственных показателях на электронную почту пользователей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+mn-lt"/>
              </a:rPr>
              <a:t>Доступ с мобильного устройства </a:t>
            </a:r>
            <a:r>
              <a:rPr lang="ru-RU" altLang="ru-RU" dirty="0">
                <a:latin typeface="+mn-lt"/>
              </a:rPr>
              <a:t>(планшет, смартфон)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  <p:pic>
        <p:nvPicPr>
          <p:cNvPr id="8" name="Picture 7" descr="kp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78" y="4100149"/>
            <a:ext cx="3260617" cy="2300651"/>
          </a:xfrm>
          <a:prstGeom prst="rect">
            <a:avLst/>
          </a:prstGeom>
          <a:ln w="25400">
            <a:solidFill>
              <a:srgbClr val="4171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203325"/>
            <a:ext cx="4320882" cy="2668249"/>
          </a:xfrm>
          <a:prstGeom prst="rect">
            <a:avLst/>
          </a:prstGeom>
          <a:ln w="25400">
            <a:solidFill>
              <a:srgbClr val="4171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68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ж/д отгрузки и состояния вагонов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1765B-1154-4C41-8E77-758F05DD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1013"/>
            <a:ext cx="5476718" cy="398100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D9395-D99A-48C7-AA83-0202DD63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112" y="2584974"/>
            <a:ext cx="4393645" cy="397377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460050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DF0BF6-42F0-479E-B81C-2651381A8B9A}"/>
              </a:ext>
            </a:extLst>
          </p:cNvPr>
          <p:cNvSpPr/>
          <p:nvPr/>
        </p:nvSpPr>
        <p:spPr>
          <a:xfrm>
            <a:off x="1332854" y="1621328"/>
            <a:ext cx="6480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УСЛОВИЕ ОТГРУЗКИ И РАЗРЕШЕНИЕ НА ОТГРУЗКУ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62892A-232E-47A1-842B-B1ED5BAEE780}"/>
              </a:ext>
            </a:extLst>
          </p:cNvPr>
          <p:cNvSpPr/>
          <p:nvPr/>
        </p:nvSpPr>
        <p:spPr>
          <a:xfrm>
            <a:off x="1332854" y="2391000"/>
            <a:ext cx="6480000" cy="1332000"/>
          </a:xfrm>
          <a:prstGeom prst="roundRect">
            <a:avLst>
              <a:gd name="adj" fmla="val 10315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0D5F13-D9E6-4579-BA98-9789DDE7D8E1}"/>
              </a:ext>
            </a:extLst>
          </p:cNvPr>
          <p:cNvSpPr/>
          <p:nvPr/>
        </p:nvSpPr>
        <p:spPr>
          <a:xfrm>
            <a:off x="1433002" y="2523052"/>
            <a:ext cx="6264000" cy="468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04961"/>
                </a:solidFill>
              </a:rPr>
              <a:t>РАСЧЕТ МАССЫ ГРУЗА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1604B8F-DF5B-4475-8044-91191AD2B183}"/>
              </a:ext>
            </a:extLst>
          </p:cNvPr>
          <p:cNvSpPr/>
          <p:nvPr/>
        </p:nvSpPr>
        <p:spPr>
          <a:xfrm>
            <a:off x="1433002" y="3124065"/>
            <a:ext cx="3077213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РАСЧЕТ ПО ОСНАСТКЕ СУДНА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8848D77-13F7-4B1B-9918-D89368C64E24}"/>
              </a:ext>
            </a:extLst>
          </p:cNvPr>
          <p:cNvSpPr/>
          <p:nvPr/>
        </p:nvSpPr>
        <p:spPr>
          <a:xfrm>
            <a:off x="4647642" y="3124065"/>
            <a:ext cx="3060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ВЗВЕШИВАНИЕ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68C24E3-4863-49FC-AFBB-75C9D9B7C626}"/>
              </a:ext>
            </a:extLst>
          </p:cNvPr>
          <p:cNvSpPr/>
          <p:nvPr/>
        </p:nvSpPr>
        <p:spPr>
          <a:xfrm>
            <a:off x="1332854" y="4025789"/>
            <a:ext cx="6480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ОТГРУЗКА ВОДНЫМ ТРАНСПОРТОМ И ФОРМИРОВАНИЕ ГУ-30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C361F36-E6DF-4F1A-9C68-CED20A927FC1}"/>
              </a:ext>
            </a:extLst>
          </p:cNvPr>
          <p:cNvSpPr/>
          <p:nvPr/>
        </p:nvSpPr>
        <p:spPr>
          <a:xfrm>
            <a:off x="1338253" y="4796578"/>
            <a:ext cx="6480000" cy="468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04961"/>
                </a:solidFill>
              </a:rPr>
              <a:t>РЕАЛИЗАЦИЯ ТОВАРОВ И УСЛУГ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7273528-7433-4F86-9900-E6CED7EA6844}"/>
              </a:ext>
            </a:extLst>
          </p:cNvPr>
          <p:cNvSpPr/>
          <p:nvPr/>
        </p:nvSpPr>
        <p:spPr>
          <a:xfrm>
            <a:off x="1343799" y="5584484"/>
            <a:ext cx="6480000" cy="468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04961"/>
                </a:solidFill>
              </a:rPr>
              <a:t>ВНЕШНИЕ УЧЕТНЫЕ СИСТЕМЫ</a:t>
            </a:r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0F439A23-7D1C-45F9-9250-E5B20EBF0390}"/>
              </a:ext>
            </a:extLst>
          </p:cNvPr>
          <p:cNvSpPr/>
          <p:nvPr/>
        </p:nvSpPr>
        <p:spPr>
          <a:xfrm flipV="1">
            <a:off x="4482513" y="2086117"/>
            <a:ext cx="180000" cy="432000"/>
          </a:xfrm>
          <a:prstGeom prst="upArrow">
            <a:avLst>
              <a:gd name="adj1" fmla="val 50000"/>
              <a:gd name="adj2" fmla="val 1137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AD7669A5-282F-4D5A-A0C0-F0D1495DFD95}"/>
              </a:ext>
            </a:extLst>
          </p:cNvPr>
          <p:cNvSpPr/>
          <p:nvPr/>
        </p:nvSpPr>
        <p:spPr>
          <a:xfrm flipV="1">
            <a:off x="4482513" y="3714938"/>
            <a:ext cx="180000" cy="288000"/>
          </a:xfrm>
          <a:prstGeom prst="upArrow">
            <a:avLst>
              <a:gd name="adj1" fmla="val 50000"/>
              <a:gd name="adj2" fmla="val 517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52CA9515-C403-4F59-A51B-CA06E981CB07}"/>
              </a:ext>
            </a:extLst>
          </p:cNvPr>
          <p:cNvSpPr/>
          <p:nvPr/>
        </p:nvSpPr>
        <p:spPr>
          <a:xfrm flipV="1">
            <a:off x="4482513" y="4492625"/>
            <a:ext cx="180000" cy="288000"/>
          </a:xfrm>
          <a:prstGeom prst="upArrow">
            <a:avLst>
              <a:gd name="adj1" fmla="val 50000"/>
              <a:gd name="adj2" fmla="val 517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D797F312-4D2B-4335-9F9F-59E22E60C7A3}"/>
              </a:ext>
            </a:extLst>
          </p:cNvPr>
          <p:cNvSpPr/>
          <p:nvPr/>
        </p:nvSpPr>
        <p:spPr>
          <a:xfrm flipV="1">
            <a:off x="4482513" y="5269889"/>
            <a:ext cx="180000" cy="288000"/>
          </a:xfrm>
          <a:prstGeom prst="upArrow">
            <a:avLst>
              <a:gd name="adj1" fmla="val 50000"/>
              <a:gd name="adj2" fmla="val 517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174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08E0C3-122F-45A6-9404-872EFC0B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30" y="1157049"/>
            <a:ext cx="5049699" cy="356241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57053" y="1307042"/>
            <a:ext cx="34815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Решение позволяет фиксировать отгрузку водным транспортом с возможностью ввода массы на основании </a:t>
            </a:r>
            <a:r>
              <a:rPr lang="ru-RU" sz="2000" b="1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взвешивания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EBD0B-4877-47B6-8437-1FF948BE6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921" y="3145703"/>
            <a:ext cx="5049699" cy="356829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4094310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970" y="4717242"/>
            <a:ext cx="29207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… либо расчета массы </a:t>
            </a:r>
            <a:r>
              <a:rPr lang="ru-RU" sz="2000" b="1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на основании шкалы осадки судна</a:t>
            </a:r>
            <a:r>
              <a:rPr lang="ru-RU" sz="20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. </a:t>
            </a:r>
            <a:br>
              <a:rPr lang="ru-RU" sz="20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0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Предусмотрена печать формы ГУ-30.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2CE371-9EDF-4652-9DB8-D7DEA2424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6" y="1161143"/>
            <a:ext cx="5296362" cy="342885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B1065-A81F-4BA9-99E4-D0F73E58A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859" y="2720485"/>
            <a:ext cx="5031200" cy="399351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43171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оборудованием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F2FDC2B-E7AD-4D8F-8B1A-D87417D8901A}"/>
              </a:ext>
            </a:extLst>
          </p:cNvPr>
          <p:cNvSpPr/>
          <p:nvPr/>
        </p:nvSpPr>
        <p:spPr>
          <a:xfrm>
            <a:off x="1076715" y="3926119"/>
            <a:ext cx="1692000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ПЕЧАТЬ ПУТЕВЫХ ЛИСТОВ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40443EE-AEE3-440D-9A93-0056A620B4D5}"/>
              </a:ext>
            </a:extLst>
          </p:cNvPr>
          <p:cNvSpPr/>
          <p:nvPr/>
        </p:nvSpPr>
        <p:spPr>
          <a:xfrm>
            <a:off x="2855297" y="3926119"/>
            <a:ext cx="1692000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УЧЕТ ВРЕМЕНИ РАБОТЫ И ПРОСТОЕВ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D001DAA-6DF8-42A8-9C32-D043D94BA264}"/>
              </a:ext>
            </a:extLst>
          </p:cNvPr>
          <p:cNvSpPr/>
          <p:nvPr/>
        </p:nvSpPr>
        <p:spPr>
          <a:xfrm>
            <a:off x="4626346" y="3926119"/>
            <a:ext cx="1692000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УЧЕТ ВЫПОЛНЕННЫХ РАБОТ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05A44FA-B5ED-460A-9BED-70715AB254E1}"/>
              </a:ext>
            </a:extLst>
          </p:cNvPr>
          <p:cNvSpPr/>
          <p:nvPr/>
        </p:nvSpPr>
        <p:spPr>
          <a:xfrm>
            <a:off x="6397395" y="3926119"/>
            <a:ext cx="1692000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УЧЕТ ПОКАЗАНИЙ СЧЕТЧИКОВ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И НАРАБОТКИ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9B54756-AF2A-445F-A667-1FC077D02A21}"/>
              </a:ext>
            </a:extLst>
          </p:cNvPr>
          <p:cNvSpPr/>
          <p:nvPr/>
        </p:nvSpPr>
        <p:spPr>
          <a:xfrm>
            <a:off x="1076715" y="3321913"/>
            <a:ext cx="7012680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СОСТАВ ОБОРУДОВАНИЯ, ВЫВОДИМОГО  НА СМЕНУ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8B0D7BE-A144-45A3-9BD9-E5756B14CCF9}"/>
              </a:ext>
            </a:extLst>
          </p:cNvPr>
          <p:cNvSpPr/>
          <p:nvPr/>
        </p:nvSpPr>
        <p:spPr>
          <a:xfrm>
            <a:off x="1076715" y="2718574"/>
            <a:ext cx="7012680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РЕГЛАМЕНТИРОВАННЫЕ ПРОСТОИ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0C9859-1289-40A7-9A18-7FAE74BC2387}"/>
              </a:ext>
            </a:extLst>
          </p:cNvPr>
          <p:cNvSpPr/>
          <p:nvPr/>
        </p:nvSpPr>
        <p:spPr>
          <a:xfrm>
            <a:off x="980463" y="2603175"/>
            <a:ext cx="7200000" cy="3146138"/>
          </a:xfrm>
          <a:prstGeom prst="roundRect">
            <a:avLst>
              <a:gd name="adj" fmla="val 513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083E14B-7BB8-47CF-B8D2-AF6721429195}"/>
              </a:ext>
            </a:extLst>
          </p:cNvPr>
          <p:cNvSpPr/>
          <p:nvPr/>
        </p:nvSpPr>
        <p:spPr>
          <a:xfrm>
            <a:off x="992820" y="1174360"/>
            <a:ext cx="3328645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ПЛАНИРОВАНИЕ ДОСТУПНОСТИ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75A40BE-1468-47CF-8D5B-C8351E21C8DD}"/>
              </a:ext>
            </a:extLst>
          </p:cNvPr>
          <p:cNvSpPr/>
          <p:nvPr/>
        </p:nvSpPr>
        <p:spPr>
          <a:xfrm>
            <a:off x="4864174" y="1174360"/>
            <a:ext cx="3328646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ЗАЯВКИ НА ТРАНСПОРТ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4661514-28B1-4D39-A70B-FE70B23A0E4C}"/>
              </a:ext>
            </a:extLst>
          </p:cNvPr>
          <p:cNvSpPr/>
          <p:nvPr/>
        </p:nvSpPr>
        <p:spPr>
          <a:xfrm>
            <a:off x="980463" y="6043538"/>
            <a:ext cx="7200000" cy="468562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АНАЛИЗ ЭФФЕКТИВНОСТИ ИСПОЛЬЗОВАНИЯ ОБОРУДОВАНИЯ</a:t>
            </a:r>
          </a:p>
        </p:txBody>
      </p:sp>
      <p:sp>
        <p:nvSpPr>
          <p:cNvPr id="36" name="Стрелка: вверх 35">
            <a:extLst>
              <a:ext uri="{FF2B5EF4-FFF2-40B4-BE49-F238E27FC236}">
                <a16:creationId xmlns:a16="http://schemas.microsoft.com/office/drawing/2014/main" id="{6E09C5B3-695D-4059-9370-810FE16EE916}"/>
              </a:ext>
            </a:extLst>
          </p:cNvPr>
          <p:cNvSpPr/>
          <p:nvPr/>
        </p:nvSpPr>
        <p:spPr>
          <a:xfrm flipV="1">
            <a:off x="2567142" y="1653477"/>
            <a:ext cx="213930" cy="228203"/>
          </a:xfrm>
          <a:prstGeom prst="upArrow">
            <a:avLst>
              <a:gd name="adj1" fmla="val 50000"/>
              <a:gd name="adj2" fmla="val 658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38" name="Стрелка: вверх 37">
            <a:extLst>
              <a:ext uri="{FF2B5EF4-FFF2-40B4-BE49-F238E27FC236}">
                <a16:creationId xmlns:a16="http://schemas.microsoft.com/office/drawing/2014/main" id="{47DD6CFE-23F1-40EE-A11E-7B6A994F4034}"/>
              </a:ext>
            </a:extLst>
          </p:cNvPr>
          <p:cNvSpPr/>
          <p:nvPr/>
        </p:nvSpPr>
        <p:spPr>
          <a:xfrm flipV="1">
            <a:off x="4463592" y="5754863"/>
            <a:ext cx="221090" cy="271161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A97D65AE-8887-4D84-8AE0-B38968E17F97}"/>
              </a:ext>
            </a:extLst>
          </p:cNvPr>
          <p:cNvSpPr/>
          <p:nvPr/>
        </p:nvSpPr>
        <p:spPr>
          <a:xfrm>
            <a:off x="4336182" y="1318641"/>
            <a:ext cx="504000" cy="180000"/>
          </a:xfrm>
          <a:prstGeom prst="leftRightArrow">
            <a:avLst>
              <a:gd name="adj1" fmla="val 50000"/>
              <a:gd name="adj2" fmla="val 81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543F2F2-D940-4D06-82F9-9C241269BA36}"/>
              </a:ext>
            </a:extLst>
          </p:cNvPr>
          <p:cNvSpPr/>
          <p:nvPr/>
        </p:nvSpPr>
        <p:spPr>
          <a:xfrm>
            <a:off x="1074123" y="5113859"/>
            <a:ext cx="7012680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УЧЕТ РАБОТЫ ХОЗЯЙСТВЕННОГО ТРАНСПОРТА И СПЕЦТЕХНИКИ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B3F1B3E-2B3A-4768-8002-6D854180FB27}"/>
              </a:ext>
            </a:extLst>
          </p:cNvPr>
          <p:cNvSpPr/>
          <p:nvPr/>
        </p:nvSpPr>
        <p:spPr>
          <a:xfrm>
            <a:off x="984368" y="1916851"/>
            <a:ext cx="7200000" cy="468562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304961"/>
                </a:solidFill>
              </a:rPr>
              <a:t>НАРЯДЫ НА РАБОТУ ГОРНОГО ОБОРУДОВАНИЯ, ХОЗТРАНСПОРТА И СПЕЦТЕХНИКИ </a:t>
            </a:r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E5DF28F8-6333-46F4-B699-49200882300C}"/>
              </a:ext>
            </a:extLst>
          </p:cNvPr>
          <p:cNvSpPr/>
          <p:nvPr/>
        </p:nvSpPr>
        <p:spPr>
          <a:xfrm flipV="1">
            <a:off x="4479325" y="2393777"/>
            <a:ext cx="217714" cy="216000"/>
          </a:xfrm>
          <a:prstGeom prst="upArrow">
            <a:avLst>
              <a:gd name="adj1" fmla="val 50000"/>
              <a:gd name="adj2" fmla="val 676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1" name="Стрелка: вверх 20">
            <a:extLst>
              <a:ext uri="{FF2B5EF4-FFF2-40B4-BE49-F238E27FC236}">
                <a16:creationId xmlns:a16="http://schemas.microsoft.com/office/drawing/2014/main" id="{EF738FE6-C56B-4871-BBB2-388673B015D8}"/>
              </a:ext>
            </a:extLst>
          </p:cNvPr>
          <p:cNvSpPr/>
          <p:nvPr/>
        </p:nvSpPr>
        <p:spPr>
          <a:xfrm flipV="1">
            <a:off x="6425821" y="1653477"/>
            <a:ext cx="213930" cy="228203"/>
          </a:xfrm>
          <a:prstGeom prst="upArrow">
            <a:avLst>
              <a:gd name="adj1" fmla="val 50000"/>
              <a:gd name="adj2" fmla="val 658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857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НСИ по оборудованию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0F6217-124F-4FA0-8D0E-EF7C2F0ED5D7}"/>
              </a:ext>
            </a:extLst>
          </p:cNvPr>
          <p:cNvSpPr/>
          <p:nvPr/>
        </p:nvSpPr>
        <p:spPr>
          <a:xfrm>
            <a:off x="335509" y="1782757"/>
            <a:ext cx="3200402" cy="431075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ВИД ОБОРУДОВАНИЯ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8AD849-BAD4-46C7-9EF2-652CAB580C81}"/>
              </a:ext>
            </a:extLst>
          </p:cNvPr>
          <p:cNvSpPr/>
          <p:nvPr/>
        </p:nvSpPr>
        <p:spPr>
          <a:xfrm>
            <a:off x="335509" y="2526536"/>
            <a:ext cx="2534197" cy="431075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ТИП ОБОРУДОВАНИЯ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65C0936-A93E-49BE-992E-46F9165760F3}"/>
              </a:ext>
            </a:extLst>
          </p:cNvPr>
          <p:cNvSpPr/>
          <p:nvPr/>
        </p:nvSpPr>
        <p:spPr>
          <a:xfrm>
            <a:off x="1001714" y="3264564"/>
            <a:ext cx="2534197" cy="960445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МОДЕЛИ ОБОРУДОВАНИЯ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E3DF76-871A-458B-B220-AA861DFA14EC}"/>
              </a:ext>
            </a:extLst>
          </p:cNvPr>
          <p:cNvSpPr/>
          <p:nvPr/>
        </p:nvSpPr>
        <p:spPr>
          <a:xfrm>
            <a:off x="276998" y="4531962"/>
            <a:ext cx="2534197" cy="431075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НОРМЫ РАСХОДА ГСМ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D454973-534D-49DC-BABA-8027E1A446E4}"/>
              </a:ext>
            </a:extLst>
          </p:cNvPr>
          <p:cNvSpPr/>
          <p:nvPr/>
        </p:nvSpPr>
        <p:spPr>
          <a:xfrm>
            <a:off x="276998" y="5269990"/>
            <a:ext cx="3200402" cy="431075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СЧЕТЧИКИ И НАРАБОТКА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4CF9C7E-CAE7-472D-9642-E6DEFAE6F0EE}"/>
              </a:ext>
            </a:extLst>
          </p:cNvPr>
          <p:cNvSpPr/>
          <p:nvPr/>
        </p:nvSpPr>
        <p:spPr>
          <a:xfrm>
            <a:off x="4041004" y="3261689"/>
            <a:ext cx="2412000" cy="960445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МАРКИ ОБОРУДОВАНИЯ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955054D-2F99-47AC-8C79-4C5E81A9A148}"/>
              </a:ext>
            </a:extLst>
          </p:cNvPr>
          <p:cNvSpPr/>
          <p:nvPr/>
        </p:nvSpPr>
        <p:spPr>
          <a:xfrm>
            <a:off x="4041004" y="1733609"/>
            <a:ext cx="2412000" cy="960445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ТЕХНОЛОГИЧЕСКИЕ ГРУППЫ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0681CFC-8BA8-4EAD-BB40-DBEDFE777A9E}"/>
              </a:ext>
            </a:extLst>
          </p:cNvPr>
          <p:cNvSpPr/>
          <p:nvPr/>
        </p:nvSpPr>
        <p:spPr>
          <a:xfrm>
            <a:off x="4041004" y="4789767"/>
            <a:ext cx="2412000" cy="960445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ОБОРУДОВАНИЕ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4A503A5-D02B-46B8-8A8D-73C57DB0BB00}"/>
              </a:ext>
            </a:extLst>
          </p:cNvPr>
          <p:cNvSpPr/>
          <p:nvPr/>
        </p:nvSpPr>
        <p:spPr>
          <a:xfrm>
            <a:off x="6932394" y="2467182"/>
            <a:ext cx="1908000" cy="64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Условия горных работ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CA82E64-ED6B-4C34-A0A9-FA8CD8D23C75}"/>
              </a:ext>
            </a:extLst>
          </p:cNvPr>
          <p:cNvSpPr/>
          <p:nvPr/>
        </p:nvSpPr>
        <p:spPr>
          <a:xfrm>
            <a:off x="6932394" y="4332250"/>
            <a:ext cx="1908000" cy="64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Нормы </a:t>
            </a:r>
            <a:br>
              <a:rPr lang="ru-RU" sz="1600" dirty="0">
                <a:solidFill>
                  <a:srgbClr val="304961"/>
                </a:solidFill>
              </a:rPr>
            </a:br>
            <a:r>
              <a:rPr lang="ru-RU" sz="1600" dirty="0">
                <a:solidFill>
                  <a:srgbClr val="304961"/>
                </a:solidFill>
              </a:rPr>
              <a:t>горных работ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F4FAAC9-0A99-4C8A-A6AF-5713B5172CA3}"/>
              </a:ext>
            </a:extLst>
          </p:cNvPr>
          <p:cNvSpPr/>
          <p:nvPr/>
        </p:nvSpPr>
        <p:spPr>
          <a:xfrm>
            <a:off x="6932394" y="3274871"/>
            <a:ext cx="1908000" cy="900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Нормы </a:t>
            </a:r>
            <a:br>
              <a:rPr lang="ru-RU" sz="1600" dirty="0">
                <a:solidFill>
                  <a:srgbClr val="304961"/>
                </a:solidFill>
              </a:rPr>
            </a:br>
            <a:r>
              <a:rPr lang="ru-RU" sz="1600" dirty="0">
                <a:solidFill>
                  <a:srgbClr val="304961"/>
                </a:solidFill>
              </a:rPr>
              <a:t>технологических перевозок</a:t>
            </a: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74BE512D-60F1-46E4-8893-C0D04813690E}"/>
              </a:ext>
            </a:extLst>
          </p:cNvPr>
          <p:cNvSpPr/>
          <p:nvPr/>
        </p:nvSpPr>
        <p:spPr>
          <a:xfrm flipV="1">
            <a:off x="3000079" y="4222134"/>
            <a:ext cx="180000" cy="1008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9B2B30C5-F44F-40D7-85C7-0B253DA2EF78}"/>
              </a:ext>
            </a:extLst>
          </p:cNvPr>
          <p:cNvSpPr/>
          <p:nvPr/>
        </p:nvSpPr>
        <p:spPr>
          <a:xfrm flipV="1">
            <a:off x="2160530" y="4216981"/>
            <a:ext cx="180000" cy="288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7" name="Стрелка: вверх 16">
            <a:extLst>
              <a:ext uri="{FF2B5EF4-FFF2-40B4-BE49-F238E27FC236}">
                <a16:creationId xmlns:a16="http://schemas.microsoft.com/office/drawing/2014/main" id="{0485D848-5752-494B-884E-E9CB4517D97F}"/>
              </a:ext>
            </a:extLst>
          </p:cNvPr>
          <p:cNvSpPr/>
          <p:nvPr/>
        </p:nvSpPr>
        <p:spPr>
          <a:xfrm>
            <a:off x="2160530" y="2944115"/>
            <a:ext cx="180000" cy="288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8" name="Стрелка: вверх 17">
            <a:extLst>
              <a:ext uri="{FF2B5EF4-FFF2-40B4-BE49-F238E27FC236}">
                <a16:creationId xmlns:a16="http://schemas.microsoft.com/office/drawing/2014/main" id="{7C19CFB1-0982-4D19-9A35-FF6528EE2D48}"/>
              </a:ext>
            </a:extLst>
          </p:cNvPr>
          <p:cNvSpPr/>
          <p:nvPr/>
        </p:nvSpPr>
        <p:spPr>
          <a:xfrm>
            <a:off x="3011447" y="2232646"/>
            <a:ext cx="180000" cy="1008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6E5D58C5-77D3-42F0-BB0A-B0A6C6CB3F4E}"/>
              </a:ext>
            </a:extLst>
          </p:cNvPr>
          <p:cNvSpPr/>
          <p:nvPr/>
        </p:nvSpPr>
        <p:spPr>
          <a:xfrm>
            <a:off x="5157004" y="2685687"/>
            <a:ext cx="180000" cy="576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D821891F-2D0C-45D2-A91C-203134B2D580}"/>
              </a:ext>
            </a:extLst>
          </p:cNvPr>
          <p:cNvSpPr/>
          <p:nvPr/>
        </p:nvSpPr>
        <p:spPr>
          <a:xfrm>
            <a:off x="5157004" y="4222134"/>
            <a:ext cx="180000" cy="576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1" name="Стрелка: вверх 20">
            <a:extLst>
              <a:ext uri="{FF2B5EF4-FFF2-40B4-BE49-F238E27FC236}">
                <a16:creationId xmlns:a16="http://schemas.microsoft.com/office/drawing/2014/main" id="{47240616-BDFD-4EAC-B1EE-67CCD5E99008}"/>
              </a:ext>
            </a:extLst>
          </p:cNvPr>
          <p:cNvSpPr/>
          <p:nvPr/>
        </p:nvSpPr>
        <p:spPr>
          <a:xfrm rot="5400000">
            <a:off x="3687354" y="3505103"/>
            <a:ext cx="180000" cy="468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id="{FC340D91-D1A5-4C40-8437-5F752F66B0C8}"/>
              </a:ext>
            </a:extLst>
          </p:cNvPr>
          <p:cNvSpPr/>
          <p:nvPr/>
        </p:nvSpPr>
        <p:spPr>
          <a:xfrm rot="8296235" flipV="1">
            <a:off x="3698458" y="4053935"/>
            <a:ext cx="180000" cy="900000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/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F470A8F0-231A-400A-8179-FA952403A67F}"/>
              </a:ext>
            </a:extLst>
          </p:cNvPr>
          <p:cNvCxnSpPr>
            <a:stCxn id="12" idx="1"/>
            <a:endCxn id="13" idx="1"/>
          </p:cNvCxnSpPr>
          <p:nvPr/>
        </p:nvCxnSpPr>
        <p:spPr>
          <a:xfrm rot="10800000" flipV="1">
            <a:off x="6932394" y="2791182"/>
            <a:ext cx="12700" cy="1865068"/>
          </a:xfrm>
          <a:prstGeom prst="bentConnector3">
            <a:avLst>
              <a:gd name="adj1" fmla="val 1800000"/>
            </a:avLst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D1BE235-BB8E-4001-BCA8-0E71E7F35ED1}"/>
              </a:ext>
            </a:extLst>
          </p:cNvPr>
          <p:cNvCxnSpPr/>
          <p:nvPr/>
        </p:nvCxnSpPr>
        <p:spPr>
          <a:xfrm flipH="1">
            <a:off x="6453004" y="3716680"/>
            <a:ext cx="468000" cy="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838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по оборудованию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0" y="1188395"/>
            <a:ext cx="4240719" cy="387598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77001" y="5274000"/>
            <a:ext cx="39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Марка оборудования определяет производственные возможности оборудования, может меняться с течением времени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7001" y="3537974"/>
            <a:ext cx="39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Модель оборудования определяет характеристики от производителя, не зависящие от конкретной единицы техники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000" y="2181225"/>
            <a:ext cx="2485763" cy="1476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00" y="2558620"/>
            <a:ext cx="4179900" cy="13219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3052763" y="2255044"/>
            <a:ext cx="2284237" cy="3956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19375" y="2690813"/>
            <a:ext cx="17625" cy="2583187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437C32-4FC7-47DE-9F42-11B1B2DA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000" y="1199625"/>
            <a:ext cx="3473625" cy="211083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C851B-81DF-433E-BC4C-3A9D130AC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76" y="5275787"/>
            <a:ext cx="2712447" cy="144767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17411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оборудования смены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110745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Состав оборудования смены определяет доступность оборудования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 формировании наряда и фиксирует запланированные простои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D309E6-EFD9-4883-ACAA-A134C051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88" y="2031999"/>
            <a:ext cx="7963624" cy="403276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1706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2D0A3-4474-454F-8F85-94B60D5C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8" y="1149183"/>
            <a:ext cx="6295270" cy="299013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 счетчиков и наработка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223" y="4797991"/>
            <a:ext cx="399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Типы счетчиков и параметры наработки определяются в модели оборудования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1536" y="1294858"/>
            <a:ext cx="2698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оперативном режиме производится учет показаний счетчиков в разрезе видов наработки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E453EA-D799-40BE-8F37-325D8E01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672" y="3897647"/>
            <a:ext cx="3679303" cy="281635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2850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доступности оборудования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119" y="5620283"/>
            <a:ext cx="8840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Планы доступности оборудования позволяют запланировать простои оборудования и ППР, рассчитать плановую техническую готовность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время использования оборудования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95FBDC-3522-404F-BAD9-D8F39B3D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80" y="1167385"/>
            <a:ext cx="6842039" cy="434929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336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производственных показателей</a:t>
            </a:r>
          </a:p>
        </p:txBody>
      </p:sp>
      <p:pic>
        <p:nvPicPr>
          <p:cNvPr id="8" name="Picture 18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24" y="3265714"/>
            <a:ext cx="4449069" cy="34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7327" y="1296650"/>
            <a:ext cx="8521958" cy="5388964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+mn-lt"/>
              </a:rPr>
              <a:t>Возможности для руководителей компании: 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оперативно оценивать ключевые показатели деятельности,</a:t>
            </a:r>
            <a:r>
              <a:rPr lang="en-US" altLang="ru-RU" dirty="0">
                <a:latin typeface="+mn-lt"/>
              </a:rPr>
              <a:t> </a:t>
            </a:r>
            <a:br>
              <a:rPr lang="en-US" altLang="ru-RU" dirty="0">
                <a:latin typeface="+mn-lt"/>
              </a:rPr>
            </a:b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охватить производство одним взглядом</a:t>
            </a:r>
            <a:r>
              <a:rPr lang="en-US" altLang="ru-RU" b="1" dirty="0">
                <a:latin typeface="+mn-lt"/>
              </a:rPr>
              <a:t>”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своевременно выявлять отклонения от плана,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негативную динамику, точки роста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расшифровывать показатели с детализацией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до отдельных хозяйственных операций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+mn-lt"/>
              </a:rPr>
              <a:t>обеспечивает единый подход к оценке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результатов фактической деятельности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предприятия (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взгляд в прошлое</a:t>
            </a:r>
            <a:r>
              <a:rPr lang="en-US" altLang="ru-RU" b="1" dirty="0">
                <a:latin typeface="+mn-lt"/>
              </a:rPr>
              <a:t>”</a:t>
            </a:r>
            <a:r>
              <a:rPr lang="ru-RU" altLang="ru-RU" dirty="0">
                <a:latin typeface="+mn-lt"/>
              </a:rPr>
              <a:t>)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и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анализу эффективности принимаемых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решений на основании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запланированных данных </a:t>
            </a:r>
            <a:br>
              <a:rPr lang="ru-RU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(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оценка будущего</a:t>
            </a:r>
            <a:r>
              <a:rPr lang="en-US" altLang="ru-RU" b="1" dirty="0">
                <a:latin typeface="+mn-lt"/>
              </a:rPr>
              <a:t>”</a:t>
            </a:r>
            <a:r>
              <a:rPr lang="ru-RU" altLang="ru-RU" dirty="0">
                <a:latin typeface="+mn-lt"/>
              </a:rPr>
              <a:t>)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793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Регламентированные простои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085" y="5437714"/>
            <a:ext cx="874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Регламентированные простои определяют продолжительность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время постоянно повторяющихся простоев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60562"/>
            <a:ext cx="8533052" cy="400341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3318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D72E46-1A4E-4A6E-9CF0-70A6621C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" y="1215561"/>
            <a:ext cx="6482763" cy="365171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времени работы и простоев оборудования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9824" y="2463800"/>
            <a:ext cx="590551" cy="2635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4270375" y="2727326"/>
            <a:ext cx="446881" cy="607021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0507" y="4955801"/>
            <a:ext cx="384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времени работы оборудования и простоев определяет показатели эффективности подготовки и использования парка техники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A9DC80-122D-41FA-A56D-306B9A19A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005" y="3341044"/>
            <a:ext cx="4504488" cy="324597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96622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015EE2-D964-4468-A37B-D93D2E4F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04" y="1107109"/>
            <a:ext cx="6948615" cy="319081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простоев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C9C49-2E5A-489A-A09B-D84E3EA5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021" y="3405614"/>
            <a:ext cx="5045675" cy="330619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8623C7-B9A2-46BE-94E5-EE2A06AE41D1}"/>
              </a:ext>
            </a:extLst>
          </p:cNvPr>
          <p:cNvSpPr txBox="1"/>
          <p:nvPr/>
        </p:nvSpPr>
        <p:spPr>
          <a:xfrm>
            <a:off x="31921" y="4689259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Отчеты по простоям позволяют проанализировать статистику и причины возникновения простоев</a:t>
            </a:r>
          </a:p>
        </p:txBody>
      </p:sp>
    </p:spTree>
    <p:extLst>
      <p:ext uri="{BB962C8B-B14F-4D97-AF65-F5344CB8AC3E}">
        <p14:creationId xmlns:p14="http://schemas.microsoft.com/office/powerpoint/2010/main" val="1225512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календарного фонда времени работы оборудования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A15A4-EC09-475F-A181-6934BEA3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8" y="1148342"/>
            <a:ext cx="8475988" cy="393028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007" y="3834150"/>
            <a:ext cx="3766874" cy="280488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57914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153264"/>
            <a:ext cx="5638800" cy="352275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и групповая печать </a:t>
            </a:r>
            <a:br>
              <a:rPr lang="ru-RU" dirty="0"/>
            </a:br>
            <a:r>
              <a:rPr lang="ru-RU" dirty="0"/>
              <a:t>путевых листов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930" y="4960851"/>
            <a:ext cx="2769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решении реализованы типовые и отраслевые формы путевых листов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1283427"/>
            <a:ext cx="2976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Можно подключить внешнюю обработку печати путевого листа без доработки конфигурации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3D4F9C-8841-4956-8395-E0F222BAA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785" y="3046359"/>
            <a:ext cx="5338670" cy="352275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27503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75CE1-9822-4D5D-970D-5BDEB330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9" y="1138944"/>
            <a:ext cx="4830395" cy="368965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и групповая печать </a:t>
            </a:r>
            <a:br>
              <a:rPr lang="ru-RU" dirty="0"/>
            </a:br>
            <a:r>
              <a:rPr lang="ru-RU" dirty="0"/>
              <a:t>путевых листов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519" y="5109170"/>
            <a:ext cx="2769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Выданные путевые листы можно вывести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реестр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8119" y="1252696"/>
            <a:ext cx="3236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Документ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Путевой лист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фиксирует выдачу путевого листа и основные его характеристики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1A2026-822C-4A08-AED4-3F9E053B1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790" y="2908329"/>
            <a:ext cx="5406563" cy="357891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75703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Рабочий стол </a:t>
            </a:r>
            <a:br>
              <a:rPr lang="ru-RU" dirty="0"/>
            </a:br>
            <a:r>
              <a:rPr lang="ru-RU" dirty="0"/>
              <a:t>транспортного диспетчера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626" y="5180210"/>
            <a:ext cx="8766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Рабочий стол транспортного диспетчера служит для ввода и анализа информации по работе оборудования за смену. Позволяет фиксировать состав и время работы оборудования, показания счетчиков и наработку, данные табелирования по сотрудникам, расход и заправки ГСМ, выполненные хозяйственные и горные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13D83-F8E2-4D73-9020-049C2265E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15172"/>
            <a:ext cx="7208108" cy="406503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90936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C5E34F-1322-4BE9-8582-1CC5DBACC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27514"/>
            <a:ext cx="4650259" cy="2801769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работы хозтранспорта и спецтехники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55806" y="1371911"/>
            <a:ext cx="2313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Заявка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456" y="3998217"/>
            <a:ext cx="2313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Наряд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0507" y="5340843"/>
            <a:ext cx="2313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Учет</a:t>
            </a:r>
          </a:p>
        </p:txBody>
      </p:sp>
      <p:sp>
        <p:nvSpPr>
          <p:cNvPr id="14" name="Дуга 13"/>
          <p:cNvSpPr/>
          <p:nvPr/>
        </p:nvSpPr>
        <p:spPr>
          <a:xfrm>
            <a:off x="4152278" y="2102905"/>
            <a:ext cx="1562100" cy="1481653"/>
          </a:xfrm>
          <a:prstGeom prst="arc">
            <a:avLst/>
          </a:prstGeom>
          <a:ln w="38100">
            <a:solidFill>
              <a:srgbClr val="3A5D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 rot="5400000">
            <a:off x="5847272" y="3922356"/>
            <a:ext cx="1562100" cy="1481653"/>
          </a:xfrm>
          <a:prstGeom prst="arc">
            <a:avLst/>
          </a:prstGeom>
          <a:ln w="38100">
            <a:solidFill>
              <a:srgbClr val="3A5D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0DE765-3052-454F-BA6E-546A8127F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31" y="2840890"/>
            <a:ext cx="6598431" cy="1830750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F72BB8-49A3-419B-B191-681A8EDC2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00646"/>
            <a:ext cx="6337590" cy="1722572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</p:spTree>
    <p:extLst>
      <p:ext uri="{BB962C8B-B14F-4D97-AF65-F5344CB8AC3E}">
        <p14:creationId xmlns:p14="http://schemas.microsoft.com/office/powerpoint/2010/main" val="6958158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допусков сотрудников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B3BFA3-47C0-4105-8DA7-08BD2A60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9" y="1163963"/>
            <a:ext cx="7800000" cy="3838095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EC8FE9-C5F1-4E3F-B297-AC64DC7BF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876" y="3931066"/>
            <a:ext cx="4838856" cy="2376172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20879C-1DDC-4D19-AC98-C47033D4C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29" y="3960841"/>
            <a:ext cx="3646530" cy="2753159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73B972-CE0D-4EE8-B132-D9EA152CC4D0}"/>
              </a:ext>
            </a:extLst>
          </p:cNvPr>
          <p:cNvSpPr/>
          <p:nvPr/>
        </p:nvSpPr>
        <p:spPr>
          <a:xfrm>
            <a:off x="1238249" y="3028950"/>
            <a:ext cx="2740627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F11DF36-7E0B-4918-9CD5-46A6FDDA2BCC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flipH="1">
            <a:off x="2000994" y="3257550"/>
            <a:ext cx="607569" cy="703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484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Передача оборудования контрагенту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21D1C6-F5DF-4CFF-BC1D-9917FC489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81469"/>
            <a:ext cx="4648200" cy="2815175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A5ABE-DC66-4E3B-9008-1395CA15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546053"/>
            <a:ext cx="4648200" cy="2766900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AE476-5C40-49D9-BD0E-8822EF19B542}"/>
              </a:ext>
            </a:extLst>
          </p:cNvPr>
          <p:cNvSpPr txBox="1"/>
          <p:nvPr/>
        </p:nvSpPr>
        <p:spPr>
          <a:xfrm>
            <a:off x="5152769" y="1252696"/>
            <a:ext cx="357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Документы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Передача оборудования контрагенту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Возврат оборудования из эксплуатации контрагентом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фиксируют временное выбытие оборудование из контура управления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F6B71-6DCF-4670-81AC-F998E72E6EC6}"/>
              </a:ext>
            </a:extLst>
          </p:cNvPr>
          <p:cNvSpPr txBox="1"/>
          <p:nvPr/>
        </p:nvSpPr>
        <p:spPr>
          <a:xfrm>
            <a:off x="442269" y="4753201"/>
            <a:ext cx="323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документах фиксируются показания счетчиков и остатки топлива в момент передачи</a:t>
            </a:r>
          </a:p>
        </p:txBody>
      </p:sp>
    </p:spTree>
    <p:extLst>
      <p:ext uri="{BB962C8B-B14F-4D97-AF65-F5344CB8AC3E}">
        <p14:creationId xmlns:p14="http://schemas.microsoft.com/office/powerpoint/2010/main" val="370852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29A9854-6AAB-4289-B171-D70B96491A36}"/>
              </a:ext>
            </a:extLst>
          </p:cNvPr>
          <p:cNvSpPr/>
          <p:nvPr/>
        </p:nvSpPr>
        <p:spPr>
          <a:xfrm>
            <a:off x="1133526" y="1267095"/>
            <a:ext cx="6902193" cy="54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ВНЕШНИЕ УЧЕТНЫЕ СИСТЕМЫ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8081187-CFF2-4279-A154-2936DA038AA4}"/>
              </a:ext>
            </a:extLst>
          </p:cNvPr>
          <p:cNvSpPr/>
          <p:nvPr/>
        </p:nvSpPr>
        <p:spPr>
          <a:xfrm>
            <a:off x="1133526" y="2200512"/>
            <a:ext cx="2016000" cy="12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УПРАВЛЕНИЕ ГЕОЛОГО-РАЗВЕДОЧНЫМИ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 ГОРНЫМИ РАБОТАМИ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2F7949F-00D8-49DD-9208-E70B7F951876}"/>
              </a:ext>
            </a:extLst>
          </p:cNvPr>
          <p:cNvSpPr/>
          <p:nvPr/>
        </p:nvSpPr>
        <p:spPr>
          <a:xfrm>
            <a:off x="3161694" y="2707367"/>
            <a:ext cx="396000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9362C87-13DE-4C8F-8D86-A776555001FB}"/>
              </a:ext>
            </a:extLst>
          </p:cNvPr>
          <p:cNvSpPr/>
          <p:nvPr/>
        </p:nvSpPr>
        <p:spPr>
          <a:xfrm>
            <a:off x="3564000" y="2201498"/>
            <a:ext cx="2016000" cy="12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УПРАВЛЕНИЕ ПЕРЕРАБОТКОЙ ПРОДУКЦИИ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4ACF69-903E-43F2-B4D1-EB6BA1813686}"/>
              </a:ext>
            </a:extLst>
          </p:cNvPr>
          <p:cNvSpPr/>
          <p:nvPr/>
        </p:nvSpPr>
        <p:spPr>
          <a:xfrm>
            <a:off x="6019719" y="2178040"/>
            <a:ext cx="2016000" cy="12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УПРАВЛЕНИЕ ОТГРУЗКОЙ ПРОДУКЦИИ</a:t>
            </a:r>
          </a:p>
        </p:txBody>
      </p:sp>
      <p:sp>
        <p:nvSpPr>
          <p:cNvPr id="6" name="Стрелка: вверх-вниз 5">
            <a:extLst>
              <a:ext uri="{FF2B5EF4-FFF2-40B4-BE49-F238E27FC236}">
                <a16:creationId xmlns:a16="http://schemas.microsoft.com/office/drawing/2014/main" id="{935DE7B4-805C-45C5-AE2A-AC416068768D}"/>
              </a:ext>
            </a:extLst>
          </p:cNvPr>
          <p:cNvSpPr/>
          <p:nvPr/>
        </p:nvSpPr>
        <p:spPr>
          <a:xfrm>
            <a:off x="2050908" y="1821807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верх-вниз 10">
            <a:extLst>
              <a:ext uri="{FF2B5EF4-FFF2-40B4-BE49-F238E27FC236}">
                <a16:creationId xmlns:a16="http://schemas.microsoft.com/office/drawing/2014/main" id="{954F9D9D-F97C-4908-9FFF-EFFE6045C4B3}"/>
              </a:ext>
            </a:extLst>
          </p:cNvPr>
          <p:cNvSpPr/>
          <p:nvPr/>
        </p:nvSpPr>
        <p:spPr>
          <a:xfrm>
            <a:off x="4480823" y="1818052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вверх-вниз 11">
            <a:extLst>
              <a:ext uri="{FF2B5EF4-FFF2-40B4-BE49-F238E27FC236}">
                <a16:creationId xmlns:a16="http://schemas.microsoft.com/office/drawing/2014/main" id="{4E8A7CEC-2FC7-48EE-9EC9-A1771063390D}"/>
              </a:ext>
            </a:extLst>
          </p:cNvPr>
          <p:cNvSpPr/>
          <p:nvPr/>
        </p:nvSpPr>
        <p:spPr>
          <a:xfrm>
            <a:off x="6931005" y="1801942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5778790-3BC6-4DD6-9928-24401A4D18B5}"/>
              </a:ext>
            </a:extLst>
          </p:cNvPr>
          <p:cNvSpPr/>
          <p:nvPr/>
        </p:nvSpPr>
        <p:spPr>
          <a:xfrm>
            <a:off x="1133526" y="3851889"/>
            <a:ext cx="6902193" cy="72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ОПЕРАТИВНЫЙ УЧЕТ ДВИЖЕНИЯ И КАЧЕСТВА ПРОДУКЦИИ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от геологических запасов до отгрузки продукции конечному потребителю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E2CCC0E-BCAE-4060-9795-CA9F75F63FE8}"/>
              </a:ext>
            </a:extLst>
          </p:cNvPr>
          <p:cNvSpPr/>
          <p:nvPr/>
        </p:nvSpPr>
        <p:spPr>
          <a:xfrm>
            <a:off x="1133526" y="4833834"/>
            <a:ext cx="6902193" cy="72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600" dirty="0">
                <a:solidFill>
                  <a:schemeClr val="bg1"/>
                </a:solidFill>
              </a:rPr>
              <a:t>УПРАВЛЕНИЕ ОБОРУДОВАНИЕМ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Учет времени и простоев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Путевые листы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ГСМ </a:t>
            </a:r>
            <a:r>
              <a:rPr lang="en-US" sz="1200" dirty="0">
                <a:solidFill>
                  <a:schemeClr val="bg1"/>
                </a:solidFill>
              </a:rPr>
              <a:t>|</a:t>
            </a:r>
            <a:r>
              <a:rPr lang="ru-RU" sz="1200" dirty="0">
                <a:solidFill>
                  <a:schemeClr val="bg1"/>
                </a:solidFill>
              </a:rPr>
              <a:t> Счетчики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Работа хозтранспорта и спецтехники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3A69287-38FC-4D78-B994-40B6DDA7C589}"/>
              </a:ext>
            </a:extLst>
          </p:cNvPr>
          <p:cNvSpPr/>
          <p:nvPr/>
        </p:nvSpPr>
        <p:spPr>
          <a:xfrm>
            <a:off x="1133526" y="5815779"/>
            <a:ext cx="6902193" cy="72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600" dirty="0">
                <a:solidFill>
                  <a:schemeClr val="bg1"/>
                </a:solidFill>
              </a:rPr>
              <a:t>УПРАВЛЕНИЕ СОТРУДНИКАМИ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Табелирование 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 Расстановка  </a:t>
            </a:r>
            <a:r>
              <a:rPr lang="en-US" sz="1200" dirty="0">
                <a:solidFill>
                  <a:schemeClr val="bg1"/>
                </a:solidFill>
              </a:rPr>
              <a:t>| </a:t>
            </a:r>
            <a:r>
              <a:rPr lang="ru-RU" sz="1200" dirty="0">
                <a:solidFill>
                  <a:schemeClr val="bg1"/>
                </a:solidFill>
              </a:rPr>
              <a:t> Выработка  </a:t>
            </a:r>
            <a:r>
              <a:rPr lang="en-US" sz="1200" dirty="0">
                <a:solidFill>
                  <a:schemeClr val="bg1"/>
                </a:solidFill>
              </a:rPr>
              <a:t>|</a:t>
            </a:r>
            <a:r>
              <a:rPr lang="ru-RU" sz="1200" dirty="0">
                <a:solidFill>
                  <a:schemeClr val="bg1"/>
                </a:solidFill>
              </a:rPr>
              <a:t>  Кадровый учет  </a:t>
            </a:r>
            <a:r>
              <a:rPr lang="en-US" sz="1200" dirty="0">
                <a:solidFill>
                  <a:schemeClr val="bg1"/>
                </a:solidFill>
              </a:rPr>
              <a:t>|</a:t>
            </a:r>
            <a:r>
              <a:rPr lang="ru-RU" sz="1200" dirty="0">
                <a:solidFill>
                  <a:schemeClr val="bg1"/>
                </a:solidFill>
              </a:rPr>
              <a:t>  Допуски к оборудованию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242A101-5CB9-4DC2-9D84-DCEDA0684DA7}"/>
              </a:ext>
            </a:extLst>
          </p:cNvPr>
          <p:cNvCxnSpPr>
            <a:cxnSpLocks/>
          </p:cNvCxnSpPr>
          <p:nvPr/>
        </p:nvCxnSpPr>
        <p:spPr>
          <a:xfrm>
            <a:off x="1379220" y="5218512"/>
            <a:ext cx="64497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C083389-97DF-47FC-88DD-A75FCED98541}"/>
              </a:ext>
            </a:extLst>
          </p:cNvPr>
          <p:cNvCxnSpPr>
            <a:cxnSpLocks/>
          </p:cNvCxnSpPr>
          <p:nvPr/>
        </p:nvCxnSpPr>
        <p:spPr>
          <a:xfrm>
            <a:off x="1379220" y="6197459"/>
            <a:ext cx="64079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: вверх-вниз 20">
            <a:extLst>
              <a:ext uri="{FF2B5EF4-FFF2-40B4-BE49-F238E27FC236}">
                <a16:creationId xmlns:a16="http://schemas.microsoft.com/office/drawing/2014/main" id="{728673DF-F783-4B7F-B8B2-8E86BF2CDCD5}"/>
              </a:ext>
            </a:extLst>
          </p:cNvPr>
          <p:cNvSpPr/>
          <p:nvPr/>
        </p:nvSpPr>
        <p:spPr>
          <a:xfrm>
            <a:off x="4482000" y="3456218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2D6FE874-7983-4A9D-9778-43B818B09B12}"/>
              </a:ext>
            </a:extLst>
          </p:cNvPr>
          <p:cNvSpPr/>
          <p:nvPr/>
        </p:nvSpPr>
        <p:spPr>
          <a:xfrm flipV="1">
            <a:off x="2050908" y="3468575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Стрелка: вверх 22">
            <a:extLst>
              <a:ext uri="{FF2B5EF4-FFF2-40B4-BE49-F238E27FC236}">
                <a16:creationId xmlns:a16="http://schemas.microsoft.com/office/drawing/2014/main" id="{F79452B3-5A85-48ED-AB60-B9D94FB3715C}"/>
              </a:ext>
            </a:extLst>
          </p:cNvPr>
          <p:cNvSpPr/>
          <p:nvPr/>
        </p:nvSpPr>
        <p:spPr>
          <a:xfrm>
            <a:off x="6931005" y="3459379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E9FCA06D-23B4-4854-827F-9FA4C5A82947}"/>
              </a:ext>
            </a:extLst>
          </p:cNvPr>
          <p:cNvSpPr/>
          <p:nvPr/>
        </p:nvSpPr>
        <p:spPr>
          <a:xfrm>
            <a:off x="5598474" y="2707367"/>
            <a:ext cx="396000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4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шин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814169108"/>
              </p:ext>
            </p:extLst>
          </p:nvPr>
        </p:nvGraphicFramePr>
        <p:xfrm>
          <a:off x="-1360305" y="1224000"/>
          <a:ext cx="12026257" cy="53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008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Нормирование расхода шин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921967-A518-4822-8D5A-498829F2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7" y="1271557"/>
            <a:ext cx="8210305" cy="5272118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0BF101-057E-40D9-8A5C-C16D2E73B6B8}"/>
              </a:ext>
            </a:extLst>
          </p:cNvPr>
          <p:cNvSpPr/>
          <p:nvPr/>
        </p:nvSpPr>
        <p:spPr>
          <a:xfrm>
            <a:off x="3286125" y="2990850"/>
            <a:ext cx="1250156" cy="3552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91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A86E7-9BEE-4D15-BFD8-7CFAE3E8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9547"/>
            <a:ext cx="4445000" cy="2747257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Складской учет шин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80897" y="1554157"/>
            <a:ext cx="3072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Поступление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51034" y="3972177"/>
            <a:ext cx="3647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Перемещение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7726" y="5685453"/>
            <a:ext cx="2313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Списание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777B1-4A21-48D7-8FE9-F16E7468A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071" y="2424215"/>
            <a:ext cx="5238555" cy="2945178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8CEDC-2B5A-43B3-A7CC-3C6EB9841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637395"/>
            <a:ext cx="5337175" cy="2006666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</p:spTree>
    <p:extLst>
      <p:ext uri="{BB962C8B-B14F-4D97-AF65-F5344CB8AC3E}">
        <p14:creationId xmlns:p14="http://schemas.microsoft.com/office/powerpoint/2010/main" val="5539835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60BD7F-E1F7-4F86-AC35-1BAF9619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5" y="1172758"/>
            <a:ext cx="6771695" cy="2176826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шин на оборудовании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0507" y="1626808"/>
            <a:ext cx="2313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Установка шин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123" y="4502786"/>
            <a:ext cx="2313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Снятие </a:t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шин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E10F56-F3AF-4266-B9DE-753167AB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720" y="3663967"/>
            <a:ext cx="6771695" cy="2165060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</p:spTree>
    <p:extLst>
      <p:ext uri="{BB962C8B-B14F-4D97-AF65-F5344CB8AC3E}">
        <p14:creationId xmlns:p14="http://schemas.microsoft.com/office/powerpoint/2010/main" val="39881750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Карточки шин и анализ ходимости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86759"/>
            <a:ext cx="8307912" cy="2072339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102E6-0969-46C6-984D-4775421BA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5407"/>
            <a:ext cx="8299582" cy="3015515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</p:spTree>
    <p:extLst>
      <p:ext uri="{BB962C8B-B14F-4D97-AF65-F5344CB8AC3E}">
        <p14:creationId xmlns:p14="http://schemas.microsoft.com/office/powerpoint/2010/main" val="12528714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ремонтов</a:t>
            </a:r>
            <a:endParaRPr lang="ru-RU" dirty="0">
              <a:solidFill>
                <a:srgbClr val="3A5D8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A64F2-5922-4405-8F81-8FDD971F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74" y="1170787"/>
            <a:ext cx="4000338" cy="2072534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F241C3-91DB-409A-A56A-6045EFE0E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074" y="3429000"/>
            <a:ext cx="4000338" cy="2135739"/>
          </a:xfrm>
          <a:prstGeom prst="rect">
            <a:avLst/>
          </a:prstGeom>
          <a:ln w="25400">
            <a:solidFill>
              <a:srgbClr val="30496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D274AF-B866-4166-86EA-3BFFAD12E4F8}"/>
              </a:ext>
            </a:extLst>
          </p:cNvPr>
          <p:cNvSpPr/>
          <p:nvPr/>
        </p:nvSpPr>
        <p:spPr>
          <a:xfrm>
            <a:off x="304800" y="1004994"/>
            <a:ext cx="450783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Ведение учета объектов ремонта.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Классификация объектов ремонта по признакам общности состава паспортных характеристик, показателей наработки, видов ремонта, режимов эксплуатации.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Отслеживание состояния объектов ремонта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их принадлежность и расположение.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Объекты ремонта могут быть вложенными или узлами других объемов ремонта.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 процессе эксплуатации объектов ремонта в систему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вводятся данные о наработках и обнаруженных дефектах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Регистрация дефектов в журнале позволяет производить анализ и организовывать проведение плановых и внеплановых ремонтных мероприятий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678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68553D-448E-4B84-9AE8-5AE7ABA24BB7}"/>
              </a:ext>
            </a:extLst>
          </p:cNvPr>
          <p:cNvCxnSpPr>
            <a:cxnSpLocks/>
          </p:cNvCxnSpPr>
          <p:nvPr/>
        </p:nvCxnSpPr>
        <p:spPr>
          <a:xfrm>
            <a:off x="4572000" y="1390162"/>
            <a:ext cx="0" cy="379911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EF21CF6B-3E45-4C7D-A8FA-77B7B0CDB247}"/>
              </a:ext>
            </a:extLst>
          </p:cNvPr>
          <p:cNvSpPr/>
          <p:nvPr/>
        </p:nvSpPr>
        <p:spPr>
          <a:xfrm>
            <a:off x="5918995" y="2080087"/>
            <a:ext cx="936000" cy="3906996"/>
          </a:xfrm>
          <a:prstGeom prst="downArrow">
            <a:avLst>
              <a:gd name="adj1" fmla="val 50000"/>
              <a:gd name="adj2" fmla="val 78091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72E62FAC-AF09-40BC-821C-4D96887BBB17}"/>
              </a:ext>
            </a:extLst>
          </p:cNvPr>
          <p:cNvSpPr/>
          <p:nvPr/>
        </p:nvSpPr>
        <p:spPr>
          <a:xfrm>
            <a:off x="2239578" y="3288579"/>
            <a:ext cx="936000" cy="2698504"/>
          </a:xfrm>
          <a:prstGeom prst="downArrow">
            <a:avLst>
              <a:gd name="adj1" fmla="val 50000"/>
              <a:gd name="adj2" fmla="val 75742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и нормирование ГСМ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FB74DC-808C-4E36-A938-7EBD3B10F0AB}"/>
              </a:ext>
            </a:extLst>
          </p:cNvPr>
          <p:cNvSpPr/>
          <p:nvPr/>
        </p:nvSpPr>
        <p:spPr>
          <a:xfrm>
            <a:off x="1081899" y="1612086"/>
            <a:ext cx="3276000" cy="1676493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ПАРАМЕТРИЗИРОВАННОЕ НОРМИРОВАНИЕ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РАСХОДА ГСМ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0DB9F88-3950-436D-84AF-6F658FA0B63E}"/>
              </a:ext>
            </a:extLst>
          </p:cNvPr>
          <p:cNvSpPr/>
          <p:nvPr/>
        </p:nvSpPr>
        <p:spPr>
          <a:xfrm>
            <a:off x="4766191" y="1612087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ПОСТУПЛЕНИЕ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E31997A-09EE-4F5E-AC3D-D6BCBA6B5AF2}"/>
              </a:ext>
            </a:extLst>
          </p:cNvPr>
          <p:cNvSpPr/>
          <p:nvPr/>
        </p:nvSpPr>
        <p:spPr>
          <a:xfrm>
            <a:off x="4766196" y="2210795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ПЕРЕМЕЩЕНИЕ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A48369-B9C9-47F7-9F19-D1C7EFDFD607}"/>
              </a:ext>
            </a:extLst>
          </p:cNvPr>
          <p:cNvSpPr/>
          <p:nvPr/>
        </p:nvSpPr>
        <p:spPr>
          <a:xfrm>
            <a:off x="1096453" y="3404988"/>
            <a:ext cx="6946886" cy="468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ЗАПРАВКА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AD264C9-E78B-46E8-8421-8BCEC4202BC2}"/>
              </a:ext>
            </a:extLst>
          </p:cNvPr>
          <p:cNvSpPr/>
          <p:nvPr/>
        </p:nvSpPr>
        <p:spPr>
          <a:xfrm>
            <a:off x="4760864" y="4002647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ЗАМЕРЫ ОСТАТКОВ В РЕЗЕРВУАРАХ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E9C4F99-3D58-41BF-AE74-8CC9CCF8D162}"/>
              </a:ext>
            </a:extLst>
          </p:cNvPr>
          <p:cNvSpPr/>
          <p:nvPr/>
        </p:nvSpPr>
        <p:spPr>
          <a:xfrm>
            <a:off x="1081899" y="4002647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УЧЕТ РАСХОДА ТОПЛИВА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9F95671-F6B9-4033-8325-2AB8D981FD48}"/>
              </a:ext>
            </a:extLst>
          </p:cNvPr>
          <p:cNvSpPr/>
          <p:nvPr/>
        </p:nvSpPr>
        <p:spPr>
          <a:xfrm>
            <a:off x="1081900" y="5338104"/>
            <a:ext cx="6961439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АНАЛИЗ И ФОРМИРОВАНИЕ ПОТРЕБНОСТИ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4AAF5D3-5D73-4E43-84AB-34C95B4AC132}"/>
              </a:ext>
            </a:extLst>
          </p:cNvPr>
          <p:cNvSpPr/>
          <p:nvPr/>
        </p:nvSpPr>
        <p:spPr>
          <a:xfrm>
            <a:off x="1089176" y="5938486"/>
            <a:ext cx="6961439" cy="468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ОТРАЖЕНИЕ ВО ВНЕШНИХ УЧЕТНЫХ СИСТЕМАХ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1D3FCEB-33A6-46EB-8798-E16776A8A66C}"/>
              </a:ext>
            </a:extLst>
          </p:cNvPr>
          <p:cNvSpPr/>
          <p:nvPr/>
        </p:nvSpPr>
        <p:spPr>
          <a:xfrm>
            <a:off x="1286906" y="1142941"/>
            <a:ext cx="2795456" cy="5236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ОБОРУДОВАНИЕ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CDD4A3-1EF5-4D7D-B093-1143573FB7DD}"/>
              </a:ext>
            </a:extLst>
          </p:cNvPr>
          <p:cNvSpPr/>
          <p:nvPr/>
        </p:nvSpPr>
        <p:spPr>
          <a:xfrm>
            <a:off x="4983916" y="1137020"/>
            <a:ext cx="2795456" cy="5236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СКЛАДЫ И ЗАПРАВЩИКИ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A69431D-A86A-4DF4-B444-477363E88F9E}"/>
              </a:ext>
            </a:extLst>
          </p:cNvPr>
          <p:cNvSpPr/>
          <p:nvPr/>
        </p:nvSpPr>
        <p:spPr>
          <a:xfrm>
            <a:off x="4760864" y="2810372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СПИСАНИЕ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85B312-472A-43D3-83D8-849612A5D36B}"/>
              </a:ext>
            </a:extLst>
          </p:cNvPr>
          <p:cNvSpPr/>
          <p:nvPr/>
        </p:nvSpPr>
        <p:spPr>
          <a:xfrm>
            <a:off x="4767339" y="4599609"/>
            <a:ext cx="3276000" cy="59828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КОРРЕКТИРОВКА ОСТАТКОВ ГСМ НА СКЛАДАХ И ЗАПРАВЩИКАХ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7572B3B-F697-40D6-AB19-5C12B0F20442}"/>
              </a:ext>
            </a:extLst>
          </p:cNvPr>
          <p:cNvSpPr/>
          <p:nvPr/>
        </p:nvSpPr>
        <p:spPr>
          <a:xfrm>
            <a:off x="1081899" y="4599609"/>
            <a:ext cx="3276000" cy="59828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КОРРЕКТИРОВКА ОСТАТКОВ И СЛИВЫ ТОПЛИВА</a:t>
            </a:r>
          </a:p>
        </p:txBody>
      </p:sp>
    </p:spTree>
    <p:extLst>
      <p:ext uri="{BB962C8B-B14F-4D97-AF65-F5344CB8AC3E}">
        <p14:creationId xmlns:p14="http://schemas.microsoft.com/office/powerpoint/2010/main" val="17843155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FE14B-B792-4DF6-B12F-EBEF2ECB3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5" y="1173442"/>
            <a:ext cx="5659485" cy="323161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учета и </a:t>
            </a:r>
            <a:br>
              <a:rPr lang="ru-RU" dirty="0"/>
            </a:br>
            <a:r>
              <a:rPr lang="ru-RU" dirty="0"/>
              <a:t>нормирования ГСМ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84320" y="3622200"/>
            <a:ext cx="1508760" cy="149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4146550" y="3771900"/>
            <a:ext cx="425450" cy="36195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86889" y="1381677"/>
            <a:ext cx="2916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Реализована настройка произвольных алгоритмов расчета нормативов расхода ГСМ с помощью редактора запросов и формул расчетных показателей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54052-0862-4083-8B92-386954CE2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56" y="4133850"/>
            <a:ext cx="4193776" cy="2541303"/>
          </a:xfrm>
          <a:prstGeom prst="rect">
            <a:avLst/>
          </a:prstGeom>
        </p:spPr>
      </p:pic>
      <p:sp>
        <p:nvSpPr>
          <p:cNvPr id="14" name="Скругленный прямоугольник 7">
            <a:extLst>
              <a:ext uri="{FF2B5EF4-FFF2-40B4-BE49-F238E27FC236}">
                <a16:creationId xmlns:a16="http://schemas.microsoft.com/office/drawing/2014/main" id="{1B741D6A-BD04-4A26-B027-618C4AED7D4D}"/>
              </a:ext>
            </a:extLst>
          </p:cNvPr>
          <p:cNvSpPr/>
          <p:nvPr/>
        </p:nvSpPr>
        <p:spPr>
          <a:xfrm>
            <a:off x="671056" y="4133850"/>
            <a:ext cx="4193776" cy="2541302"/>
          </a:xfrm>
          <a:prstGeom prst="roundRect">
            <a:avLst>
              <a:gd name="adj" fmla="val 175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7">
            <a:extLst>
              <a:ext uri="{FF2B5EF4-FFF2-40B4-BE49-F238E27FC236}">
                <a16:creationId xmlns:a16="http://schemas.microsoft.com/office/drawing/2014/main" id="{E0517E75-64D7-4EBC-94FB-3445605754DE}"/>
              </a:ext>
            </a:extLst>
          </p:cNvPr>
          <p:cNvSpPr/>
          <p:nvPr/>
        </p:nvSpPr>
        <p:spPr>
          <a:xfrm>
            <a:off x="1800225" y="5060475"/>
            <a:ext cx="482600" cy="149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D0110B3-4929-4DB1-A7F8-963E71A3A74D}"/>
              </a:ext>
            </a:extLst>
          </p:cNvPr>
          <p:cNvCxnSpPr>
            <a:cxnSpLocks/>
          </p:cNvCxnSpPr>
          <p:nvPr/>
        </p:nvCxnSpPr>
        <p:spPr>
          <a:xfrm>
            <a:off x="2282825" y="5143500"/>
            <a:ext cx="3126258" cy="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E3D0FC-0D7C-42EB-8E31-3AC0A3DE6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133" y="4144457"/>
            <a:ext cx="3210719" cy="198173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28964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68E55-5F55-4935-BFC5-87E0A532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3" y="1112207"/>
            <a:ext cx="6427076" cy="345435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топлива по оборудованию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2175" y="1112207"/>
            <a:ext cx="2172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Документ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Учет топлива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фиксирует заправки и расход топлива по оборудованию в разрезе участков работ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28BD84-86DD-4CF0-BE43-0FE1F01CA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64410"/>
            <a:ext cx="4155830" cy="264959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9B6A27-D76C-4A40-B580-07F741B6BC35}"/>
              </a:ext>
            </a:extLst>
          </p:cNvPr>
          <p:cNvSpPr txBox="1"/>
          <p:nvPr/>
        </p:nvSpPr>
        <p:spPr>
          <a:xfrm>
            <a:off x="667264" y="4932397"/>
            <a:ext cx="3731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Документ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Слив топлива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фиксирует слив топлива с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1148601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Анализа движения топлива </a:t>
            </a:r>
            <a:br>
              <a:rPr lang="ru-RU" dirty="0"/>
            </a:br>
            <a:r>
              <a:rPr lang="ru-RU" dirty="0"/>
              <a:t>по оборудованию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F6CC17-9D4E-4259-A700-5B883BBE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87" y="1359788"/>
            <a:ext cx="8078835" cy="336461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21BD8-DB59-44B5-8262-0E69CC415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239" y="2349500"/>
            <a:ext cx="4069885" cy="417253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9779B8-563F-4B36-ACDB-3EA72BED2754}"/>
              </a:ext>
            </a:extLst>
          </p:cNvPr>
          <p:cNvSpPr txBox="1"/>
          <p:nvPr/>
        </p:nvSpPr>
        <p:spPr>
          <a:xfrm>
            <a:off x="107950" y="4952376"/>
            <a:ext cx="415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Отчеты по движению и остаткам топлива на оборудовании позволяют проанализировать приход и расход топлива за любой период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расшифровкой до регистратора</a:t>
            </a:r>
          </a:p>
        </p:txBody>
      </p:sp>
    </p:spTree>
    <p:extLst>
      <p:ext uri="{BB962C8B-B14F-4D97-AF65-F5344CB8AC3E}">
        <p14:creationId xmlns:p14="http://schemas.microsoft.com/office/powerpoint/2010/main" val="228418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6D0BDB3D-A94D-4DE0-B8E0-B18533AE5074}"/>
              </a:ext>
            </a:extLst>
          </p:cNvPr>
          <p:cNvSpPr/>
          <p:nvPr/>
        </p:nvSpPr>
        <p:spPr>
          <a:xfrm>
            <a:off x="3344280" y="1793978"/>
            <a:ext cx="2455817" cy="4200109"/>
          </a:xfrm>
          <a:prstGeom prst="downArrow">
            <a:avLst>
              <a:gd name="adj1" fmla="val 50000"/>
              <a:gd name="adj2" fmla="val 58625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горными и </a:t>
            </a:r>
            <a:br>
              <a:rPr lang="ru-RU" dirty="0"/>
            </a:br>
            <a:r>
              <a:rPr lang="ru-RU" dirty="0"/>
              <a:t>геолого-разведочными работами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D7881A-151C-4B7F-B01F-0F733EAD86ED}"/>
              </a:ext>
            </a:extLst>
          </p:cNvPr>
          <p:cNvSpPr/>
          <p:nvPr/>
        </p:nvSpPr>
        <p:spPr>
          <a:xfrm>
            <a:off x="1908513" y="1965124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НОРМИРОВАНИЕ РАБОТ И ПЕРЕВОЗОК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72119C4-B73E-482E-9290-FC80933EAA24}"/>
              </a:ext>
            </a:extLst>
          </p:cNvPr>
          <p:cNvSpPr/>
          <p:nvPr/>
        </p:nvSpPr>
        <p:spPr>
          <a:xfrm>
            <a:off x="1908513" y="4651100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МАРКЕЙДЕРСКИЕ ЗАМЕРЫ, ПОТЕРИ И РАЗУБОЖИВАНИЕ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F2B020A-240C-446E-A762-97542D63D870}"/>
              </a:ext>
            </a:extLst>
          </p:cNvPr>
          <p:cNvSpPr/>
          <p:nvPr/>
        </p:nvSpPr>
        <p:spPr>
          <a:xfrm>
            <a:off x="1908513" y="2636618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ОБЪЕМНО-КАЛЕНДАРНОЕ ПЛАНИРОВАНИЕ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0C5159F-14F5-429E-8C84-F36FE958849B}"/>
              </a:ext>
            </a:extLst>
          </p:cNvPr>
          <p:cNvSpPr/>
          <p:nvPr/>
        </p:nvSpPr>
        <p:spPr>
          <a:xfrm>
            <a:off x="1908513" y="3308112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СМЕННОЕ ПЛАНИРОВАНИЕ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48EBE48-DC65-4D1D-A887-22E669002DE9}"/>
              </a:ext>
            </a:extLst>
          </p:cNvPr>
          <p:cNvSpPr/>
          <p:nvPr/>
        </p:nvSpPr>
        <p:spPr>
          <a:xfrm>
            <a:off x="1908513" y="3979606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ОПЕРАТИВНЫЙ УЧЕТ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КОЛИЧЕСТВЕННЫХ И КАЧЕСТВЕННЫХ ПОКАЗАТЕЛЕЙ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CDAFD9D-CF9E-4C96-B4EE-B38879186F18}"/>
              </a:ext>
            </a:extLst>
          </p:cNvPr>
          <p:cNvSpPr/>
          <p:nvPr/>
        </p:nvSpPr>
        <p:spPr>
          <a:xfrm>
            <a:off x="1908513" y="5322594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АНАЛИЗ УЧЕТА ГОРНЫХ РАБОТ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263A59D-D3C9-4515-9305-E2A8F12201BA}"/>
              </a:ext>
            </a:extLst>
          </p:cNvPr>
          <p:cNvSpPr/>
          <p:nvPr/>
        </p:nvSpPr>
        <p:spPr>
          <a:xfrm>
            <a:off x="1908513" y="5994088"/>
            <a:ext cx="5400000" cy="504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ОТРАЖЕНИЕ В УПРАВЛЕНЧЕСКОМ УЧЕТЕ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72A0CDB-76D9-4AF2-8C27-269D8DC59EBB}"/>
              </a:ext>
            </a:extLst>
          </p:cNvPr>
          <p:cNvSpPr/>
          <p:nvPr/>
        </p:nvSpPr>
        <p:spPr>
          <a:xfrm>
            <a:off x="1908513" y="1293630"/>
            <a:ext cx="5400000" cy="504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УЧЕТ ЗАПАСОВ ПОЛЕЗНЫХ ИСКОПАЕМЫХ</a:t>
            </a:r>
          </a:p>
        </p:txBody>
      </p:sp>
    </p:spTree>
    <p:extLst>
      <p:ext uri="{BB962C8B-B14F-4D97-AF65-F5344CB8AC3E}">
        <p14:creationId xmlns:p14="http://schemas.microsoft.com/office/powerpoint/2010/main" val="28317922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Анализа движения топлива </a:t>
            </a:r>
            <a:br>
              <a:rPr lang="ru-RU" dirty="0"/>
            </a:br>
            <a:r>
              <a:rPr lang="ru-RU" dirty="0"/>
              <a:t>по оборудованию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0D298-91B5-44C3-8978-389C478E7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4119131"/>
            <a:ext cx="7678350" cy="249104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3E716-E80E-47B8-8BC6-17247708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32395"/>
            <a:ext cx="5676900" cy="255401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CC57A-D7EA-400F-BB6E-0DD85388E383}"/>
              </a:ext>
            </a:extLst>
          </p:cNvPr>
          <p:cNvSpPr txBox="1"/>
          <p:nvPr/>
        </p:nvSpPr>
        <p:spPr>
          <a:xfrm>
            <a:off x="5981700" y="1346756"/>
            <a:ext cx="2984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Анализ расхода топлива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позволяет проанализировать нормативный расход топлива с учетом основных производственных характеристик оборудования и рассчитать отклонение от нормы</a:t>
            </a:r>
          </a:p>
        </p:txBody>
      </p:sp>
    </p:spTree>
    <p:extLst>
      <p:ext uri="{BB962C8B-B14F-4D97-AF65-F5344CB8AC3E}">
        <p14:creationId xmlns:p14="http://schemas.microsoft.com/office/powerpoint/2010/main" val="21043496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1ADF18-9D9F-454F-99BF-3F7096862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1" y="1190884"/>
            <a:ext cx="5047301" cy="346887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Складской учет топлива </a:t>
            </a:r>
            <a:br>
              <a:rPr lang="ru-RU" dirty="0"/>
            </a:br>
            <a:r>
              <a:rPr lang="ru-RU" dirty="0"/>
              <a:t>по резервуарам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35827" y="1234474"/>
            <a:ext cx="3039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Градуировочные таблицы резервуаров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13813"/>
            <a:ext cx="31939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Замеры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остатков топлива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резервуарах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65EC9-DA3A-43EC-8F03-CA9126ACE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955" y="2945813"/>
            <a:ext cx="5798863" cy="373599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20639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3916A5-F971-47B6-ACEE-7D7F46D6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2" y="4623629"/>
            <a:ext cx="4981575" cy="191837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Складской учет топлива и ГСМ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7924" y="1422611"/>
            <a:ext cx="3941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Поступление на склад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или заправщик с возможностью детализации до цистерн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8308" y="4927557"/>
            <a:ext cx="3334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Списание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 склада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или заправщика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производственные нужды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120" y="3462260"/>
            <a:ext cx="3052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Перемещение между складами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или заправщиками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53165-41D1-46DB-A575-D2F91381A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67416"/>
            <a:ext cx="4037165" cy="222832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0EEF8B-359D-4C47-AAC9-E31568746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146" y="3002510"/>
            <a:ext cx="5257800" cy="162111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39156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заправок топлива и ГСМ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6150" y="1089665"/>
            <a:ext cx="2303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Учет поступления и выдачи топлива и ГСМ с собственного или стороннего заправочного оборудования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указанием путевого листа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416" y="4366238"/>
            <a:ext cx="2665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Ведомость выдачи ГСМ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позволяет проанализировать заправки и может быть использован для получения подписей ответственных лиц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BB8095-0042-4E36-98CC-AF5DA9A5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1089665"/>
            <a:ext cx="6213475" cy="303380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4AE8D6-1872-4D18-88BE-8FD28139F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9" y="3579120"/>
            <a:ext cx="5777403" cy="306120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46884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остатков топлива и ГСМ </a:t>
            </a:r>
            <a:br>
              <a:rPr lang="ru-RU" dirty="0"/>
            </a:br>
            <a:r>
              <a:rPr lang="ru-RU" dirty="0"/>
              <a:t>на складах и заправщиках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5100" y="1635199"/>
            <a:ext cx="3644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Ведомость ГСМ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складах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позволяет проанализировать остатки ГСМ в весе и объеме, в том числе посменно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100" y="4230174"/>
            <a:ext cx="3644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Движение ГСМ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складам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позволяет проанализировать движение ГСМ по складам в разрезе поставщиков и получателей ГСМ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2B5EA-B3D4-4CA7-A0E9-C7B0C507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7" y="1135437"/>
            <a:ext cx="5044684" cy="238677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8A9422-FFC4-4FFB-9362-8E720B3D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6" y="3593339"/>
            <a:ext cx="5044684" cy="304745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37624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остатков топлива и ГСМ </a:t>
            </a:r>
            <a:br>
              <a:rPr lang="ru-RU" dirty="0"/>
            </a:br>
            <a:r>
              <a:rPr lang="ru-RU" dirty="0"/>
              <a:t>на складах и заправщиках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0635" y="2007731"/>
            <a:ext cx="2862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Запас топлива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складе ГСМ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анализирует запас остатков топлива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складе в днях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 учетом среднестатистического или фиксированного ежесуточного расхода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23AB3E-8BE9-48B7-A2DC-C60181DB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1" y="1384300"/>
            <a:ext cx="5544534" cy="480060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82474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сотрудниками и кадровый учет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5A91332A-1AD2-4A60-A16C-1C9877FDB8D3}"/>
              </a:ext>
            </a:extLst>
          </p:cNvPr>
          <p:cNvSpPr/>
          <p:nvPr/>
        </p:nvSpPr>
        <p:spPr>
          <a:xfrm>
            <a:off x="3355462" y="1806287"/>
            <a:ext cx="2455817" cy="4214737"/>
          </a:xfrm>
          <a:prstGeom prst="downArrow">
            <a:avLst>
              <a:gd name="adj1" fmla="val 50000"/>
              <a:gd name="adj2" fmla="val 38074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0DCCE55-F03A-420C-88A3-B39182F04D81}"/>
              </a:ext>
            </a:extLst>
          </p:cNvPr>
          <p:cNvSpPr/>
          <p:nvPr/>
        </p:nvSpPr>
        <p:spPr>
          <a:xfrm>
            <a:off x="1703799" y="1266287"/>
            <a:ext cx="5760000" cy="54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УПРОЩЕННЫЙ КАДРОВЫЙ УЧЕТ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AD88A8E-0589-4491-A58A-70346AFF7138}"/>
              </a:ext>
            </a:extLst>
          </p:cNvPr>
          <p:cNvSpPr/>
          <p:nvPr/>
        </p:nvSpPr>
        <p:spPr>
          <a:xfrm>
            <a:off x="1703799" y="4436111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АНАЛИЗ И ФОРМИРОВАНИЕ ТАБЕЛЯ РАБОЧЕГО ВРЕМЕНИ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F1D6E5D-805E-4875-AF36-101D176F5BF2}"/>
              </a:ext>
            </a:extLst>
          </p:cNvPr>
          <p:cNvSpPr/>
          <p:nvPr/>
        </p:nvSpPr>
        <p:spPr>
          <a:xfrm>
            <a:off x="1703799" y="2058743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РАССТАНОВКА СОТРУДНИКОВ ПО ОБОРУДОВАНИЮ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2E51A1A-0E07-49F1-AA8B-0F0DD86DDDDF}"/>
              </a:ext>
            </a:extLst>
          </p:cNvPr>
          <p:cNvSpPr/>
          <p:nvPr/>
        </p:nvSpPr>
        <p:spPr>
          <a:xfrm>
            <a:off x="1703799" y="2851199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ФОРМИРОВАНИЕ СОСТАВА БРИГАД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351604-DCF7-4652-8F76-5C8FDF74E0A2}"/>
              </a:ext>
            </a:extLst>
          </p:cNvPr>
          <p:cNvSpPr/>
          <p:nvPr/>
        </p:nvSpPr>
        <p:spPr>
          <a:xfrm>
            <a:off x="1703799" y="3643655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ТАБЕЛИРОВАНИЕ И УЧЕТ РАБОЧЕГО ВРЕМЕНИ СОТРУДНИКОВ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ACBDA99-97DA-4ECD-9930-CEFEA1F86478}"/>
              </a:ext>
            </a:extLst>
          </p:cNvPr>
          <p:cNvSpPr/>
          <p:nvPr/>
        </p:nvSpPr>
        <p:spPr>
          <a:xfrm>
            <a:off x="1703799" y="6021024"/>
            <a:ext cx="5760000" cy="54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ОБМЕН С КОНФИГУРАЦИЯМИ «1С:ПРЕДПРИЯТИЕ» </a:t>
            </a:r>
            <a:br>
              <a:rPr lang="ru-RU" sz="1600" b="1" dirty="0">
                <a:solidFill>
                  <a:srgbClr val="304961"/>
                </a:solidFill>
              </a:rPr>
            </a:br>
            <a:r>
              <a:rPr lang="ru-RU" sz="1600" b="1" dirty="0">
                <a:solidFill>
                  <a:srgbClr val="304961"/>
                </a:solidFill>
              </a:rPr>
              <a:t>ДЛЯ РАСЧЕТА ЗАРАБОТНОЙ ПЛАТЫ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54C781-F126-4C2F-BC63-CE1689A08EEC}"/>
              </a:ext>
            </a:extLst>
          </p:cNvPr>
          <p:cNvSpPr/>
          <p:nvPr/>
        </p:nvSpPr>
        <p:spPr>
          <a:xfrm>
            <a:off x="1738724" y="5228567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РАСЧЕТ ВЫРАБОТКИ БРИГАД И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7172889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Кадровый учет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3627C-AFA2-41B4-BD52-829181A334B3}"/>
              </a:ext>
            </a:extLst>
          </p:cNvPr>
          <p:cNvSpPr txBox="1"/>
          <p:nvPr/>
        </p:nvSpPr>
        <p:spPr>
          <a:xfrm>
            <a:off x="304799" y="1084356"/>
            <a:ext cx="856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Кадровое перемещение фиксирует кадровое состояние сотрудника,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его должность и график работ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FF7F99-2940-4C7D-A098-5BA3A75C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12" y="2018223"/>
            <a:ext cx="8383376" cy="406509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0124191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1C289-4D67-410E-B292-7D12C3E2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01" y="1852761"/>
            <a:ext cx="6909657" cy="423737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Расстановка сотрудников </a:t>
            </a:r>
            <a:br>
              <a:rPr lang="ru-RU" dirty="0"/>
            </a:br>
            <a:r>
              <a:rPr lang="ru-RU" dirty="0"/>
              <a:t>по оборудованию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3627C-AFA2-41B4-BD52-829181A334B3}"/>
              </a:ext>
            </a:extLst>
          </p:cNvPr>
          <p:cNvSpPr txBox="1"/>
          <p:nvPr/>
        </p:nvSpPr>
        <p:spPr>
          <a:xfrm>
            <a:off x="86414" y="1084356"/>
            <a:ext cx="878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Закрепление сотрудников за оборудованием позволяет производить подстановку при выдаче нарядов и формировании путевых листов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18F491-86BC-4BA7-AD65-301E5BF75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791241"/>
            <a:ext cx="5391150" cy="278603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8152785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бригад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3627C-AFA2-41B4-BD52-829181A334B3}"/>
              </a:ext>
            </a:extLst>
          </p:cNvPr>
          <p:cNvSpPr txBox="1"/>
          <p:nvPr/>
        </p:nvSpPr>
        <p:spPr>
          <a:xfrm>
            <a:off x="180917" y="1157924"/>
            <a:ext cx="878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состава бригад позволяет закрепить состав бригад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CCFE14-C685-4557-BF32-08E6EBF2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55" y="1746373"/>
            <a:ext cx="8061489" cy="469577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003068633"/>
      </p:ext>
    </p:extLst>
  </p:cSld>
  <p:clrMapOvr>
    <a:masterClrMapping/>
  </p:clrMapOvr>
</p:sld>
</file>

<file path=ppt/theme/theme1.xml><?xml version="1.0" encoding="utf-8"?>
<a:theme xmlns:a="http://schemas.openxmlformats.org/drawingml/2006/main" name="Синерго Титульны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инерго Текст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инерго Заключитель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инерго Заключительные слайды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10930</TotalTime>
  <Words>6901</Words>
  <Application>Microsoft Office PowerPoint</Application>
  <PresentationFormat>Экран (4:3)</PresentationFormat>
  <Paragraphs>854</Paragraphs>
  <Slides>106</Slides>
  <Notes>104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18" baseType="lpstr">
      <vt:lpstr>Arial</vt:lpstr>
      <vt:lpstr>Calibri</vt:lpstr>
      <vt:lpstr>Calibri (Основной текст)</vt:lpstr>
      <vt:lpstr>Courier New</vt:lpstr>
      <vt:lpstr>Symbol</vt:lpstr>
      <vt:lpstr>Times New Roman</vt:lpstr>
      <vt:lpstr>Wingdings</vt:lpstr>
      <vt:lpstr>Синерго Титульные</vt:lpstr>
      <vt:lpstr>2_Синерго Текст с 1С</vt:lpstr>
      <vt:lpstr>Синерго Заключительные слайды</vt:lpstr>
      <vt:lpstr>1_Синерго Заключительные слайды с 1С</vt:lpstr>
      <vt:lpstr>CorelPhotoPaint.Image.11</vt:lpstr>
      <vt:lpstr>«1С:Горнодобывающая промышленность 2. Оперативный учет»  Отраслевой  функционал</vt:lpstr>
      <vt:lpstr>Презентация PowerPoint</vt:lpstr>
      <vt:lpstr>Возможности</vt:lpstr>
      <vt:lpstr>Возможности для основных  групп пользователей</vt:lpstr>
      <vt:lpstr>Презентация PowerPoint</vt:lpstr>
      <vt:lpstr>Мониторинг производственных показателей</vt:lpstr>
      <vt:lpstr>Мониторинг производственных показателей</vt:lpstr>
      <vt:lpstr>Функциональные возможности</vt:lpstr>
      <vt:lpstr>Управление горными и  геолого-разведочными работами</vt:lpstr>
      <vt:lpstr>Учет запасов полезных ископаемых</vt:lpstr>
      <vt:lpstr>Параллельный учет по видам данных</vt:lpstr>
      <vt:lpstr>Гибкая настройка аналитик оперативного учета</vt:lpstr>
      <vt:lpstr>Гибкая настройка аналитик оперативного учета</vt:lpstr>
      <vt:lpstr>Нормирование горных и  геологоразведочных работ</vt:lpstr>
      <vt:lpstr>Нормирование горных и  геологоразведочных работ</vt:lpstr>
      <vt:lpstr>Нормирование  технологических перевозок</vt:lpstr>
      <vt:lpstr>Планирование горных и  геологоразведочных работ</vt:lpstr>
      <vt:lpstr>Схема планирования</vt:lpstr>
      <vt:lpstr>Планирование горных и  геолого-разведочных работ</vt:lpstr>
      <vt:lpstr>Планирование горных работ</vt:lpstr>
      <vt:lpstr>Наряды на смену</vt:lpstr>
      <vt:lpstr>Оперативный учет горных работ</vt:lpstr>
      <vt:lpstr>Маркшейдерские замеры</vt:lpstr>
      <vt:lpstr>Учет разубоживания и потерь полезных ископаемых</vt:lpstr>
      <vt:lpstr>Оперативный учет остатков продукции</vt:lpstr>
      <vt:lpstr>Анализ исполнения наряда</vt:lpstr>
      <vt:lpstr>Анализ исполнения плана</vt:lpstr>
      <vt:lpstr>Анализ оперативных данных</vt:lpstr>
      <vt:lpstr>Анализ оперативных данных</vt:lpstr>
      <vt:lpstr>Управление переработкой продукции</vt:lpstr>
      <vt:lpstr>Ресурсные спецификации переработки продукции</vt:lpstr>
      <vt:lpstr>Планирование переработки</vt:lpstr>
      <vt:lpstr>Учет переработки за смену</vt:lpstr>
      <vt:lpstr>Учет результатов переработки сторонним переработчиком</vt:lpstr>
      <vt:lpstr>Анализ оперативных данных</vt:lpstr>
      <vt:lpstr>Управление качеством</vt:lpstr>
      <vt:lpstr>Управление качеством</vt:lpstr>
      <vt:lpstr>Показатели качества</vt:lpstr>
      <vt:lpstr>Измерение качественных показателей продукции</vt:lpstr>
      <vt:lpstr>Расчеты цены  по качеству продукции</vt:lpstr>
      <vt:lpstr>Установка качества добытой и поступающей продукции</vt:lpstr>
      <vt:lpstr>Управление складом и  отгрузкой продукции</vt:lpstr>
      <vt:lpstr>Шихтование горной массы</vt:lpstr>
      <vt:lpstr>Планирование отгрузки</vt:lpstr>
      <vt:lpstr>Условия отгрузки продукции</vt:lpstr>
      <vt:lpstr>Разрешения на отгрузку продукции</vt:lpstr>
      <vt:lpstr>Талоны на отгрузку продукции</vt:lpstr>
      <vt:lpstr>Анализ отгрузок</vt:lpstr>
      <vt:lpstr>Отгрузка продукции автотранспортом</vt:lpstr>
      <vt:lpstr>Поступление и перемещение продукции</vt:lpstr>
      <vt:lpstr>Отгрузка продукции автотранспортом</vt:lpstr>
      <vt:lpstr>Возврат продукции автотранспортом</vt:lpstr>
      <vt:lpstr>Отгрузка железнодорожным транспортом</vt:lpstr>
      <vt:lpstr>Отгрузка железнодорожным транспортом</vt:lpstr>
      <vt:lpstr>Отгрузка железнодорожным транспортом</vt:lpstr>
      <vt:lpstr>Отгрузка железнодорожным транспортом</vt:lpstr>
      <vt:lpstr>Отгрузка ж/д транспортом и формирование реализаций</vt:lpstr>
      <vt:lpstr>Доставка вагонов грузополучателю</vt:lpstr>
      <vt:lpstr>Анализ ж/д отгрузки и состояния вагонов</vt:lpstr>
      <vt:lpstr>Анализ ж/д отгрузки и состояния вагонов</vt:lpstr>
      <vt:lpstr>Отгрузка водным транспортом</vt:lpstr>
      <vt:lpstr>Отгрузка водным транспортом</vt:lpstr>
      <vt:lpstr>Отгрузка водным транспортом</vt:lpstr>
      <vt:lpstr>Управление оборудованием</vt:lpstr>
      <vt:lpstr>НСИ по оборудованию</vt:lpstr>
      <vt:lpstr>Информация по оборудованию</vt:lpstr>
      <vt:lpstr>Состав оборудования смены</vt:lpstr>
      <vt:lpstr>Показания счетчиков и наработка</vt:lpstr>
      <vt:lpstr>Планирование доступности оборудования</vt:lpstr>
      <vt:lpstr>Регламентированные простои</vt:lpstr>
      <vt:lpstr>Учет времени работы и простоев оборудования</vt:lpstr>
      <vt:lpstr>Анализ простоев</vt:lpstr>
      <vt:lpstr>Анализ календарного фонда времени работы оборудования</vt:lpstr>
      <vt:lpstr>Учет и групповая печать  путевых листов</vt:lpstr>
      <vt:lpstr>Учет и групповая печать  путевых листов</vt:lpstr>
      <vt:lpstr>Рабочий стол  транспортного диспетчера</vt:lpstr>
      <vt:lpstr>Учет работы хозтранспорта и спецтехники</vt:lpstr>
      <vt:lpstr>Учет допусков сотрудников</vt:lpstr>
      <vt:lpstr>Передача оборудования контрагенту</vt:lpstr>
      <vt:lpstr>Учет шин</vt:lpstr>
      <vt:lpstr>Нормирование расхода шин</vt:lpstr>
      <vt:lpstr>Складской учет шин</vt:lpstr>
      <vt:lpstr>Учет шин на оборудовании</vt:lpstr>
      <vt:lpstr>Карточки шин и анализ ходимости</vt:lpstr>
      <vt:lpstr>Организация ремонтов</vt:lpstr>
      <vt:lpstr>Учет и нормирование ГСМ</vt:lpstr>
      <vt:lpstr>Настройка учета и  нормирования ГСМ</vt:lpstr>
      <vt:lpstr>Учет топлива по оборудованию</vt:lpstr>
      <vt:lpstr>Анализа движения топлива  по оборудованию</vt:lpstr>
      <vt:lpstr>Анализа движения топлива  по оборудованию</vt:lpstr>
      <vt:lpstr>Складской учет топлива  по резервуарам</vt:lpstr>
      <vt:lpstr>Складской учет топлива и ГСМ</vt:lpstr>
      <vt:lpstr>Учет заправок топлива и ГСМ</vt:lpstr>
      <vt:lpstr>Анализ остатков топлива и ГСМ  на складах и заправщиках</vt:lpstr>
      <vt:lpstr>Анализ остатков топлива и ГСМ  на складах и заправщиках</vt:lpstr>
      <vt:lpstr>Управление сотрудниками и кадровый учет</vt:lpstr>
      <vt:lpstr>Кадровый учет</vt:lpstr>
      <vt:lpstr>Расстановка сотрудников  по оборудованию</vt:lpstr>
      <vt:lpstr>Состав бригад</vt:lpstr>
      <vt:lpstr>Оперативное табелирование сотрудников</vt:lpstr>
      <vt:lpstr>Формирование табеля</vt:lpstr>
      <vt:lpstr>Учет выработки сотрудников</vt:lpstr>
      <vt:lpstr>Интеграция с типовыми решениями 1С</vt:lpstr>
      <vt:lpstr>Интеграция с  1С:ERP Горнодобывающая промышленность 2</vt:lpstr>
      <vt:lpstr>Интеграция с 1С:Документооборот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Отраслевой функционал_1С Горнодобывающая промышленность 2. Оперативный учет 1.1</dc:title>
  <dc:creator>Овчаренко Екатерина</dc:creator>
  <cp:lastModifiedBy>irayu</cp:lastModifiedBy>
  <cp:revision>874</cp:revision>
  <cp:lastPrinted>2017-09-05T04:42:17Z</cp:lastPrinted>
  <dcterms:created xsi:type="dcterms:W3CDTF">2015-09-29T09:36:40Z</dcterms:created>
  <dcterms:modified xsi:type="dcterms:W3CDTF">2023-09-08T06:56:25Z</dcterms:modified>
  <cp:contentStatus/>
</cp:coreProperties>
</file>