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7"/>
  </p:notesMasterIdLst>
  <p:handoutMasterIdLst>
    <p:handoutMasterId r:id="rId68"/>
  </p:handoutMasterIdLst>
  <p:sldIdLst>
    <p:sldId id="581" r:id="rId3"/>
    <p:sldId id="592" r:id="rId4"/>
    <p:sldId id="536" r:id="rId5"/>
    <p:sldId id="526" r:id="rId6"/>
    <p:sldId id="355" r:id="rId7"/>
    <p:sldId id="356" r:id="rId8"/>
    <p:sldId id="562" r:id="rId9"/>
    <p:sldId id="522" r:id="rId10"/>
    <p:sldId id="462" r:id="rId11"/>
    <p:sldId id="527" r:id="rId12"/>
    <p:sldId id="555" r:id="rId13"/>
    <p:sldId id="572" r:id="rId14"/>
    <p:sldId id="596" r:id="rId15"/>
    <p:sldId id="524" r:id="rId16"/>
    <p:sldId id="470" r:id="rId17"/>
    <p:sldId id="471" r:id="rId18"/>
    <p:sldId id="472" r:id="rId19"/>
    <p:sldId id="541" r:id="rId20"/>
    <p:sldId id="554" r:id="rId21"/>
    <p:sldId id="468" r:id="rId22"/>
    <p:sldId id="473" r:id="rId23"/>
    <p:sldId id="476" r:id="rId24"/>
    <p:sldId id="538" r:id="rId25"/>
    <p:sldId id="593" r:id="rId26"/>
    <p:sldId id="542" r:id="rId27"/>
    <p:sldId id="494" r:id="rId28"/>
    <p:sldId id="589" r:id="rId29"/>
    <p:sldId id="588" r:id="rId30"/>
    <p:sldId id="519" r:id="rId31"/>
    <p:sldId id="478" r:id="rId32"/>
    <p:sldId id="556" r:id="rId33"/>
    <p:sldId id="544" r:id="rId34"/>
    <p:sldId id="546" r:id="rId35"/>
    <p:sldId id="547" r:id="rId36"/>
    <p:sldId id="517" r:id="rId37"/>
    <p:sldId id="582" r:id="rId38"/>
    <p:sldId id="559" r:id="rId39"/>
    <p:sldId id="583" r:id="rId40"/>
    <p:sldId id="400" r:id="rId41"/>
    <p:sldId id="486" r:id="rId42"/>
    <p:sldId id="543" r:id="rId43"/>
    <p:sldId id="399" r:id="rId44"/>
    <p:sldId id="584" r:id="rId45"/>
    <p:sldId id="594" r:id="rId46"/>
    <p:sldId id="560" r:id="rId47"/>
    <p:sldId id="586" r:id="rId48"/>
    <p:sldId id="550" r:id="rId49"/>
    <p:sldId id="403" r:id="rId50"/>
    <p:sldId id="529" r:id="rId51"/>
    <p:sldId id="402" r:id="rId52"/>
    <p:sldId id="530" r:id="rId53"/>
    <p:sldId id="531" r:id="rId54"/>
    <p:sldId id="532" r:id="rId55"/>
    <p:sldId id="533" r:id="rId56"/>
    <p:sldId id="534" r:id="rId57"/>
    <p:sldId id="535" r:id="rId58"/>
    <p:sldId id="431" r:id="rId59"/>
    <p:sldId id="590" r:id="rId60"/>
    <p:sldId id="568" r:id="rId61"/>
    <p:sldId id="565" r:id="rId62"/>
    <p:sldId id="567" r:id="rId63"/>
    <p:sldId id="461" r:id="rId64"/>
    <p:sldId id="451" r:id="rId65"/>
    <p:sldId id="595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Главная" id="{C1CF42DA-5DAB-43B1-AF02-21D329B96599}">
          <p14:sldIdLst>
            <p14:sldId id="581"/>
          </p14:sldIdLst>
        </p14:section>
        <p14:section name="Корпоративное бюджетирование" id="{89014E85-A8EC-4921-B21B-8AECB89CE4BB}">
          <p14:sldIdLst>
            <p14:sldId id="592"/>
            <p14:sldId id="536"/>
            <p14:sldId id="526"/>
          </p14:sldIdLst>
        </p14:section>
        <p14:section name="BSC, ИнвестПроекты" id="{0986D6D6-2DE6-4572-8EA5-15A8BA70D771}">
          <p14:sldIdLst>
            <p14:sldId id="355"/>
            <p14:sldId id="356"/>
            <p14:sldId id="562"/>
            <p14:sldId id="522"/>
            <p14:sldId id="462"/>
            <p14:sldId id="527"/>
            <p14:sldId id="555"/>
            <p14:sldId id="572"/>
          </p14:sldIdLst>
        </p14:section>
        <p14:section name="Модули подсистемы" id="{692D92E8-FB62-4C2A-A0D5-F25AFBB4DEB9}">
          <p14:sldIdLst>
            <p14:sldId id="596"/>
            <p14:sldId id="524"/>
          </p14:sldIdLst>
        </p14:section>
        <p14:section name="Примеры заполнения бюджетов" id="{C0C30A29-18ED-4071-A4F7-1E0745BDF340}">
          <p14:sldIdLst>
            <p14:sldId id="470"/>
            <p14:sldId id="471"/>
            <p14:sldId id="472"/>
            <p14:sldId id="541"/>
            <p14:sldId id="554"/>
            <p14:sldId id="468"/>
          </p14:sldIdLst>
        </p14:section>
        <p14:section name="Регламент бюджетирования" id="{C33850F2-94C1-43C3-BF6F-36E98A722534}">
          <p14:sldIdLst>
            <p14:sldId id="473"/>
            <p14:sldId id="476"/>
            <p14:sldId id="538"/>
          </p14:sldIdLst>
        </p14:section>
        <p14:section name="Управление процессом бюджетирования" id="{094E2312-562A-4397-854C-B35D3239ADF3}">
          <p14:sldIdLst>
            <p14:sldId id="593"/>
            <p14:sldId id="542"/>
            <p14:sldId id="494"/>
            <p14:sldId id="589"/>
            <p14:sldId id="588"/>
            <p14:sldId id="519"/>
            <p14:sldId id="478"/>
            <p14:sldId id="556"/>
            <p14:sldId id="544"/>
            <p14:sldId id="546"/>
            <p14:sldId id="547"/>
            <p14:sldId id="517"/>
            <p14:sldId id="582"/>
            <p14:sldId id="559"/>
            <p14:sldId id="583"/>
            <p14:sldId id="400"/>
            <p14:sldId id="486"/>
            <p14:sldId id="543"/>
            <p14:sldId id="399"/>
            <p14:sldId id="584"/>
          </p14:sldIdLst>
        </p14:section>
        <p14:section name="Согласование бюджетов" id="{B845B1C1-7C1D-457D-881C-48345AC2B182}">
          <p14:sldIdLst>
            <p14:sldId id="594"/>
            <p14:sldId id="560"/>
            <p14:sldId id="586"/>
            <p14:sldId id="550"/>
          </p14:sldIdLst>
        </p14:section>
        <p14:section name="Инструменты управления лимитами" id="{E50C5FDE-CBB4-47A1-8E3B-EBDF5274B385}">
          <p14:sldIdLst>
            <p14:sldId id="403"/>
            <p14:sldId id="529"/>
            <p14:sldId id="402"/>
            <p14:sldId id="530"/>
            <p14:sldId id="531"/>
            <p14:sldId id="532"/>
            <p14:sldId id="533"/>
            <p14:sldId id="534"/>
            <p14:sldId id="535"/>
          </p14:sldIdLst>
        </p14:section>
        <p14:section name="Бизнес-анализ" id="{5B8C3248-BA90-45FD-B431-99AF31CB42F2}">
          <p14:sldIdLst>
            <p14:sldId id="431"/>
            <p14:sldId id="590"/>
            <p14:sldId id="568"/>
            <p14:sldId id="565"/>
            <p14:sldId id="567"/>
            <p14:sldId id="461"/>
            <p14:sldId id="451"/>
          </p14:sldIdLst>
        </p14:section>
        <p14:section name="Подвал" id="{CA1D4918-3ECD-4B14-AA8A-CA9390A2203E}">
          <p14:sldIdLst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D80"/>
    <a:srgbClr val="BDD7EE"/>
    <a:srgbClr val="000000"/>
    <a:srgbClr val="FAA634"/>
    <a:srgbClr val="062743"/>
    <a:srgbClr val="090F4B"/>
    <a:srgbClr val="FFDD00"/>
    <a:srgbClr val="A6A6A6"/>
    <a:srgbClr val="D01B24"/>
    <a:srgbClr val="FBC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62"/>
      </p:cViewPr>
      <p:guideLst>
        <p:guide orient="horz" pos="368"/>
        <p:guide pos="2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5A997-1B1A-4D6C-8465-FD66AA06D78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99D727-40BA-4AEF-9DDA-F341D343FA12}">
      <dgm:prSet phldrT="[Текст]" custT="1"/>
      <dgm:spPr>
        <a:solidFill>
          <a:srgbClr val="BDD7EE"/>
        </a:solidFill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</a:rPr>
            <a:t>Формулировка корпоративного видения стратегических целей предприятия</a:t>
          </a:r>
        </a:p>
      </dgm:t>
    </dgm:pt>
    <dgm:pt modelId="{0D7B0E92-BF23-484B-A7AB-FDC692E9A8CD}" type="parTrans" cxnId="{36C76C54-653D-4A3A-9E3F-9C03535B5979}">
      <dgm:prSet/>
      <dgm:spPr/>
      <dgm:t>
        <a:bodyPr/>
        <a:lstStyle/>
        <a:p>
          <a:endParaRPr lang="ru-RU"/>
        </a:p>
      </dgm:t>
    </dgm:pt>
    <dgm:pt modelId="{C4FD6A43-2727-4080-AAA3-DB61F9B6A7DF}" type="sibTrans" cxnId="{36C76C54-653D-4A3A-9E3F-9C03535B5979}">
      <dgm:prSet/>
      <dgm:spPr>
        <a:solidFill>
          <a:schemeClr val="accent3">
            <a:lumMod val="60000"/>
            <a:lumOff val="40000"/>
          </a:schemeClr>
        </a:solidFill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A8DB3235-73BE-443D-8211-45C49505C62E}">
      <dgm:prSet phldrT="[Текст]" custT="1"/>
      <dgm:spPr>
        <a:solidFill>
          <a:srgbClr val="BDD7EE"/>
        </a:solidFill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</a:rPr>
            <a:t>Разработка и увязка уровней иерархии целей и ключевых показателей процессов</a:t>
          </a:r>
        </a:p>
      </dgm:t>
    </dgm:pt>
    <dgm:pt modelId="{C8AB1E07-AABF-43A3-9116-FA147CD9F697}" type="parTrans" cxnId="{50CA53EA-DB18-4D62-A7EE-F0A2642C84CA}">
      <dgm:prSet/>
      <dgm:spPr/>
      <dgm:t>
        <a:bodyPr/>
        <a:lstStyle/>
        <a:p>
          <a:endParaRPr lang="ru-RU"/>
        </a:p>
      </dgm:t>
    </dgm:pt>
    <dgm:pt modelId="{39BBBF10-CC93-43B9-B580-2C0A0F47FBB6}" type="sibTrans" cxnId="{50CA53EA-DB18-4D62-A7EE-F0A2642C84CA}">
      <dgm:prSet/>
      <dgm:spPr/>
      <dgm:t>
        <a:bodyPr/>
        <a:lstStyle/>
        <a:p>
          <a:endParaRPr lang="ru-RU"/>
        </a:p>
      </dgm:t>
    </dgm:pt>
    <dgm:pt modelId="{D4A42CFE-36B5-45C1-B434-5E42C9DFDB6F}">
      <dgm:prSet phldrT="[Текст]" custT="1"/>
      <dgm:spPr>
        <a:solidFill>
          <a:srgbClr val="BDD7EE"/>
        </a:solidFill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</a:rPr>
            <a:t>Планирование и бюджетирование деятельности предприятия</a:t>
          </a:r>
        </a:p>
      </dgm:t>
    </dgm:pt>
    <dgm:pt modelId="{E0681CBB-D28F-40B8-94ED-3C122963D9B0}" type="parTrans" cxnId="{482223F3-3A45-43BE-9F00-05A02BF2A67B}">
      <dgm:prSet/>
      <dgm:spPr/>
      <dgm:t>
        <a:bodyPr/>
        <a:lstStyle/>
        <a:p>
          <a:endParaRPr lang="ru-RU"/>
        </a:p>
      </dgm:t>
    </dgm:pt>
    <dgm:pt modelId="{B2E18D9C-9893-4512-BCC1-9F82F1D22BF9}" type="sibTrans" cxnId="{482223F3-3A45-43BE-9F00-05A02BF2A67B}">
      <dgm:prSet/>
      <dgm:spPr/>
      <dgm:t>
        <a:bodyPr/>
        <a:lstStyle/>
        <a:p>
          <a:endParaRPr lang="ru-RU"/>
        </a:p>
      </dgm:t>
    </dgm:pt>
    <dgm:pt modelId="{0628CCD1-7E8A-4AA8-86D7-102B28DF7007}">
      <dgm:prSet phldrT="[Текст]" custT="1"/>
      <dgm:spPr>
        <a:solidFill>
          <a:srgbClr val="BDD7EE"/>
        </a:solidFill>
      </dgm:spPr>
      <dgm:t>
        <a:bodyPr/>
        <a:lstStyle/>
        <a:p>
          <a:r>
            <a:rPr lang="ru-RU" sz="1400" dirty="0">
              <a:solidFill>
                <a:schemeClr val="bg2">
                  <a:lumMod val="25000"/>
                </a:schemeClr>
              </a:solidFill>
            </a:rPr>
            <a:t>Анализ, контроль выполнения, регулировка</a:t>
          </a:r>
        </a:p>
      </dgm:t>
    </dgm:pt>
    <dgm:pt modelId="{2EFE2B0C-9765-4AFB-A455-66CE03E3E9B1}" type="parTrans" cxnId="{87B9E9C7-229C-437B-B7F1-634BB65AF1D2}">
      <dgm:prSet/>
      <dgm:spPr/>
      <dgm:t>
        <a:bodyPr/>
        <a:lstStyle/>
        <a:p>
          <a:endParaRPr lang="ru-RU"/>
        </a:p>
      </dgm:t>
    </dgm:pt>
    <dgm:pt modelId="{7EEC8E32-687A-49BD-91F5-26BD66ADA244}" type="sibTrans" cxnId="{87B9E9C7-229C-437B-B7F1-634BB65AF1D2}">
      <dgm:prSet/>
      <dgm:spPr/>
      <dgm:t>
        <a:bodyPr/>
        <a:lstStyle/>
        <a:p>
          <a:endParaRPr lang="ru-RU"/>
        </a:p>
      </dgm:t>
    </dgm:pt>
    <dgm:pt modelId="{6DCE26FF-5D0A-49F5-939E-F52FB4A2D0B7}" type="pres">
      <dgm:prSet presAssocID="{ED25A997-1B1A-4D6C-8465-FD66AA06D7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B057D-A5F6-4941-85FD-B59DECEBDFE3}" type="pres">
      <dgm:prSet presAssocID="{ED25A997-1B1A-4D6C-8465-FD66AA06D788}" presName="cycle" presStyleCnt="0"/>
      <dgm:spPr/>
    </dgm:pt>
    <dgm:pt modelId="{364FCECF-653D-4D18-882C-A30B23CAC9BC}" type="pres">
      <dgm:prSet presAssocID="{8D99D727-40BA-4AEF-9DDA-F341D343FA12}" presName="nodeFirstNode" presStyleLbl="node1" presStyleIdx="0" presStyleCnt="4" custScaleX="94573" custScaleY="57572" custRadScaleRad="103548" custRadScaleInc="1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80C65-9901-402A-9A75-655DBEE573A6}" type="pres">
      <dgm:prSet presAssocID="{C4FD6A43-2727-4080-AAA3-DB61F9B6A7DF}" presName="sibTransFirstNode" presStyleLbl="bgShp" presStyleIdx="0" presStyleCnt="1" custAng="724054" custLinFactNeighborX="-4001" custLinFactNeighborY="4754"/>
      <dgm:spPr/>
      <dgm:t>
        <a:bodyPr/>
        <a:lstStyle/>
        <a:p>
          <a:endParaRPr lang="ru-RU"/>
        </a:p>
      </dgm:t>
    </dgm:pt>
    <dgm:pt modelId="{EF13D29D-6A0D-40B7-9078-4379C2658E7A}" type="pres">
      <dgm:prSet presAssocID="{A8DB3235-73BE-443D-8211-45C49505C62E}" presName="nodeFollowingNodes" presStyleLbl="node1" presStyleIdx="1" presStyleCnt="4" custScaleX="82339" custScaleY="61615" custRadScaleRad="173751" custRadScaleInc="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64114-9D92-4CE8-B859-48B4D230D8C4}" type="pres">
      <dgm:prSet presAssocID="{D4A42CFE-36B5-45C1-B434-5E42C9DFDB6F}" presName="nodeFollowingNodes" presStyleLbl="node1" presStyleIdx="2" presStyleCnt="4" custScaleX="94311" custScaleY="56818" custRadScaleRad="145626" custRadScaleInc="-20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96AFC-D634-4307-B114-06A0B126A8C8}" type="pres">
      <dgm:prSet presAssocID="{0628CCD1-7E8A-4AA8-86D7-102B28DF7007}" presName="nodeFollowingNodes" presStyleLbl="node1" presStyleIdx="3" presStyleCnt="4" custScaleX="80594" custScaleY="66908" custRadScaleRad="132091" custRadScaleInc="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CC9AE-B447-4CF6-912F-899962E91C7D}" type="presOf" srcId="{D4A42CFE-36B5-45C1-B434-5E42C9DFDB6F}" destId="{3FC64114-9D92-4CE8-B859-48B4D230D8C4}" srcOrd="0" destOrd="0" presId="urn:microsoft.com/office/officeart/2005/8/layout/cycle3"/>
    <dgm:cxn modelId="{ADF4E057-E20A-4B8A-A3DE-99F5240064E7}" type="presOf" srcId="{C4FD6A43-2727-4080-AAA3-DB61F9B6A7DF}" destId="{62580C65-9901-402A-9A75-655DBEE573A6}" srcOrd="0" destOrd="0" presId="urn:microsoft.com/office/officeart/2005/8/layout/cycle3"/>
    <dgm:cxn modelId="{36C76C54-653D-4A3A-9E3F-9C03535B5979}" srcId="{ED25A997-1B1A-4D6C-8465-FD66AA06D788}" destId="{8D99D727-40BA-4AEF-9DDA-F341D343FA12}" srcOrd="0" destOrd="0" parTransId="{0D7B0E92-BF23-484B-A7AB-FDC692E9A8CD}" sibTransId="{C4FD6A43-2727-4080-AAA3-DB61F9B6A7DF}"/>
    <dgm:cxn modelId="{EBA80AD8-4EC3-4039-A6C7-26EA90ED978C}" type="presOf" srcId="{ED25A997-1B1A-4D6C-8465-FD66AA06D788}" destId="{6DCE26FF-5D0A-49F5-939E-F52FB4A2D0B7}" srcOrd="0" destOrd="0" presId="urn:microsoft.com/office/officeart/2005/8/layout/cycle3"/>
    <dgm:cxn modelId="{50CA53EA-DB18-4D62-A7EE-F0A2642C84CA}" srcId="{ED25A997-1B1A-4D6C-8465-FD66AA06D788}" destId="{A8DB3235-73BE-443D-8211-45C49505C62E}" srcOrd="1" destOrd="0" parTransId="{C8AB1E07-AABF-43A3-9116-FA147CD9F697}" sibTransId="{39BBBF10-CC93-43B9-B580-2C0A0F47FBB6}"/>
    <dgm:cxn modelId="{F23D3AEE-83F6-4666-BF5F-7EAB92663F9F}" type="presOf" srcId="{8D99D727-40BA-4AEF-9DDA-F341D343FA12}" destId="{364FCECF-653D-4D18-882C-A30B23CAC9BC}" srcOrd="0" destOrd="0" presId="urn:microsoft.com/office/officeart/2005/8/layout/cycle3"/>
    <dgm:cxn modelId="{482223F3-3A45-43BE-9F00-05A02BF2A67B}" srcId="{ED25A997-1B1A-4D6C-8465-FD66AA06D788}" destId="{D4A42CFE-36B5-45C1-B434-5E42C9DFDB6F}" srcOrd="2" destOrd="0" parTransId="{E0681CBB-D28F-40B8-94ED-3C122963D9B0}" sibTransId="{B2E18D9C-9893-4512-BCC1-9F82F1D22BF9}"/>
    <dgm:cxn modelId="{87B9E9C7-229C-437B-B7F1-634BB65AF1D2}" srcId="{ED25A997-1B1A-4D6C-8465-FD66AA06D788}" destId="{0628CCD1-7E8A-4AA8-86D7-102B28DF7007}" srcOrd="3" destOrd="0" parTransId="{2EFE2B0C-9765-4AFB-A455-66CE03E3E9B1}" sibTransId="{7EEC8E32-687A-49BD-91F5-26BD66ADA244}"/>
    <dgm:cxn modelId="{CC7B0D01-538B-4E11-9DFF-059B49B982EC}" type="presOf" srcId="{A8DB3235-73BE-443D-8211-45C49505C62E}" destId="{EF13D29D-6A0D-40B7-9078-4379C2658E7A}" srcOrd="0" destOrd="0" presId="urn:microsoft.com/office/officeart/2005/8/layout/cycle3"/>
    <dgm:cxn modelId="{CEA7788F-2512-4373-B81D-C6FC5E85D127}" type="presOf" srcId="{0628CCD1-7E8A-4AA8-86D7-102B28DF7007}" destId="{13396AFC-D634-4307-B114-06A0B126A8C8}" srcOrd="0" destOrd="0" presId="urn:microsoft.com/office/officeart/2005/8/layout/cycle3"/>
    <dgm:cxn modelId="{4CC4B896-CF0D-48CC-9B77-22FE26305D7A}" type="presParOf" srcId="{6DCE26FF-5D0A-49F5-939E-F52FB4A2D0B7}" destId="{BAAB057D-A5F6-4941-85FD-B59DECEBDFE3}" srcOrd="0" destOrd="0" presId="urn:microsoft.com/office/officeart/2005/8/layout/cycle3"/>
    <dgm:cxn modelId="{182563C0-4AB1-4023-B2FB-A81960EFA415}" type="presParOf" srcId="{BAAB057D-A5F6-4941-85FD-B59DECEBDFE3}" destId="{364FCECF-653D-4D18-882C-A30B23CAC9BC}" srcOrd="0" destOrd="0" presId="urn:microsoft.com/office/officeart/2005/8/layout/cycle3"/>
    <dgm:cxn modelId="{9C00F080-FB7B-49B7-B73B-FC03BAB511C6}" type="presParOf" srcId="{BAAB057D-A5F6-4941-85FD-B59DECEBDFE3}" destId="{62580C65-9901-402A-9A75-655DBEE573A6}" srcOrd="1" destOrd="0" presId="urn:microsoft.com/office/officeart/2005/8/layout/cycle3"/>
    <dgm:cxn modelId="{CA9D9871-A0A1-47E2-92DD-7FA359064987}" type="presParOf" srcId="{BAAB057D-A5F6-4941-85FD-B59DECEBDFE3}" destId="{EF13D29D-6A0D-40B7-9078-4379C2658E7A}" srcOrd="2" destOrd="0" presId="urn:microsoft.com/office/officeart/2005/8/layout/cycle3"/>
    <dgm:cxn modelId="{3E2A9FBB-CC7E-414A-8416-7C0B28185F46}" type="presParOf" srcId="{BAAB057D-A5F6-4941-85FD-B59DECEBDFE3}" destId="{3FC64114-9D92-4CE8-B859-48B4D230D8C4}" srcOrd="3" destOrd="0" presId="urn:microsoft.com/office/officeart/2005/8/layout/cycle3"/>
    <dgm:cxn modelId="{397AEF2D-CB6C-4EA6-AE88-AC4130DAF863}" type="presParOf" srcId="{BAAB057D-A5F6-4941-85FD-B59DECEBDFE3}" destId="{13396AFC-D634-4307-B114-06A0B126A8C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80C65-9901-402A-9A75-655DBEE573A6}">
      <dsp:nvSpPr>
        <dsp:cNvPr id="0" name=""/>
        <dsp:cNvSpPr/>
      </dsp:nvSpPr>
      <dsp:spPr>
        <a:xfrm rot="724054">
          <a:off x="1844882" y="145327"/>
          <a:ext cx="4210129" cy="4210129"/>
        </a:xfrm>
        <a:prstGeom prst="circularArrow">
          <a:avLst>
            <a:gd name="adj1" fmla="val 4668"/>
            <a:gd name="adj2" fmla="val 272909"/>
            <a:gd name="adj3" fmla="val 13112260"/>
            <a:gd name="adj4" fmla="val 17842434"/>
            <a:gd name="adj5" fmla="val 484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FCECF-653D-4D18-882C-A30B23CAC9BC}">
      <dsp:nvSpPr>
        <dsp:cNvPr id="0" name=""/>
        <dsp:cNvSpPr/>
      </dsp:nvSpPr>
      <dsp:spPr>
        <a:xfrm>
          <a:off x="2819207" y="261875"/>
          <a:ext cx="2598374" cy="790889"/>
        </a:xfrm>
        <a:prstGeom prst="roundRect">
          <a:avLst/>
        </a:prstGeom>
        <a:solidFill>
          <a:srgbClr val="BDD7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</a:rPr>
            <a:t>Формулировка корпоративного видения стратегических целей предприятия</a:t>
          </a:r>
        </a:p>
      </dsp:txBody>
      <dsp:txXfrm>
        <a:off x="2857815" y="300483"/>
        <a:ext cx="2521158" cy="713673"/>
      </dsp:txXfrm>
    </dsp:sp>
    <dsp:sp modelId="{EF13D29D-6A0D-40B7-9078-4379C2658E7A}">
      <dsp:nvSpPr>
        <dsp:cNvPr id="0" name=""/>
        <dsp:cNvSpPr/>
      </dsp:nvSpPr>
      <dsp:spPr>
        <a:xfrm>
          <a:off x="5358744" y="1780272"/>
          <a:ext cx="2262247" cy="846429"/>
        </a:xfrm>
        <a:prstGeom prst="roundRect">
          <a:avLst/>
        </a:prstGeom>
        <a:solidFill>
          <a:srgbClr val="BDD7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</a:rPr>
            <a:t>Разработка и увязка уровней иерархии целей и ключевых показателей процессов</a:t>
          </a:r>
        </a:p>
      </dsp:txBody>
      <dsp:txXfrm>
        <a:off x="5400063" y="1821591"/>
        <a:ext cx="2179609" cy="763791"/>
      </dsp:txXfrm>
    </dsp:sp>
    <dsp:sp modelId="{3FC64114-9D92-4CE8-B859-48B4D230D8C4}">
      <dsp:nvSpPr>
        <dsp:cNvPr id="0" name=""/>
        <dsp:cNvSpPr/>
      </dsp:nvSpPr>
      <dsp:spPr>
        <a:xfrm>
          <a:off x="3120495" y="3617765"/>
          <a:ext cx="2591175" cy="780531"/>
        </a:xfrm>
        <a:prstGeom prst="roundRect">
          <a:avLst/>
        </a:prstGeom>
        <a:solidFill>
          <a:srgbClr val="BDD7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</a:rPr>
            <a:t>Планирование и бюджетирование деятельности предприятия</a:t>
          </a:r>
        </a:p>
      </dsp:txBody>
      <dsp:txXfrm>
        <a:off x="3158597" y="3655867"/>
        <a:ext cx="2514971" cy="704327"/>
      </dsp:txXfrm>
    </dsp:sp>
    <dsp:sp modelId="{13396AFC-D634-4307-B114-06A0B126A8C8}">
      <dsp:nvSpPr>
        <dsp:cNvPr id="0" name=""/>
        <dsp:cNvSpPr/>
      </dsp:nvSpPr>
      <dsp:spPr>
        <a:xfrm>
          <a:off x="759261" y="1736922"/>
          <a:ext cx="2214304" cy="919141"/>
        </a:xfrm>
        <a:prstGeom prst="roundRect">
          <a:avLst/>
        </a:prstGeom>
        <a:solidFill>
          <a:srgbClr val="BDD7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</a:rPr>
            <a:t>Анализ, контроль выполнения, регулировка</a:t>
          </a:r>
        </a:p>
      </dsp:txBody>
      <dsp:txXfrm>
        <a:off x="804130" y="1781791"/>
        <a:ext cx="2124566" cy="829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C3AC84B-80D3-458E-9336-1B3F9B79FB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042A56-9A3D-47DF-B4B3-F1A31A430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E6C4-1008-48E7-8A5D-A66FD3079139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469203-CC46-4037-A032-0DC1ECE5C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14AD7-21FA-4D8E-A319-3936FE905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2AC4-C666-40A9-9A22-E25435DA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A3AE-A37F-45B6-BAC5-66AE2B5A7F1B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DFCC5-BF14-4853-A96B-C89B6A276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Инвест Бюджет, Аналитика Проекты.</a:t>
            </a:r>
          </a:p>
          <a:p>
            <a:r>
              <a:rPr lang="ru-RU" dirty="0"/>
              <a:t>Реестр проектов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26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отчетным периодов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57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Управление отчетным периодов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8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Инвест Бюджет, Аналитика Проекты.</a:t>
            </a:r>
          </a:p>
          <a:p>
            <a:r>
              <a:rPr lang="ru-RU" dirty="0"/>
              <a:t>Реестр проектов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4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7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консолидации подразделений складской группы для настроенной структуры ЦО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16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5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02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69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График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40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2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8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7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первом разделе -Общая информация- указывается шаблон процесса, для которого будет использована данная версия. Если не планируется использовать управление процессом, шаблон можно не задавать.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раздел – Организационная структура – позволяет определить состав периметров консолидации, а также валюты представления отчетности.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раздел – Служебные настройки – предназначен для определения порядка заполнения экземпляров отчетов (бланков, правила расчета показателей и их проверки, внешних информационных базы), а также для редактирования матрицы полномочий.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9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Этапы распределения: </a:t>
            </a:r>
          </a:p>
          <a:p>
            <a:pPr marL="228600" indent="-228600">
              <a:buAutoNum type="arabicPeriod"/>
            </a:pPr>
            <a:r>
              <a:rPr lang="ru-RU" dirty="0"/>
              <a:t>Распределение ТЗР</a:t>
            </a:r>
          </a:p>
          <a:p>
            <a:pPr marL="228600" indent="-228600">
              <a:buAutoNum type="arabicPeriod"/>
            </a:pPr>
            <a:r>
              <a:rPr lang="ru-RU" dirty="0"/>
              <a:t>Распределение затрат обслуживающих и вспомогательных производств</a:t>
            </a:r>
          </a:p>
          <a:p>
            <a:pPr marL="228600" indent="-228600">
              <a:buAutoNum type="arabicPeriod"/>
            </a:pPr>
            <a:r>
              <a:rPr lang="ru-RU" dirty="0"/>
              <a:t>Расчет стоимости процессов производства</a:t>
            </a:r>
          </a:p>
          <a:p>
            <a:pPr marL="228600" indent="-228600">
              <a:buAutoNum type="arabicPeriod"/>
            </a:pPr>
            <a:r>
              <a:rPr lang="ru-RU" dirty="0"/>
              <a:t>Расчет НЗП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76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Этапы распределения: </a:t>
            </a:r>
          </a:p>
          <a:p>
            <a:pPr marL="228600" indent="-228600">
              <a:buAutoNum type="arabicPeriod"/>
            </a:pPr>
            <a:r>
              <a:rPr lang="ru-RU" dirty="0"/>
              <a:t>Распределение ТЗР</a:t>
            </a:r>
          </a:p>
          <a:p>
            <a:pPr marL="228600" indent="-228600">
              <a:buAutoNum type="arabicPeriod"/>
            </a:pPr>
            <a:r>
              <a:rPr lang="ru-RU" dirty="0"/>
              <a:t>Распределение затрат обслуживающих и вспомогательных производств</a:t>
            </a:r>
          </a:p>
          <a:p>
            <a:pPr marL="228600" indent="-228600">
              <a:buAutoNum type="arabicPeriod"/>
            </a:pPr>
            <a:r>
              <a:rPr lang="ru-RU" dirty="0"/>
              <a:t>Расчет стоимости процессов производства</a:t>
            </a:r>
          </a:p>
          <a:p>
            <a:pPr marL="228600" indent="-228600">
              <a:buAutoNum type="arabicPeriod"/>
            </a:pPr>
            <a:r>
              <a:rPr lang="ru-RU" dirty="0"/>
              <a:t>Расчет НЗП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01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DFCC5-BF14-4853-A96B-C89B6A276F77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0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ы 1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1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1224A-4423-4E96-A715-E7897AAB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454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6C703-F87C-4E1B-B45F-AC2722F5B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FB6FE-58C5-4605-BFE2-2F116010B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FDCE3-491D-431F-BF82-A5A93229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5C2C6-C7BE-472C-B7AA-2D34DBC7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1B718-7818-4DD8-82C7-A22A34D8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6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71B9D-3C74-4619-9FAB-1845CF7B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079F6-5A49-41C5-B64B-733FF3D5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F28760-2B90-4EF8-AAEA-F728EF06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38705-E3FF-402A-8CC4-4B7AA2C8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18FD2-4374-4F54-B69C-C60D9D2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6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1C7F4-51F8-4CE6-BB77-254E8F5C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07663-3FD2-4BAF-9B53-3C206F7B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B1884-3A63-4564-B744-A63D3F2D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11FC-C7D9-45FD-B2AC-2FCF1C2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26F64-601E-4670-9400-DF341D26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F84C7-52A3-4835-A4B2-BB9B84AA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B6665-C9C6-47D5-A95D-C863E71EE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4461D-BE99-4C21-93A4-691FF69E3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7C0481-9E74-4B04-BF5B-4CD11D7D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EAAAD-4608-4264-9945-3140FCA5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794D1-33DA-44F7-9F54-CC07E524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0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85C64-38A0-4F01-A6A9-D556D4AB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DE0E4-17FA-47BC-A215-59A09236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CC841-B5CC-40FE-BE18-4EC4C4FDE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B03EB0-A01F-401E-94A0-C4CAD87FE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924D01-0F22-48EC-B148-44B53F713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30BDD7-8229-4AB1-875B-A51D5496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D52414-2771-4B52-B65F-EE8580F0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5CCA4C-023B-41EA-A915-2A066EF1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B5F0B-ABF9-4C15-963F-143C06D7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B81FB9-3600-469F-B873-286D845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2F377D-07D1-4A6D-8C11-7685FE8F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F2E448-1AE9-48C4-A1D2-3368CCDC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8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70D5D6-FC62-44F9-B4A8-5C90B11E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5B1E83-1EC8-4AD3-8166-6D0BDF5B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8B5BB-C91E-4620-8AA0-B0ECCE4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1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02F9F-9C42-4313-A72A-B62CFC99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48744-587E-4C87-B309-27372AD09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7DFA2-BCA2-4822-A171-94230461F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8BE7-5F21-439E-AF0F-2164CA2E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DF55F-4405-4D20-8E24-FE0D13C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6F80F-8848-4F1C-8304-53D238EA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87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4BCD-FE5B-43F2-9976-E3DCEDDF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23F86B-2757-4C51-9969-8ED5F200E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69329D-A6C0-4EAF-864A-917031BC1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50465F-0E2F-48DC-8719-C00875C5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FC26C-64AC-4EF9-8539-8B490596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CB661-E10F-4577-889A-48602AA8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9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89225-8A16-4403-9406-29ED1022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EAF641-A0F9-4F95-9936-EBEE3440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A2463-70B3-40AA-AD11-13EA7D8B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78AAB-FB5E-44F6-854D-364C8E8A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F697DE-33B2-42D8-934E-A4161476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7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708CDE-D35A-4B4E-9A19-C9AC48F46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A3D61-0D02-43A3-97BD-7B11CAA0C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36932-0084-4ACC-8FA7-C748262C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0FA32-1862-47BE-A7C7-0C560A05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D59D1-6B1F-4B74-8EFE-C2F1D104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4702" y="63690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2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резентации 1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6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9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0F3FE9-8C2B-4C29-9D2C-4E7ADF7CBE5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C70A23B-64CD-4924-9B44-D7B9484B0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E6A4CD-2E0D-45CC-9699-0D58F4638FEC}"/>
              </a:ext>
            </a:extLst>
          </p:cNvPr>
          <p:cNvSpPr/>
          <p:nvPr userDrawn="1"/>
        </p:nvSpPr>
        <p:spPr>
          <a:xfrm>
            <a:off x="0" y="-5653"/>
            <a:ext cx="12192000" cy="929578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D31D4F-C488-4CF5-AB19-2990C7C05ABE}"/>
              </a:ext>
            </a:extLst>
          </p:cNvPr>
          <p:cNvSpPr/>
          <p:nvPr userDrawn="1"/>
        </p:nvSpPr>
        <p:spPr>
          <a:xfrm>
            <a:off x="9365942" y="-8878"/>
            <a:ext cx="2826058" cy="932803"/>
          </a:xfrm>
          <a:prstGeom prst="rect">
            <a:avLst/>
          </a:prstGeom>
          <a:solidFill>
            <a:srgbClr val="3A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6B9000-CE0D-448A-A92B-04A1EE27E0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47" y="193998"/>
            <a:ext cx="2134849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43C97-A7DE-430E-ACF0-9EB16B0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28D45-C39A-4D0F-A847-3B981998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26149-4DEB-4023-B423-D0E945F27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B4C8-2930-4A73-A6BC-6E89B2B173C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E5BE8-7005-490E-A773-29AB9026A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87B64-AA1D-4F44-95CD-8A599F56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F097-6BA0-43FA-847A-4873E4D4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" y="2936624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5687568" y="-9525"/>
            <a:ext cx="6504431" cy="68675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48BFF-5CE3-46B1-A343-570907DE84F7}"/>
              </a:ext>
            </a:extLst>
          </p:cNvPr>
          <p:cNvSpPr txBox="1"/>
          <p:nvPr/>
        </p:nvSpPr>
        <p:spPr>
          <a:xfrm>
            <a:off x="6214872" y="2700962"/>
            <a:ext cx="5788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Решения фирмы «1С»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автоматизации планирования и учета угледобывающих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251824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871353-E0C4-47EB-8D33-E88855B6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4098" y="1021158"/>
            <a:ext cx="600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546A">
                    <a:lumMod val="75000"/>
                  </a:srgbClr>
                </a:solidFill>
              </a:rPr>
              <a:t>Инвестиционные проекты – компонент бюджетной модели</a:t>
            </a:r>
            <a:endParaRPr lang="ru-RU" b="1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899" y="166302"/>
            <a:ext cx="749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инвестиционными проектами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44546A">
                    <a:lumMod val="75000"/>
                  </a:srgbClr>
                </a:solidFill>
              </a:rPr>
              <a:t>Управление реестром проектов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506535"/>
            <a:ext cx="9144000" cy="4962525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7367" y="1574146"/>
            <a:ext cx="8452591" cy="4827305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766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A7C73A-5568-4AB5-A642-ACF1CFAB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9504" y="6524812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11</a:t>
            </a:fld>
            <a:endParaRPr lang="ru-RU" dirty="0"/>
          </a:p>
        </p:txBody>
      </p:sp>
      <p:sp>
        <p:nvSpPr>
          <p:cNvPr id="59" name="TextBox 18"/>
          <p:cNvSpPr txBox="1">
            <a:spLocks noChangeArrowheads="1"/>
          </p:cNvSpPr>
          <p:nvPr/>
        </p:nvSpPr>
        <p:spPr bwMode="auto">
          <a:xfrm>
            <a:off x="8855078" y="4002885"/>
            <a:ext cx="4730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>
                <a:solidFill>
                  <a:srgbClr val="FFFFFF"/>
                </a:solidFill>
                <a:latin typeface="Lato Black"/>
                <a:cs typeface="Arial" panose="020B0604020202020204" pitchFamily="34" charset="0"/>
              </a:rPr>
              <a:t>3</a:t>
            </a:r>
            <a:endParaRPr lang="ar-SA" altLang="ru-RU">
              <a:solidFill>
                <a:srgbClr val="FFFFFF"/>
              </a:solidFill>
              <a:latin typeface="Lato Black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899" y="148014"/>
            <a:ext cx="749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инвестиционными проектами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Планирование и контроль исполнения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133322"/>
            <a:ext cx="10839314" cy="55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3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A7C73A-5568-4AB5-A642-ACF1CFAB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9504" y="6524812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12</a:t>
            </a:fld>
            <a:endParaRPr lang="ru-RU" dirty="0"/>
          </a:p>
        </p:txBody>
      </p:sp>
      <p:pic>
        <p:nvPicPr>
          <p:cNvPr id="54" name="Picture 12" descr="C:\Users\mitrohin_s\Google Диск\Googldisk2\Маркетинг\Октябрь 2015\Форум ERP\Панель 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9" y="1329685"/>
            <a:ext cx="8401416" cy="50141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899" y="148014"/>
            <a:ext cx="7496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инвестиционными проектами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Планирование и контроль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24522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1013911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0" y="2766130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48BFF-5CE3-46B1-A343-570907DE84F7}"/>
              </a:ext>
            </a:extLst>
          </p:cNvPr>
          <p:cNvSpPr txBox="1"/>
          <p:nvPr/>
        </p:nvSpPr>
        <p:spPr>
          <a:xfrm>
            <a:off x="774700" y="3380046"/>
            <a:ext cx="1064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Модули подсистемы</a:t>
            </a:r>
          </a:p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и примеры заполнения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53398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900" y="148014"/>
            <a:ext cx="901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Бюджетирование. 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Модули подсистемы бюджетирования</a:t>
            </a:r>
          </a:p>
        </p:txBody>
      </p:sp>
      <p:sp>
        <p:nvSpPr>
          <p:cNvPr id="54" name="Номер слайда 53">
            <a:extLst>
              <a:ext uri="{FF2B5EF4-FFF2-40B4-BE49-F238E27FC236}">
                <a16:creationId xmlns:a16="http://schemas.microsoft.com/office/drawing/2014/main" id="{305F7F26-F530-4790-903F-B70AC3FC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14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88" y="1035706"/>
            <a:ext cx="7348224" cy="56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C4687-8B79-4A54-9040-F52D611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" y="1132246"/>
            <a:ext cx="10856896" cy="5224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14" y="4207852"/>
            <a:ext cx="3441911" cy="1509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244" y="1436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Заполнение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21715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C4687-8B79-4A54-9040-F52D611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53" y="1239941"/>
            <a:ext cx="7494116" cy="423614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553" y="2081955"/>
            <a:ext cx="8229599" cy="4274395"/>
          </a:xfrm>
          <a:prstGeom prst="rect">
            <a:avLst/>
          </a:prstGeom>
          <a:ln w="1905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3873" y="1451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Заполнение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1459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C4687-8B79-4A54-9040-F52D611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4" y="1195998"/>
            <a:ext cx="10000992" cy="455710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541" y="3269578"/>
            <a:ext cx="5420658" cy="326933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30862" y="149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Заполнение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0990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" y="148014"/>
            <a:ext cx="863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Заполнение бюджетов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C78B7A-4FEF-4EB5-9E5C-F4F41D09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713" y="6492875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18</a:t>
            </a:fld>
            <a:endParaRPr lang="ru-RU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E03ADDA-B2E5-4AA0-9980-37811E9A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2329"/>
            <a:ext cx="10504992" cy="490844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6877050" y="1292329"/>
            <a:ext cx="2986550" cy="900510"/>
          </a:xfrm>
          <a:prstGeom prst="wedgeRectCallout">
            <a:avLst>
              <a:gd name="adj1" fmla="val -53378"/>
              <a:gd name="adj2" fmla="val 137152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Загрузка данных из внешних источников 1С</a:t>
            </a:r>
            <a:r>
              <a:rPr lang="en-US" sz="1400" dirty="0"/>
              <a:t>:</a:t>
            </a:r>
            <a:r>
              <a:rPr lang="ru-RU" sz="1400" dirty="0"/>
              <a:t>ЗУП</a:t>
            </a:r>
          </a:p>
        </p:txBody>
      </p:sp>
    </p:spTree>
    <p:extLst>
      <p:ext uri="{BB962C8B-B14F-4D97-AF65-F5344CB8AC3E}">
        <p14:creationId xmlns:p14="http://schemas.microsoft.com/office/powerpoint/2010/main" val="318687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4320494"/>
            <a:ext cx="5716594" cy="2051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899" y="166302"/>
            <a:ext cx="863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/>
              <a:t>Инструменты актуализации данных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C78B7A-4FEF-4EB5-9E5C-F4F41D09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713" y="6492875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43850" y="1673614"/>
            <a:ext cx="394335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Актуализация по выделенным ячейкам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Возможность произвести загрузку фактических данных в выделенные показатели за указанный период.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Возможность выбрать вариант распределения отклонений до конца горизонта планирования.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При необходимости результат актуализации можно отменить через форму работы с версиями.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82745"/>
            <a:ext cx="7363616" cy="28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739" y="4609451"/>
            <a:ext cx="4795386" cy="17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1013911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0" y="2766130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48BFF-5CE3-46B1-A343-570907DE84F7}"/>
              </a:ext>
            </a:extLst>
          </p:cNvPr>
          <p:cNvSpPr txBox="1"/>
          <p:nvPr/>
        </p:nvSpPr>
        <p:spPr>
          <a:xfrm>
            <a:off x="774700" y="3626267"/>
            <a:ext cx="1064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Корпоративное бюджетирование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093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1BEF5-2042-48A1-B3AE-F1DCA57C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F01A99-4789-43B4-AC55-5832DBEE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79" y="1185725"/>
            <a:ext cx="5359358" cy="54108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B67E83-A9A4-4301-90C1-CA5A4DD6C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54" y="1185725"/>
            <a:ext cx="5240341" cy="5290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8534571" y="1185725"/>
            <a:ext cx="3305271" cy="1948405"/>
          </a:xfrm>
          <a:prstGeom prst="wedgeRectCallout">
            <a:avLst>
              <a:gd name="adj1" fmla="val -63990"/>
              <a:gd name="adj2" fmla="val 82554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400" b="1" dirty="0"/>
              <a:t>Бюджетная модель включает реестр бюджетов по видам и назначениям</a:t>
            </a:r>
            <a:r>
              <a:rPr lang="en-US" sz="1400" b="1" dirty="0"/>
              <a:t>:</a:t>
            </a:r>
            <a:r>
              <a:rPr lang="ru-RU" sz="1400" b="1" dirty="0"/>
              <a:t> </a:t>
            </a:r>
            <a:endParaRPr lang="en-US" sz="1400" b="1" dirty="0"/>
          </a:p>
          <a:p>
            <a:r>
              <a:rPr lang="ru-RU" sz="1400" dirty="0"/>
              <a:t>Производственные показатели Вспомогательные бюджеты Функциональные бюджеты по текущей инвестиционной деятельности и финансовой деятельности</a:t>
            </a:r>
            <a:endParaRPr lang="en-US" sz="1400" dirty="0"/>
          </a:p>
          <a:p>
            <a:r>
              <a:rPr lang="ru-RU" sz="1400" dirty="0"/>
              <a:t>Сводные бюджеты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814" y="15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Виды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241768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C4687-8B79-4A54-9040-F52D611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074" y="1556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регламентом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431"/>
            <a:ext cx="7287357" cy="52899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0" y="1726764"/>
            <a:ext cx="4200525" cy="2154436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Настройка регламента:</a:t>
            </a: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Определение финансовой структуры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Описание маршрута процесса и определение состава заполняемых отчетов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Описание правил заполнения бюджетов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Заполнение матрицы полномочий</a:t>
            </a:r>
            <a:endParaRPr lang="ru-RU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7BA67A-246F-4FA2-A8AB-795A40C5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115" y="1066813"/>
            <a:ext cx="8878404" cy="52321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8E74C-E3D1-4D63-ABEC-D07CE798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6377354" y="984751"/>
            <a:ext cx="3305271" cy="1008063"/>
          </a:xfrm>
          <a:prstGeom prst="wedgeRectCallout">
            <a:avLst>
              <a:gd name="adj1" fmla="val -88247"/>
              <a:gd name="adj2" fmla="val 157939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Финансовая структура позволяет определить состав периметров консолидации по всей группе компаний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218" y="1556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Финансовая структура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9437077" y="3414068"/>
            <a:ext cx="2570825" cy="1008063"/>
          </a:xfrm>
          <a:prstGeom prst="wedgeRectCallout">
            <a:avLst>
              <a:gd name="adj1" fmla="val -77191"/>
              <a:gd name="adj2" fmla="val 29044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Финансовая структура строится на базе организационной структуры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4271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4147CC-31F3-406B-B371-090868A1B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799" y="1274738"/>
            <a:ext cx="7740577" cy="46173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69A6E-81DF-4A7E-BCEE-96AFCFA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4" y="2971041"/>
            <a:ext cx="4664637" cy="3750434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8797" y="15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Схема процесса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58150" y="1274738"/>
            <a:ext cx="4029076" cy="1018740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Конструктор процесса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Произвольное количество этапов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808080">
                    <a:lumMod val="75000"/>
                  </a:srgbClr>
                </a:solidFill>
                <a:latin typeface="Arial" charset="0"/>
                <a:cs typeface="Arial" panose="020B0604020202020204" pitchFamily="34" charset="0"/>
              </a:rPr>
              <a:t>Расчет плановой длительности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73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1013911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0" y="2766130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48BFF-5CE3-46B1-A343-570907DE84F7}"/>
              </a:ext>
            </a:extLst>
          </p:cNvPr>
          <p:cNvSpPr txBox="1"/>
          <p:nvPr/>
        </p:nvSpPr>
        <p:spPr>
          <a:xfrm>
            <a:off x="774700" y="3626267"/>
            <a:ext cx="1064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4963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69A6E-81DF-4A7E-BCEE-96AFCFA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653" y="143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" y="1082533"/>
            <a:ext cx="5207413" cy="2280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66" y="1623165"/>
            <a:ext cx="5722978" cy="4223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77" y="3541419"/>
            <a:ext cx="5150350" cy="2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EC4687-8B79-4A54-9040-F52D6117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30" y="1005155"/>
            <a:ext cx="7987445" cy="5351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653" y="15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61593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EB3D926-1B39-461B-AA84-4B6DBCB9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98" y="994474"/>
            <a:ext cx="9495288" cy="5863526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900" y="148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Бюджетирование. 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Уровни информационных потоков</a:t>
            </a:r>
          </a:p>
        </p:txBody>
      </p:sp>
      <p:sp>
        <p:nvSpPr>
          <p:cNvPr id="54" name="Номер слайда 53">
            <a:extLst>
              <a:ext uri="{FF2B5EF4-FFF2-40B4-BE49-F238E27FC236}">
                <a16:creationId xmlns:a16="http://schemas.microsoft.com/office/drawing/2014/main" id="{305F7F26-F530-4790-903F-B70AC3FC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2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756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Предлагаемая архитектура решения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1206342"/>
            <a:ext cx="11402916" cy="724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807" y="1261085"/>
            <a:ext cx="1124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Единая система позволит связывать между собой все уровни информации и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44546A">
                    <a:lumMod val="75000"/>
                  </a:srgbClr>
                </a:solidFill>
              </a:rPr>
              <a:t>модули, формируя автоматизированный регламент бюджетирования в рамках системы </a:t>
            </a:r>
            <a:r>
              <a:rPr lang="ru-RU" sz="1600" b="1" dirty="0">
                <a:solidFill>
                  <a:srgbClr val="44546A">
                    <a:lumMod val="75000"/>
                  </a:srgbClr>
                </a:solidFill>
              </a:rPr>
              <a:t>1С:Управление холдингом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5305" y="2336841"/>
            <a:ext cx="2536166" cy="802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«Управление финансовой структурой»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95305" y="3232168"/>
            <a:ext cx="2536166" cy="802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«Управление бюджетной структурой»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5305" y="4127495"/>
            <a:ext cx="2536166" cy="802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«Управление нормативно-справочной информацией»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95305" y="5028112"/>
            <a:ext cx="2536166" cy="802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«Интеграция с ВИБ»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96886" y="3240858"/>
            <a:ext cx="2536166" cy="802256"/>
          </a:xfrm>
          <a:prstGeom prst="rect">
            <a:avLst/>
          </a:prstGeom>
          <a:solidFill>
            <a:srgbClr val="FFDD00"/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«Управление процессом бюджетирования»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96886" y="4401996"/>
            <a:ext cx="2536166" cy="802256"/>
          </a:xfrm>
          <a:prstGeom prst="rect">
            <a:avLst/>
          </a:prstGeom>
          <a:solidFill>
            <a:schemeClr val="bg1"/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Модуль «Бизнес-анализ»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Комплекты аналитической отчетности, инструменты сценарного анализа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3724" y="2525129"/>
            <a:ext cx="2536166" cy="420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Уровень 1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Финансовая структура группы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3724" y="3489798"/>
            <a:ext cx="2536166" cy="429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Уровень 2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Бюджетная структура группы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3724" y="4385124"/>
            <a:ext cx="2536166" cy="41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Уровень 3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Бюджетные аналитики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93724" y="5280452"/>
            <a:ext cx="2536166" cy="432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Уровень 4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Источники данных</a:t>
            </a:r>
          </a:p>
        </p:txBody>
      </p:sp>
      <p:cxnSp>
        <p:nvCxnSpPr>
          <p:cNvPr id="4" name="Прямая со стрелкой 3"/>
          <p:cNvCxnSpPr>
            <a:stCxn id="18" idx="3"/>
            <a:endCxn id="2" idx="1"/>
          </p:cNvCxnSpPr>
          <p:nvPr/>
        </p:nvCxnSpPr>
        <p:spPr>
          <a:xfrm>
            <a:off x="4229890" y="2735524"/>
            <a:ext cx="765415" cy="2445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29890" y="3672884"/>
            <a:ext cx="765415" cy="0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29890" y="4572631"/>
            <a:ext cx="765415" cy="0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29890" y="5446001"/>
            <a:ext cx="765415" cy="0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25953" y="2737969"/>
            <a:ext cx="0" cy="2691271"/>
          </a:xfrm>
          <a:prstGeom prst="line">
            <a:avLst/>
          </a:prstGeom>
          <a:ln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" idx="3"/>
          </p:cNvCxnSpPr>
          <p:nvPr/>
        </p:nvCxnSpPr>
        <p:spPr>
          <a:xfrm flipH="1">
            <a:off x="7531471" y="2737969"/>
            <a:ext cx="39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531471" y="4503357"/>
            <a:ext cx="398018" cy="0"/>
          </a:xfrm>
          <a:prstGeom prst="line">
            <a:avLst/>
          </a:prstGeom>
          <a:ln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531471" y="5428417"/>
            <a:ext cx="39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0" idx="3"/>
            <a:endCxn id="16" idx="1"/>
          </p:cNvCxnSpPr>
          <p:nvPr/>
        </p:nvCxnSpPr>
        <p:spPr>
          <a:xfrm>
            <a:off x="7531471" y="3633296"/>
            <a:ext cx="765415" cy="8690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2"/>
            <a:endCxn id="17" idx="0"/>
          </p:cNvCxnSpPr>
          <p:nvPr/>
        </p:nvCxnSpPr>
        <p:spPr>
          <a:xfrm>
            <a:off x="9564969" y="4043114"/>
            <a:ext cx="0" cy="358882"/>
          </a:xfrm>
          <a:prstGeom prst="straightConnector1">
            <a:avLst/>
          </a:prstGeom>
          <a:ln>
            <a:solidFill>
              <a:srgbClr val="3A5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04B1CF-092B-4A0B-A1DD-1FFE5EAF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53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57592-0602-4E1A-B010-E2B52ED6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5B3219C-EF9B-4B07-B2DA-F2A5C409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954" y="2346597"/>
            <a:ext cx="5128846" cy="27504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ая выноска 5"/>
          <p:cNvSpPr/>
          <p:nvPr/>
        </p:nvSpPr>
        <p:spPr bwMode="auto">
          <a:xfrm>
            <a:off x="682581" y="1318690"/>
            <a:ext cx="3305271" cy="727931"/>
          </a:xfrm>
          <a:prstGeom prst="wedgeRectCallout">
            <a:avLst>
              <a:gd name="adj1" fmla="val 20178"/>
              <a:gd name="adj2" fmla="val 82993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Управление процессом позволяет указать регламент для комбинации периодов и сценариев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266" y="159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Бюджетирование. 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415ADFD9-716D-444D-87A3-1F31FE9CF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000"/>
          <a:stretch/>
        </p:blipFill>
        <p:spPr>
          <a:xfrm>
            <a:off x="5423947" y="1517636"/>
            <a:ext cx="4885334" cy="49528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436" y="2887597"/>
            <a:ext cx="5428532" cy="342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9029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/>
              <a:t>Схема взаимосвязи подсистем и уровней планирования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EA6F46-C0EA-49BB-875E-32A9230B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04" y="1464946"/>
            <a:ext cx="90297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01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A2A728-5030-45F5-ADA6-BADA9438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0" y="1099124"/>
            <a:ext cx="9458325" cy="3543300"/>
          </a:xfrm>
          <a:prstGeom prst="rect">
            <a:avLst/>
          </a:prstGeom>
        </p:spPr>
      </p:pic>
      <p:pic>
        <p:nvPicPr>
          <p:cNvPr id="8" name="Объект 8">
            <a:extLst>
              <a:ext uri="{FF2B5EF4-FFF2-40B4-BE49-F238E27FC236}">
                <a16:creationId xmlns:a16="http://schemas.microsoft.com/office/drawing/2014/main" id="{C2EF32E9-15D2-458E-9247-A505DE88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67" y="2710099"/>
            <a:ext cx="7515914" cy="38646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34418" y="1551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горизонтами и сценариями</a:t>
            </a: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549663" y="5135421"/>
            <a:ext cx="3305271" cy="727931"/>
          </a:xfrm>
          <a:prstGeom prst="wedgeRectCallout">
            <a:avLst>
              <a:gd name="adj1" fmla="val -21312"/>
              <a:gd name="adj2" fmla="val -98640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В системе можно открывать сразу несколько периодов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6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A2A728-5030-45F5-ADA6-BADA9438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466" y="158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Работа с валютами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30956" y="1181552"/>
            <a:ext cx="6522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Представление бюджетов группы компаний в разных валютах</a:t>
            </a: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30955" y="1476961"/>
            <a:ext cx="69699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Поддержка валютных статей и показателей бюджетов</a:t>
            </a: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430955" y="1829620"/>
            <a:ext cx="7624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</a:rPr>
              <a:t>Плановые курсы в разрезе сценариев для моделирования валютных рисков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2244027"/>
            <a:ext cx="5421308" cy="27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8">
            <a:extLst>
              <a:ext uri="{FF2B5EF4-FFF2-40B4-BE49-F238E27FC236}">
                <a16:creationId xmlns:a16="http://schemas.microsoft.com/office/drawing/2014/main" id="{71429AD4-CEA2-4EBA-AA62-D303877C4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9167" y="3963153"/>
            <a:ext cx="8318674" cy="26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9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57592-0602-4E1A-B010-E2B52ED6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id="{B9B55367-2A89-400E-AE18-B4EBD9BB3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29" y="1362285"/>
            <a:ext cx="8117486" cy="39812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8686799" y="1910218"/>
            <a:ext cx="3003942" cy="926759"/>
          </a:xfrm>
          <a:prstGeom prst="wedgeRectCallout">
            <a:avLst>
              <a:gd name="adj1" fmla="val -75625"/>
              <a:gd name="adj2" fmla="val -10930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ru-RU" sz="1400" dirty="0"/>
              <a:t>Запуск процесса позволяет отслеживать ход процесса бюджетирования по всем уровням финансовой структуры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361" y="159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Бюджетирование. 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2731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9066FF-5C66-4116-BF67-E8CC4F4A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33</a:t>
            </a:fld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21" y="1331912"/>
            <a:ext cx="2552308" cy="5207000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30338"/>
            <a:ext cx="8280920" cy="503385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91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процессом бюджетирования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6FA722-0DF8-4D80-BD4E-9FE9F5C1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61" y="6492875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34</a:t>
            </a:fld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69111"/>
            <a:ext cx="8684079" cy="4909739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4" y="4589462"/>
            <a:ext cx="3705225" cy="2085975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8416198" y="1494544"/>
            <a:ext cx="3305271" cy="1337531"/>
          </a:xfrm>
          <a:prstGeom prst="wedgeRectCallout">
            <a:avLst>
              <a:gd name="adj1" fmla="val -99313"/>
              <a:gd name="adj2" fmla="val 94783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400" dirty="0">
                <a:solidFill>
                  <a:srgbClr val="3A5D80"/>
                </a:solidFill>
              </a:rPr>
              <a:t>Модуль </a:t>
            </a:r>
            <a:r>
              <a:rPr lang="ru-RU" sz="1400" b="1" dirty="0">
                <a:solidFill>
                  <a:srgbClr val="3A5D80"/>
                </a:solidFill>
              </a:rPr>
              <a:t>«Управление процессом бюджетирования» </a:t>
            </a:r>
            <a:r>
              <a:rPr lang="ru-RU" sz="1400" dirty="0">
                <a:solidFill>
                  <a:srgbClr val="3A5D80"/>
                </a:solidFill>
              </a:rPr>
              <a:t>позволяет отслеживать ход выполнения регламента бюджетирования, с формированием пробной сценарной отчётности</a:t>
            </a:r>
          </a:p>
        </p:txBody>
      </p:sp>
    </p:spTree>
    <p:extLst>
      <p:ext uri="{BB962C8B-B14F-4D97-AF65-F5344CB8AC3E}">
        <p14:creationId xmlns:p14="http://schemas.microsoft.com/office/powerpoint/2010/main" val="15908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56A272-0C4F-4CEE-8520-EF26A873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0438" y="1664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44546A">
                    <a:lumMod val="75000"/>
                  </a:srgbClr>
                </a:solidFill>
              </a:rPr>
              <a:t>Заполнение бюджетных форм</a:t>
            </a:r>
            <a:endParaRPr lang="ru-RU" b="1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984746"/>
            <a:ext cx="9317752" cy="5159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41" y="1844724"/>
            <a:ext cx="8374857" cy="4694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83" y="2724078"/>
            <a:ext cx="8772667" cy="3997397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8635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56A272-0C4F-4CEE-8520-EF26A873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0438" y="163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44546A">
                    <a:lumMod val="75000"/>
                  </a:srgbClr>
                </a:solidFill>
              </a:rPr>
              <a:t>Заполнение бюджетных форм</a:t>
            </a:r>
            <a:endParaRPr lang="ru-RU" b="1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8" name="Объект 8">
            <a:extLst>
              <a:ext uri="{FF2B5EF4-FFF2-40B4-BE49-F238E27FC236}">
                <a16:creationId xmlns:a16="http://schemas.microsoft.com/office/drawing/2014/main" id="{AD1E9A78-0651-4ECF-B143-2507E696C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50" y="1000564"/>
            <a:ext cx="9841959" cy="5720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5646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871353-E0C4-47EB-8D33-E88855B6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6AB2F88-1191-41DE-ADD8-BD9819BD4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525" y="1081788"/>
            <a:ext cx="9098783" cy="55419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42329" y="161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44546A">
                    <a:lumMod val="75000"/>
                  </a:srgbClr>
                </a:solidFill>
              </a:rPr>
              <a:t>Заполнение бюджетных форм</a:t>
            </a:r>
            <a:endParaRPr lang="ru-RU" b="1" dirty="0">
              <a:solidFill>
                <a:srgbClr val="4454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38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3887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Механизмы распределения затрат</a:t>
            </a:r>
            <a:endParaRPr lang="ru-RU" b="1" dirty="0">
              <a:solidFill>
                <a:srgbClr val="0C1E34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807DC5-8A87-4694-81B9-74B48549286C}"/>
              </a:ext>
            </a:extLst>
          </p:cNvPr>
          <p:cNvSpPr/>
          <p:nvPr/>
        </p:nvSpPr>
        <p:spPr>
          <a:xfrm>
            <a:off x="6438900" y="1123130"/>
            <a:ext cx="5424854" cy="738664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Бюджетная структура включает механизмы распределения затрат по выбранным базам распределения (объемы основных процессов, численность сотрудников, ФОТ, время работы техники и др.)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C9777-B1AF-426D-BD6F-9DCE2184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38</a:t>
            </a:fld>
            <a:endParaRPr lang="ru-RU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0442441C-0D91-4A91-B1B4-539E2A3A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050160"/>
            <a:ext cx="5876192" cy="50590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id="{8F2823DC-2893-4034-B374-F7127E1D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778" y="2276442"/>
            <a:ext cx="6907008" cy="4159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Объект 4">
            <a:extLst>
              <a:ext uri="{FF2B5EF4-FFF2-40B4-BE49-F238E27FC236}">
                <a16:creationId xmlns:a16="http://schemas.microsoft.com/office/drawing/2014/main" id="{C5CBF475-8502-4B15-A4C7-FCBC4DFE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3" y="3291251"/>
            <a:ext cx="6228368" cy="31714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17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Механизмы распределения затрат</a:t>
            </a:r>
            <a:endParaRPr lang="ru-RU" b="1" dirty="0">
              <a:solidFill>
                <a:srgbClr val="0C1E34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9E22C6-6C9C-44F8-83E0-E2A6B050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39</a:t>
            </a:fld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252668"/>
            <a:ext cx="8704747" cy="4602032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 bwMode="auto">
          <a:xfrm>
            <a:off x="9264702" y="1714500"/>
            <a:ext cx="2644827" cy="1543050"/>
          </a:xfrm>
          <a:prstGeom prst="wedgeRectCallout">
            <a:avLst>
              <a:gd name="adj1" fmla="val -110936"/>
              <a:gd name="adj2" fmla="val 67198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400" dirty="0">
                <a:solidFill>
                  <a:srgbClr val="3A5D80"/>
                </a:solidFill>
              </a:rPr>
              <a:t>Наглядное представление</a:t>
            </a:r>
            <a:r>
              <a:rPr lang="en-US" sz="1400" dirty="0">
                <a:solidFill>
                  <a:srgbClr val="3A5D80"/>
                </a:solidFill>
              </a:rPr>
              <a:t> </a:t>
            </a:r>
            <a:r>
              <a:rPr lang="ru-RU" sz="1400" dirty="0">
                <a:solidFill>
                  <a:srgbClr val="3A5D80"/>
                </a:solidFill>
              </a:rPr>
              <a:t>по разделам</a:t>
            </a:r>
            <a:r>
              <a:rPr lang="en-US" sz="1400" dirty="0">
                <a:solidFill>
                  <a:srgbClr val="3A5D80"/>
                </a:solidFill>
              </a:rPr>
              <a:t>:</a:t>
            </a:r>
          </a:p>
          <a:p>
            <a:endParaRPr lang="ru-RU" sz="1400" dirty="0">
              <a:solidFill>
                <a:srgbClr val="3A5D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A5D80"/>
                </a:solidFill>
              </a:rPr>
              <a:t>Данные к распределению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A5D80"/>
                </a:solidFill>
              </a:rPr>
              <a:t>База распределения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A5D80"/>
                </a:solidFill>
              </a:rPr>
              <a:t>Результат распределения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370732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978D417-A8D0-4B8D-B399-46DB42CA46AD}"/>
              </a:ext>
            </a:extLst>
          </p:cNvPr>
          <p:cNvSpPr/>
          <p:nvPr/>
        </p:nvSpPr>
        <p:spPr>
          <a:xfrm>
            <a:off x="342898" y="157158"/>
            <a:ext cx="9011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Схема взаимосвязи подсистем решения 1С</a:t>
            </a:r>
            <a:r>
              <a:rPr lang="en-US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:</a:t>
            </a: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холдингом</a:t>
            </a:r>
          </a:p>
        </p:txBody>
      </p:sp>
      <p:sp>
        <p:nvSpPr>
          <p:cNvPr id="54" name="Номер слайда 53">
            <a:extLst>
              <a:ext uri="{FF2B5EF4-FFF2-40B4-BE49-F238E27FC236}">
                <a16:creationId xmlns:a16="http://schemas.microsoft.com/office/drawing/2014/main" id="{305F7F26-F530-4790-903F-B70AC3FC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02" y="968676"/>
            <a:ext cx="8724900" cy="55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8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432ACF-B77B-4616-8DAC-80377B30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3756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Табличное представление бюджетных форм</a:t>
            </a:r>
            <a:endParaRPr lang="ru-RU" b="1" dirty="0">
              <a:solidFill>
                <a:srgbClr val="0C1E34"/>
              </a:solidFill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C4E46B5B-7DFB-48A7-90A9-2083CB21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9" y="1267428"/>
            <a:ext cx="10205743" cy="50889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5360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8D67C7-0AD3-42D5-B0EE-61FB0522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266393E-DF8F-4D42-B2EB-F177E2ED8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961" y="1383030"/>
            <a:ext cx="11626077" cy="47590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6452" y="15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Консолидация по финансовой структуре</a:t>
            </a:r>
          </a:p>
        </p:txBody>
      </p:sp>
    </p:spTree>
    <p:extLst>
      <p:ext uri="{BB962C8B-B14F-4D97-AF65-F5344CB8AC3E}">
        <p14:creationId xmlns:p14="http://schemas.microsoft.com/office/powerpoint/2010/main" val="2591384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Механизмы распределения затрат</a:t>
            </a:r>
            <a:endParaRPr lang="ru-RU" b="1" dirty="0">
              <a:solidFill>
                <a:srgbClr val="0C1E3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C9777-B1AF-426D-BD6F-9DCE2184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42</a:t>
            </a:fld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9" y="1416432"/>
            <a:ext cx="8781433" cy="457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ая выноска 11"/>
          <p:cNvSpPr/>
          <p:nvPr/>
        </p:nvSpPr>
        <p:spPr bwMode="auto">
          <a:xfrm>
            <a:off x="7437397" y="3469528"/>
            <a:ext cx="3654609" cy="1529861"/>
          </a:xfrm>
          <a:prstGeom prst="wedgeRectCallout">
            <a:avLst>
              <a:gd name="adj1" fmla="val -84828"/>
              <a:gd name="adj2" fmla="val -21451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0" lvl="1">
              <a:defRPr/>
            </a:pPr>
            <a:endParaRPr lang="ru-RU" sz="1400" dirty="0"/>
          </a:p>
          <a:p>
            <a:pPr marL="0" lvl="1">
              <a:defRPr/>
            </a:pPr>
            <a:r>
              <a:rPr lang="ru-RU" sz="1400" dirty="0"/>
              <a:t>В </a:t>
            </a:r>
            <a:r>
              <a:rPr lang="ru-RU" sz="1400" dirty="0" err="1"/>
              <a:t>1С.УХ</a:t>
            </a:r>
            <a:r>
              <a:rPr lang="ru-RU" sz="1400" dirty="0"/>
              <a:t> автоматически рассчитывается эффективная доля участия для периметра компаний, включающего элементы косвенного и перекрестного владения</a:t>
            </a:r>
          </a:p>
          <a:p>
            <a:pPr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8188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ВГО</a:t>
            </a:r>
            <a:endParaRPr lang="ru-RU" b="1" dirty="0">
              <a:solidFill>
                <a:srgbClr val="0C1E3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C9777-B1AF-426D-BD6F-9DCE2184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43</a:t>
            </a:fld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1542239" y="2012819"/>
            <a:ext cx="125761" cy="3796078"/>
          </a:xfrm>
          <a:prstGeom prst="leftBracket">
            <a:avLst/>
          </a:prstGeom>
          <a:solidFill>
            <a:schemeClr val="bg1"/>
          </a:solidFill>
          <a:ln w="57150"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 flipH="1">
            <a:off x="5132097" y="2012819"/>
            <a:ext cx="145109" cy="3796078"/>
          </a:xfrm>
          <a:prstGeom prst="leftBracket">
            <a:avLst/>
          </a:prstGeom>
          <a:ln w="57150"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65024" y="1600237"/>
            <a:ext cx="3019425" cy="523220"/>
          </a:xfrm>
          <a:prstGeom prst="rect">
            <a:avLst/>
          </a:prstGeom>
          <a:solidFill>
            <a:srgbClr val="3A5D8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Общая схема процесса сверки и урегулирования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</a:rPr>
              <a:t>ВГО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865024" y="2359221"/>
            <a:ext cx="3176588" cy="767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Настройка параметров сверки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865024" y="3236781"/>
            <a:ext cx="3176588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Портал сверки </a:t>
            </a:r>
            <a:r>
              <a:rPr lang="ru-RU" sz="1400" dirty="0" err="1">
                <a:solidFill>
                  <a:srgbClr val="44546A">
                    <a:lumMod val="75000"/>
                  </a:srgbClr>
                </a:solidFill>
              </a:rPr>
              <a:t>ВГО</a:t>
            </a:r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 и ввод комментариев по расхождениям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865024" y="4030125"/>
            <a:ext cx="3176588" cy="8409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Инициализация спора и закрытие сверки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865024" y="5032082"/>
            <a:ext cx="3176588" cy="776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Отчеты по сверке и контроль хода сверки</a:t>
            </a:r>
          </a:p>
        </p:txBody>
      </p:sp>
      <p:sp>
        <p:nvSpPr>
          <p:cNvPr id="29" name="Левая круглая скобка 28"/>
          <p:cNvSpPr/>
          <p:nvPr/>
        </p:nvSpPr>
        <p:spPr>
          <a:xfrm>
            <a:off x="6102871" y="1998010"/>
            <a:ext cx="125761" cy="3796078"/>
          </a:xfrm>
          <a:prstGeom prst="leftBracket">
            <a:avLst/>
          </a:prstGeom>
          <a:ln w="57150"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круглая скобка 29"/>
          <p:cNvSpPr/>
          <p:nvPr/>
        </p:nvSpPr>
        <p:spPr>
          <a:xfrm flipH="1">
            <a:off x="9665219" y="1998010"/>
            <a:ext cx="145109" cy="3796078"/>
          </a:xfrm>
          <a:prstGeom prst="leftBracket">
            <a:avLst/>
          </a:prstGeom>
          <a:ln w="57150">
            <a:solidFill>
              <a:srgbClr val="3A5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398146" y="1585428"/>
            <a:ext cx="3019425" cy="523220"/>
          </a:xfrm>
          <a:prstGeom prst="rect">
            <a:avLst/>
          </a:prstGeom>
          <a:solidFill>
            <a:srgbClr val="3A5D8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Схема процесса исключения </a:t>
            </a:r>
            <a:r>
              <a:rPr lang="ru-RU" sz="1400" dirty="0" err="1">
                <a:solidFill>
                  <a:schemeClr val="bg1">
                    <a:lumMod val="95000"/>
                  </a:schemeClr>
                </a:solidFill>
              </a:rPr>
              <a:t>ВГО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 и нереализованной прибыли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475505" y="3109258"/>
            <a:ext cx="2864705" cy="767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Настройка параметров исключения (элиминации) </a:t>
            </a:r>
            <a:r>
              <a:rPr lang="ru-RU" sz="1400" dirty="0" err="1">
                <a:solidFill>
                  <a:srgbClr val="44546A">
                    <a:lumMod val="75000"/>
                  </a:srgbClr>
                </a:solidFill>
              </a:rPr>
              <a:t>ВГО</a:t>
            </a:r>
            <a:endParaRPr lang="ru-RU" sz="14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544735" y="4162825"/>
            <a:ext cx="2864705" cy="752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srgbClr val="44546A">
                    <a:lumMod val="75000"/>
                  </a:srgbClr>
                </a:solidFill>
              </a:rPr>
              <a:t>Запуск процесса исключения </a:t>
            </a:r>
            <a:r>
              <a:rPr lang="ru-RU" sz="1400" dirty="0" err="1">
                <a:solidFill>
                  <a:srgbClr val="44546A">
                    <a:lumMod val="75000"/>
                  </a:srgbClr>
                </a:solidFill>
              </a:rPr>
              <a:t>ВГО</a:t>
            </a:r>
            <a:endParaRPr lang="ru-RU" sz="1400" dirty="0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219441"/>
            <a:ext cx="186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Сверка </a:t>
            </a:r>
          </a:p>
          <a:p>
            <a:r>
              <a:rPr lang="ru-RU" dirty="0"/>
              <a:t>ВГО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58628" y="3262357"/>
            <a:ext cx="17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Исключение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ВГО</a:t>
            </a:r>
          </a:p>
        </p:txBody>
      </p:sp>
      <p:sp>
        <p:nvSpPr>
          <p:cNvPr id="36" name="Плюс 35"/>
          <p:cNvSpPr/>
          <p:nvPr/>
        </p:nvSpPr>
        <p:spPr>
          <a:xfrm>
            <a:off x="5376614" y="3326656"/>
            <a:ext cx="622785" cy="587722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70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1013911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0" y="2766130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48BFF-5CE3-46B1-A343-570907DE84F7}"/>
              </a:ext>
            </a:extLst>
          </p:cNvPr>
          <p:cNvSpPr txBox="1"/>
          <p:nvPr/>
        </p:nvSpPr>
        <p:spPr>
          <a:xfrm>
            <a:off x="774700" y="3626267"/>
            <a:ext cx="1064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Согласование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000507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432ACF-B77B-4616-8DAC-80377B30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Согласование бюджетов</a:t>
            </a:r>
            <a:endParaRPr lang="ru-RU" b="1" dirty="0">
              <a:solidFill>
                <a:srgbClr val="0C1E3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124513"/>
            <a:ext cx="6821416" cy="33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1" y="1041376"/>
            <a:ext cx="69723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0525B"/>
                </a:solidFill>
                <a:latin typeface="Open Sans"/>
              </a:rPr>
              <a:t>Подсистема «Универсальные процессы» предназначена для проведения согласования бюджетов, автоматической обработки информации и мониторинга состояния выполнения процессов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004" y="3046043"/>
            <a:ext cx="4556073" cy="2271509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 bwMode="auto">
          <a:xfrm>
            <a:off x="7613754" y="1069319"/>
            <a:ext cx="3794149" cy="1543050"/>
          </a:xfrm>
          <a:prstGeom prst="wedgeRectCallout">
            <a:avLst>
              <a:gd name="adj1" fmla="val -32066"/>
              <a:gd name="adj2" fmla="val 71519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200" dirty="0">
                <a:solidFill>
                  <a:srgbClr val="50525B"/>
                </a:solidFill>
                <a:latin typeface="Open Sans"/>
              </a:rPr>
              <a:t>Ролевая адресация позволяет одни и те же маршруты процессов применять в разных организациях. Ответственность по ролям указывается в разрезе по организациям.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9901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432ACF-B77B-4616-8DAC-80377B30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Согласование бюджетов</a:t>
            </a:r>
            <a:endParaRPr lang="ru-RU" b="1" dirty="0">
              <a:solidFill>
                <a:srgbClr val="0C1E3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4" y="1473273"/>
            <a:ext cx="10550392" cy="44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432ACF-B77B-4616-8DAC-80377B30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2972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</a:rPr>
              <a:t>Согласование бюджетов</a:t>
            </a:r>
            <a:endParaRPr lang="ru-RU" b="1" dirty="0">
              <a:solidFill>
                <a:srgbClr val="0C1E3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1064" y="1406033"/>
            <a:ext cx="4867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0525B"/>
                </a:solidFill>
                <a:latin typeface="Open Sans"/>
              </a:rPr>
              <a:t>В ходе исполнения процесса система формирует задачи пользователям, таким образом организуется их совместная работа в рамках установленного регламента. </a:t>
            </a:r>
          </a:p>
          <a:p>
            <a:endParaRPr lang="ru-RU" sz="1400" dirty="0">
              <a:solidFill>
                <a:srgbClr val="50525B"/>
              </a:solidFill>
              <a:latin typeface="Open Sans"/>
            </a:endParaRPr>
          </a:p>
          <a:p>
            <a:r>
              <a:rPr lang="ru-RU" sz="1400" dirty="0">
                <a:solidFill>
                  <a:srgbClr val="50525B"/>
                </a:solidFill>
                <a:latin typeface="Open Sans"/>
              </a:rPr>
              <a:t>Оповещения о различных событиях, происходящих в системе, и возможность оставлять комментарии и прикреплять файлы к справочникам и документам способствует совершенствованию коммуникаций.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5" y="1194781"/>
            <a:ext cx="6389900" cy="3796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3702572"/>
            <a:ext cx="1633537" cy="2836340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 bwMode="auto">
          <a:xfrm>
            <a:off x="8967602" y="4188042"/>
            <a:ext cx="2644827" cy="1067238"/>
          </a:xfrm>
          <a:prstGeom prst="wedgeRectCallout">
            <a:avLst>
              <a:gd name="adj1" fmla="val -69520"/>
              <a:gd name="adj2" fmla="val 45637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200" dirty="0">
                <a:solidFill>
                  <a:srgbClr val="50525B"/>
                </a:solidFill>
                <a:latin typeface="Open Sans"/>
              </a:rPr>
              <a:t>Согласование документов можно выполнять не только внутри системы, но и ответным письмом на оповещение по электронной почте.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33511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7964A79E-9F2A-439E-8C64-A74445CDD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09BA31-9CAE-4ECD-A9BF-243AA9ED71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7E4761-09FF-46EB-93A8-BF8B13E89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562355"/>
            <a:ext cx="3950213" cy="9752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00C9FD-3636-444B-B623-D9992DA8987C}"/>
              </a:ext>
            </a:extLst>
          </p:cNvPr>
          <p:cNvSpPr/>
          <p:nvPr/>
        </p:nvSpPr>
        <p:spPr>
          <a:xfrm>
            <a:off x="0" y="2314574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8700" y="3131849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Инструменты управления лимитами</a:t>
            </a:r>
          </a:p>
        </p:txBody>
      </p:sp>
    </p:spTree>
    <p:extLst>
      <p:ext uri="{BB962C8B-B14F-4D97-AF65-F5344CB8AC3E}">
        <p14:creationId xmlns:p14="http://schemas.microsoft.com/office/powerpoint/2010/main" val="2361699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Бюджетный контроль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484" y="1105758"/>
            <a:ext cx="11402916" cy="57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807" y="1091471"/>
            <a:ext cx="1124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Оперативное планирование дополняет бюджетирование, реализуя функции резервирования и контроля конкретной операции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1ADA878E-B878-40F0-BE8C-F21B16456EA3}"/>
              </a:ext>
            </a:extLst>
          </p:cNvPr>
          <p:cNvSpPr/>
          <p:nvPr/>
        </p:nvSpPr>
        <p:spPr>
          <a:xfrm>
            <a:off x="8351648" y="1781543"/>
            <a:ext cx="3124104" cy="507645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C30A5697-91AD-4231-BE5A-0AA6D018E457}"/>
              </a:ext>
            </a:extLst>
          </p:cNvPr>
          <p:cNvCxnSpPr>
            <a:cxnSpLocks/>
          </p:cNvCxnSpPr>
          <p:nvPr/>
        </p:nvCxnSpPr>
        <p:spPr>
          <a:xfrm>
            <a:off x="387933" y="3395481"/>
            <a:ext cx="1108781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08E4BE8-4ED5-4C48-9AC1-36F76A0E5135}"/>
              </a:ext>
            </a:extLst>
          </p:cNvPr>
          <p:cNvCxnSpPr>
            <a:cxnSpLocks/>
          </p:cNvCxnSpPr>
          <p:nvPr/>
        </p:nvCxnSpPr>
        <p:spPr>
          <a:xfrm>
            <a:off x="387933" y="5681481"/>
            <a:ext cx="1108781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0B0B21E-BE64-4846-A83B-804FC2CF982B}"/>
              </a:ext>
            </a:extLst>
          </p:cNvPr>
          <p:cNvGrpSpPr/>
          <p:nvPr/>
        </p:nvGrpSpPr>
        <p:grpSpPr>
          <a:xfrm>
            <a:off x="2561901" y="1903169"/>
            <a:ext cx="2181790" cy="4745534"/>
            <a:chOff x="2384691" y="982764"/>
            <a:chExt cx="2181790" cy="474553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878D207-4837-42C5-A6AE-8B39415AF4CD}"/>
                </a:ext>
              </a:extLst>
            </p:cNvPr>
            <p:cNvSpPr txBox="1"/>
            <p:nvPr/>
          </p:nvSpPr>
          <p:spPr>
            <a:xfrm>
              <a:off x="2386456" y="1782034"/>
              <a:ext cx="2180025" cy="548182"/>
            </a:xfrm>
            <a:prstGeom prst="rect">
              <a:avLst/>
            </a:prstGeom>
            <a:solidFill>
              <a:srgbClr val="3A5D80"/>
            </a:solidFill>
            <a:ln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Бюджет лимит.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476027A-9E69-45FA-BA24-642AA19ECE19}"/>
                </a:ext>
              </a:extLst>
            </p:cNvPr>
            <p:cNvSpPr txBox="1"/>
            <p:nvPr/>
          </p:nvSpPr>
          <p:spPr>
            <a:xfrm>
              <a:off x="2384691" y="2932770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Резервирование бюджета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55ABAF1-6570-4641-AD8B-7AFE96966F81}"/>
                </a:ext>
              </a:extLst>
            </p:cNvPr>
            <p:cNvSpPr txBox="1"/>
            <p:nvPr/>
          </p:nvSpPr>
          <p:spPr>
            <a:xfrm>
              <a:off x="2384691" y="4040565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Заявка на операцию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22F129-B02C-4146-8B7E-D5D63A6B4809}"/>
                </a:ext>
              </a:extLst>
            </p:cNvPr>
            <p:cNvSpPr txBox="1"/>
            <p:nvPr/>
          </p:nvSpPr>
          <p:spPr>
            <a:xfrm>
              <a:off x="2384691" y="5180116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Отражение факта</a:t>
              </a:r>
            </a:p>
          </p:txBody>
        </p: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id="{2E75DB2E-FF96-433F-BA7F-9DFF5CBECA49}"/>
                </a:ext>
              </a:extLst>
            </p:cNvPr>
            <p:cNvCxnSpPr/>
            <p:nvPr/>
          </p:nvCxnSpPr>
          <p:spPr>
            <a:xfrm flipV="1">
              <a:off x="3213304" y="2317815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8D3E1449-8E9D-4C23-A50C-FFE563D60FF3}"/>
                </a:ext>
              </a:extLst>
            </p:cNvPr>
            <p:cNvCxnSpPr/>
            <p:nvPr/>
          </p:nvCxnSpPr>
          <p:spPr>
            <a:xfrm>
              <a:off x="3746704" y="2330216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Соединитель: уступ 58">
              <a:extLst>
                <a:ext uri="{FF2B5EF4-FFF2-40B4-BE49-F238E27FC236}">
                  <a16:creationId xmlns:a16="http://schemas.microsoft.com/office/drawing/2014/main" id="{FEF2BBFB-9F5E-4ADD-A610-400D6C8C9147}"/>
                </a:ext>
              </a:extLst>
            </p:cNvPr>
            <p:cNvCxnSpPr>
              <a:stCxn id="87" idx="3"/>
              <a:endCxn id="89" idx="3"/>
            </p:cNvCxnSpPr>
            <p:nvPr/>
          </p:nvCxnSpPr>
          <p:spPr>
            <a:xfrm flipH="1">
              <a:off x="4564716" y="2056125"/>
              <a:ext cx="1765" cy="2258531"/>
            </a:xfrm>
            <a:prstGeom prst="bentConnector3">
              <a:avLst>
                <a:gd name="adj1" fmla="val -12951841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>
              <a:extLst>
                <a:ext uri="{FF2B5EF4-FFF2-40B4-BE49-F238E27FC236}">
                  <a16:creationId xmlns:a16="http://schemas.microsoft.com/office/drawing/2014/main" id="{734E08B5-9AE9-428B-A207-86198C5CB18D}"/>
                </a:ext>
              </a:extLst>
            </p:cNvPr>
            <p:cNvCxnSpPr>
              <a:stCxn id="88" idx="2"/>
              <a:endCxn id="89" idx="0"/>
            </p:cNvCxnSpPr>
            <p:nvPr/>
          </p:nvCxnSpPr>
          <p:spPr>
            <a:xfrm>
              <a:off x="3474704" y="3480952"/>
              <a:ext cx="0" cy="5596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>
              <a:extLst>
                <a:ext uri="{FF2B5EF4-FFF2-40B4-BE49-F238E27FC236}">
                  <a16:creationId xmlns:a16="http://schemas.microsoft.com/office/drawing/2014/main" id="{B10473C3-1714-4D4B-98D5-438A6BFA5073}"/>
                </a:ext>
              </a:extLst>
            </p:cNvPr>
            <p:cNvCxnSpPr>
              <a:stCxn id="89" idx="2"/>
              <a:endCxn id="90" idx="0"/>
            </p:cNvCxnSpPr>
            <p:nvPr/>
          </p:nvCxnSpPr>
          <p:spPr>
            <a:xfrm>
              <a:off x="3474704" y="4588747"/>
              <a:ext cx="0" cy="591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A9DD25F-8C41-460A-8677-DBA402C82220}"/>
                </a:ext>
              </a:extLst>
            </p:cNvPr>
            <p:cNvSpPr txBox="1"/>
            <p:nvPr/>
          </p:nvSpPr>
          <p:spPr>
            <a:xfrm>
              <a:off x="2669551" y="982764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Бюджет движения</a:t>
              </a:r>
            </a:p>
            <a:p>
              <a:pPr algn="ctr"/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расходов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2491854-FB6E-4A4C-AAB4-FBEACFA64B65}"/>
              </a:ext>
            </a:extLst>
          </p:cNvPr>
          <p:cNvGrpSpPr/>
          <p:nvPr/>
        </p:nvGrpSpPr>
        <p:grpSpPr>
          <a:xfrm>
            <a:off x="5684609" y="1903169"/>
            <a:ext cx="2180027" cy="4733304"/>
            <a:chOff x="5464689" y="994993"/>
            <a:chExt cx="2180027" cy="473330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8015219-2D21-4673-A706-CA9F0687FCA6}"/>
                </a:ext>
              </a:extLst>
            </p:cNvPr>
            <p:cNvSpPr txBox="1"/>
            <p:nvPr/>
          </p:nvSpPr>
          <p:spPr>
            <a:xfrm>
              <a:off x="5464691" y="1784556"/>
              <a:ext cx="2180025" cy="548182"/>
            </a:xfrm>
            <a:prstGeom prst="rect">
              <a:avLst/>
            </a:prstGeom>
            <a:solidFill>
              <a:srgbClr val="3A5D80"/>
            </a:solidFill>
            <a:ln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Бюджет лимит.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5F67B3D-78A6-44F1-B570-6CE2A3BF3A6B}"/>
                </a:ext>
              </a:extLst>
            </p:cNvPr>
            <p:cNvSpPr txBox="1"/>
            <p:nvPr/>
          </p:nvSpPr>
          <p:spPr>
            <a:xfrm>
              <a:off x="5464690" y="2932769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Резервирование бюджета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D663F3F-548C-401B-B3B2-8F797FBBA432}"/>
                </a:ext>
              </a:extLst>
            </p:cNvPr>
            <p:cNvSpPr txBox="1"/>
            <p:nvPr/>
          </p:nvSpPr>
          <p:spPr>
            <a:xfrm>
              <a:off x="5464690" y="4040567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Заявка на операцию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5560ACF-B839-4D58-BCB0-7EB32922FBC9}"/>
                </a:ext>
              </a:extLst>
            </p:cNvPr>
            <p:cNvSpPr txBox="1"/>
            <p:nvPr/>
          </p:nvSpPr>
          <p:spPr>
            <a:xfrm>
              <a:off x="5464689" y="5180115"/>
              <a:ext cx="2180025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Отражение факта</a:t>
              </a:r>
            </a:p>
          </p:txBody>
        </p:sp>
        <p:cxnSp>
          <p:nvCxnSpPr>
            <p:cNvPr id="102" name="Соединитель: уступ 67">
              <a:extLst>
                <a:ext uri="{FF2B5EF4-FFF2-40B4-BE49-F238E27FC236}">
                  <a16:creationId xmlns:a16="http://schemas.microsoft.com/office/drawing/2014/main" id="{0D9344D3-F9EE-4087-B58B-F90CE39AE506}"/>
                </a:ext>
              </a:extLst>
            </p:cNvPr>
            <p:cNvCxnSpPr>
              <a:stCxn id="98" idx="3"/>
              <a:endCxn id="100" idx="3"/>
            </p:cNvCxnSpPr>
            <p:nvPr/>
          </p:nvCxnSpPr>
          <p:spPr>
            <a:xfrm flipH="1">
              <a:off x="7644715" y="2058647"/>
              <a:ext cx="1" cy="2256011"/>
            </a:xfrm>
            <a:prstGeom prst="bentConnector3">
              <a:avLst>
                <a:gd name="adj1" fmla="val -22860000000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>
              <a:extLst>
                <a:ext uri="{FF2B5EF4-FFF2-40B4-BE49-F238E27FC236}">
                  <a16:creationId xmlns:a16="http://schemas.microsoft.com/office/drawing/2014/main" id="{A692B805-0921-40FA-BC69-4F9FC524F885}"/>
                </a:ext>
              </a:extLst>
            </p:cNvPr>
            <p:cNvCxnSpPr/>
            <p:nvPr/>
          </p:nvCxnSpPr>
          <p:spPr>
            <a:xfrm flipV="1">
              <a:off x="6286704" y="2317815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>
              <a:extLst>
                <a:ext uri="{FF2B5EF4-FFF2-40B4-BE49-F238E27FC236}">
                  <a16:creationId xmlns:a16="http://schemas.microsoft.com/office/drawing/2014/main" id="{E6071566-3F22-48F1-B077-B38C5434E096}"/>
                </a:ext>
              </a:extLst>
            </p:cNvPr>
            <p:cNvCxnSpPr/>
            <p:nvPr/>
          </p:nvCxnSpPr>
          <p:spPr>
            <a:xfrm>
              <a:off x="6820104" y="2330216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>
              <a:extLst>
                <a:ext uri="{FF2B5EF4-FFF2-40B4-BE49-F238E27FC236}">
                  <a16:creationId xmlns:a16="http://schemas.microsoft.com/office/drawing/2014/main" id="{E7CBE488-47CE-4FBD-BF0C-FDF9D8D85917}"/>
                </a:ext>
              </a:extLst>
            </p:cNvPr>
            <p:cNvCxnSpPr/>
            <p:nvPr/>
          </p:nvCxnSpPr>
          <p:spPr>
            <a:xfrm>
              <a:off x="6548104" y="3480951"/>
              <a:ext cx="0" cy="559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03FA1F9B-6761-4AE3-939F-DEA576B77B89}"/>
                </a:ext>
              </a:extLst>
            </p:cNvPr>
            <p:cNvCxnSpPr/>
            <p:nvPr/>
          </p:nvCxnSpPr>
          <p:spPr>
            <a:xfrm>
              <a:off x="6548104" y="4596707"/>
              <a:ext cx="0" cy="591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79E221F-61F2-4559-A8C9-52F1B2956DE4}"/>
                </a:ext>
              </a:extLst>
            </p:cNvPr>
            <p:cNvSpPr txBox="1"/>
            <p:nvPr/>
          </p:nvSpPr>
          <p:spPr>
            <a:xfrm>
              <a:off x="5768270" y="994993"/>
              <a:ext cx="1572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Бюджет движения</a:t>
              </a:r>
            </a:p>
            <a:p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денежных средств</a:t>
              </a: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88B0BC74-4F03-46F6-B5C3-62D17D990B84}"/>
              </a:ext>
            </a:extLst>
          </p:cNvPr>
          <p:cNvGrpSpPr/>
          <p:nvPr/>
        </p:nvGrpSpPr>
        <p:grpSpPr>
          <a:xfrm>
            <a:off x="8817338" y="1907896"/>
            <a:ext cx="2192724" cy="4725063"/>
            <a:chOff x="8542927" y="1003234"/>
            <a:chExt cx="2192724" cy="472506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24FB644-9205-4F74-8BBD-401512C2F9B6}"/>
                </a:ext>
              </a:extLst>
            </p:cNvPr>
            <p:cNvSpPr txBox="1"/>
            <p:nvPr/>
          </p:nvSpPr>
          <p:spPr>
            <a:xfrm>
              <a:off x="8542927" y="1782034"/>
              <a:ext cx="2180024" cy="548182"/>
            </a:xfrm>
            <a:prstGeom prst="rect">
              <a:avLst/>
            </a:prstGeom>
            <a:solidFill>
              <a:srgbClr val="3A5D80"/>
            </a:solidFill>
            <a:ln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Бюджет лимит.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25DB7C6-B053-4112-B8C8-50DA11D8F8C2}"/>
                </a:ext>
              </a:extLst>
            </p:cNvPr>
            <p:cNvSpPr txBox="1"/>
            <p:nvPr/>
          </p:nvSpPr>
          <p:spPr>
            <a:xfrm>
              <a:off x="8542927" y="2932769"/>
              <a:ext cx="2180024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Резервирование бюджета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7CE9F2E-CA91-47AB-8F93-5668F26877CF}"/>
                </a:ext>
              </a:extLst>
            </p:cNvPr>
            <p:cNvSpPr txBox="1"/>
            <p:nvPr/>
          </p:nvSpPr>
          <p:spPr>
            <a:xfrm>
              <a:off x="8542927" y="4040565"/>
              <a:ext cx="2180024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Заявка на операцию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9EDCEBA-672C-4420-9488-E96082A06072}"/>
                </a:ext>
              </a:extLst>
            </p:cNvPr>
            <p:cNvSpPr txBox="1"/>
            <p:nvPr/>
          </p:nvSpPr>
          <p:spPr>
            <a:xfrm>
              <a:off x="8542927" y="5180115"/>
              <a:ext cx="2180024" cy="548182"/>
            </a:xfrm>
            <a:prstGeom prst="rect">
              <a:avLst/>
            </a:prstGeom>
            <a:noFill/>
            <a:ln>
              <a:solidFill>
                <a:srgbClr val="FAA634"/>
              </a:solidFill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200" dirty="0"/>
                <a:t>Отражение факта</a:t>
              </a:r>
            </a:p>
          </p:txBody>
        </p:sp>
        <p:cxnSp>
          <p:nvCxnSpPr>
            <p:cNvPr id="113" name="Прямая со стрелкой 112">
              <a:extLst>
                <a:ext uri="{FF2B5EF4-FFF2-40B4-BE49-F238E27FC236}">
                  <a16:creationId xmlns:a16="http://schemas.microsoft.com/office/drawing/2014/main" id="{9EDC9E52-8986-4722-B9D8-6FC0B4FF8F5E}"/>
                </a:ext>
              </a:extLst>
            </p:cNvPr>
            <p:cNvCxnSpPr/>
            <p:nvPr/>
          </p:nvCxnSpPr>
          <p:spPr>
            <a:xfrm>
              <a:off x="9627639" y="4588746"/>
              <a:ext cx="0" cy="591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>
              <a:extLst>
                <a:ext uri="{FF2B5EF4-FFF2-40B4-BE49-F238E27FC236}">
                  <a16:creationId xmlns:a16="http://schemas.microsoft.com/office/drawing/2014/main" id="{41E19426-8133-40D0-865F-6B1C4AA7CA65}"/>
                </a:ext>
              </a:extLst>
            </p:cNvPr>
            <p:cNvCxnSpPr/>
            <p:nvPr/>
          </p:nvCxnSpPr>
          <p:spPr>
            <a:xfrm flipV="1">
              <a:off x="9385504" y="2335247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>
              <a:extLst>
                <a:ext uri="{FF2B5EF4-FFF2-40B4-BE49-F238E27FC236}">
                  <a16:creationId xmlns:a16="http://schemas.microsoft.com/office/drawing/2014/main" id="{ABC60C44-2981-4AD5-8F35-BE5ECB5D993F}"/>
                </a:ext>
              </a:extLst>
            </p:cNvPr>
            <p:cNvCxnSpPr/>
            <p:nvPr/>
          </p:nvCxnSpPr>
          <p:spPr>
            <a:xfrm>
              <a:off x="9918904" y="2347648"/>
              <a:ext cx="0" cy="602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Соединитель: уступ 81">
              <a:extLst>
                <a:ext uri="{FF2B5EF4-FFF2-40B4-BE49-F238E27FC236}">
                  <a16:creationId xmlns:a16="http://schemas.microsoft.com/office/drawing/2014/main" id="{F097E23B-26E8-4F40-8C7B-0E76866011EC}"/>
                </a:ext>
              </a:extLst>
            </p:cNvPr>
            <p:cNvCxnSpPr>
              <a:stCxn id="109" idx="3"/>
              <a:endCxn id="111" idx="3"/>
            </p:cNvCxnSpPr>
            <p:nvPr/>
          </p:nvCxnSpPr>
          <p:spPr>
            <a:xfrm>
              <a:off x="10722951" y="2056125"/>
              <a:ext cx="12700" cy="2258531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4AD2B16-3AB4-4671-9EBC-2D2B6571AEB3}"/>
                </a:ext>
              </a:extLst>
            </p:cNvPr>
            <p:cNvSpPr txBox="1"/>
            <p:nvPr/>
          </p:nvSpPr>
          <p:spPr>
            <a:xfrm>
              <a:off x="8851625" y="1003234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Бюджет движения</a:t>
              </a:r>
            </a:p>
            <a:p>
              <a:pPr algn="ctr"/>
              <a:r>
                <a:rPr lang="ru-RU" sz="1400" b="1" dirty="0">
                  <a:latin typeface="+mj-lt"/>
                  <a:cs typeface="Arial" panose="020B0604020202020204" pitchFamily="34" charset="0"/>
                </a:rPr>
                <a:t>ресурсов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175055B-ADBF-451A-A6D1-7E882F1745C9}"/>
              </a:ext>
            </a:extLst>
          </p:cNvPr>
          <p:cNvSpPr txBox="1"/>
          <p:nvPr/>
        </p:nvSpPr>
        <p:spPr>
          <a:xfrm>
            <a:off x="636874" y="2861714"/>
            <a:ext cx="1098633" cy="307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План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58B4EF-8340-4EB0-B978-454F8C8F54E0}"/>
              </a:ext>
            </a:extLst>
          </p:cNvPr>
          <p:cNvSpPr txBox="1"/>
          <p:nvPr/>
        </p:nvSpPr>
        <p:spPr>
          <a:xfrm>
            <a:off x="670945" y="4541976"/>
            <a:ext cx="1098633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Резерв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F0B1D3E-4A41-4333-8D02-A373F4AAD308}"/>
              </a:ext>
            </a:extLst>
          </p:cNvPr>
          <p:cNvSpPr txBox="1"/>
          <p:nvPr/>
        </p:nvSpPr>
        <p:spPr>
          <a:xfrm>
            <a:off x="678373" y="6231910"/>
            <a:ext cx="1098633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Факт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EA6F46-C0EA-49BB-875E-32A9230B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55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982" y="284495"/>
            <a:ext cx="9025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Подсистема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BSC -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Система сбалансированных показателей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883F39-D503-4DCF-8E66-1933A623D494}"/>
              </a:ext>
            </a:extLst>
          </p:cNvPr>
          <p:cNvSpPr/>
          <p:nvPr/>
        </p:nvSpPr>
        <p:spPr>
          <a:xfrm>
            <a:off x="342901" y="1079654"/>
            <a:ext cx="11659564" cy="750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B43DA-6C88-4C3F-99BB-0BDBED030183}"/>
              </a:ext>
            </a:extLst>
          </p:cNvPr>
          <p:cNvSpPr txBox="1"/>
          <p:nvPr/>
        </p:nvSpPr>
        <p:spPr>
          <a:xfrm>
            <a:off x="872577" y="1162318"/>
            <a:ext cx="106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dirty="0"/>
              <a:t>«1С:Управление холдингом 8» включает инструменты поддержки стратегического управления компанией в соответствии с концепцией Balanced Scorecard</a:t>
            </a:r>
            <a:endParaRPr lang="ru-RU" sz="1600" dirty="0">
              <a:solidFill>
                <a:srgbClr val="44546A">
                  <a:lumMod val="75000"/>
                </a:srgb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41FBD7C-44BB-4E10-9F8D-BCFC685D43C0}"/>
              </a:ext>
            </a:extLst>
          </p:cNvPr>
          <p:cNvGrpSpPr/>
          <p:nvPr/>
        </p:nvGrpSpPr>
        <p:grpSpPr>
          <a:xfrm>
            <a:off x="328694" y="2027251"/>
            <a:ext cx="4565052" cy="4232871"/>
            <a:chOff x="7388739" y="1117022"/>
            <a:chExt cx="4478632" cy="4007173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5DC5E36-D908-49F6-A47E-13AF260298B6}"/>
                </a:ext>
              </a:extLst>
            </p:cNvPr>
            <p:cNvGrpSpPr/>
            <p:nvPr/>
          </p:nvGrpSpPr>
          <p:grpSpPr>
            <a:xfrm>
              <a:off x="7575479" y="1117022"/>
              <a:ext cx="4291892" cy="4007173"/>
              <a:chOff x="7575479" y="1117022"/>
              <a:chExt cx="4291892" cy="4007173"/>
            </a:xfrm>
          </p:grpSpPr>
          <p:sp>
            <p:nvSpPr>
              <p:cNvPr id="14" name="Скругленный прямоугольник 25">
                <a:extLst>
                  <a:ext uri="{FF2B5EF4-FFF2-40B4-BE49-F238E27FC236}">
                    <a16:creationId xmlns:a16="http://schemas.microsoft.com/office/drawing/2014/main" id="{4F9D60A8-5620-406B-986D-C07B3D3BEB86}"/>
                  </a:ext>
                </a:extLst>
              </p:cNvPr>
              <p:cNvSpPr/>
              <p:nvPr/>
            </p:nvSpPr>
            <p:spPr>
              <a:xfrm>
                <a:off x="7575479" y="1117022"/>
                <a:ext cx="4291892" cy="585696"/>
              </a:xfrm>
              <a:prstGeom prst="roundRect">
                <a:avLst/>
              </a:prstGeom>
              <a:solidFill>
                <a:srgbClr val="FAA63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51B47AA-4A43-45AC-856D-4B41F3DB3EDC}"/>
                  </a:ext>
                </a:extLst>
              </p:cNvPr>
              <p:cNvSpPr/>
              <p:nvPr/>
            </p:nvSpPr>
            <p:spPr>
              <a:xfrm>
                <a:off x="7575479" y="1565092"/>
                <a:ext cx="4291892" cy="35591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AA6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/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F98B59-AF07-43F2-B9DE-11C67FDD742D}"/>
                  </a:ext>
                </a:extLst>
              </p:cNvPr>
              <p:cNvSpPr txBox="1"/>
              <p:nvPr/>
            </p:nvSpPr>
            <p:spPr>
              <a:xfrm>
                <a:off x="7696374" y="1204490"/>
                <a:ext cx="4050100" cy="29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/>
                  <a:t>Задачи подсистемы</a:t>
                </a: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8336D10-93A0-45C3-9C00-3FA593E45A19}"/>
                </a:ext>
              </a:extLst>
            </p:cNvPr>
            <p:cNvSpPr/>
            <p:nvPr/>
          </p:nvSpPr>
          <p:spPr>
            <a:xfrm>
              <a:off x="7388739" y="1682819"/>
              <a:ext cx="4478632" cy="2816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Функции для целеполагания по областям анализа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Декомпозиция целей в иерархию ключевых показателей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Распределение ответственности как за комплексные цели, так и отдельные KPI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Использование KPI в качестве компонента бюджетной модели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Персональные счетные карты и общая стратегическая карта целей для визуализации целей и декомпозиции KPI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0062CB-7C86-40D7-9CD0-1D03025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55E4A76-DC1B-40A6-95B7-FB8537B27680}"/>
              </a:ext>
            </a:extLst>
          </p:cNvPr>
          <p:cNvGrpSpPr/>
          <p:nvPr/>
        </p:nvGrpSpPr>
        <p:grpSpPr>
          <a:xfrm>
            <a:off x="4251998" y="1981316"/>
            <a:ext cx="7750467" cy="4398297"/>
            <a:chOff x="113345" y="677750"/>
            <a:chExt cx="11081155" cy="6192778"/>
          </a:xfrm>
        </p:grpSpPr>
        <p:graphicFrame>
          <p:nvGraphicFramePr>
            <p:cNvPr id="18" name="Схема 17"/>
            <p:cNvGraphicFramePr/>
            <p:nvPr>
              <p:extLst>
                <p:ext uri="{D42A27DB-BD31-4B8C-83A1-F6EECF244321}">
                  <p14:modId xmlns:p14="http://schemas.microsoft.com/office/powerpoint/2010/main" val="4164783471"/>
                </p:ext>
              </p:extLst>
            </p:nvPr>
          </p:nvGraphicFramePr>
          <p:xfrm>
            <a:off x="113345" y="677750"/>
            <a:ext cx="11081155" cy="61927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4574834" y="3189118"/>
              <a:ext cx="3075710" cy="117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BSC – </a:t>
              </a:r>
              <a:r>
                <a:rPr lang="ru-RU" sz="1600" dirty="0">
                  <a:solidFill>
                    <a:srgbClr val="000000"/>
                  </a:solidFill>
                </a:rPr>
                <a:t>Система сбалансированных показателей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293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/>
              <a:t>Процесс управления лимитами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EA6F46-C0EA-49BB-875E-32A9230B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110" y="6110129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50</a:t>
            </a:fld>
            <a:endParaRPr lang="ru-RU" dirty="0"/>
          </a:p>
        </p:txBody>
      </p:sp>
      <p:sp>
        <p:nvSpPr>
          <p:cNvPr id="45" name="Rectangle 13"/>
          <p:cNvSpPr/>
          <p:nvPr/>
        </p:nvSpPr>
        <p:spPr>
          <a:xfrm>
            <a:off x="3511042" y="2391373"/>
            <a:ext cx="1692275" cy="3600450"/>
          </a:xfrm>
          <a:prstGeom prst="rect">
            <a:avLst/>
          </a:prstGeom>
          <a:noFill/>
          <a:ln>
            <a:solidFill>
              <a:srgbClr val="F6BB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По данным бюджетирования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Операционный план (лимиты)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Резервирование доку</a:t>
            </a:r>
            <a:r>
              <a:rPr lang="ru-RU" sz="1400" dirty="0">
                <a:solidFill>
                  <a:srgbClr val="404040"/>
                </a:solidFill>
                <a:cs typeface="Arial" pitchFamily="34" charset="0"/>
              </a:rPr>
              <a:t>ме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нтом Операционный план Заявка на корректировку лимитов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Корректировка лимитов</a:t>
            </a:r>
          </a:p>
        </p:txBody>
      </p:sp>
      <p:sp>
        <p:nvSpPr>
          <p:cNvPr id="48" name="Chevron 65"/>
          <p:cNvSpPr/>
          <p:nvPr/>
        </p:nvSpPr>
        <p:spPr>
          <a:xfrm>
            <a:off x="3511042" y="1419823"/>
            <a:ext cx="1981200" cy="923925"/>
          </a:xfrm>
          <a:prstGeom prst="chevron">
            <a:avLst>
              <a:gd name="adj" fmla="val 31973"/>
            </a:avLst>
          </a:prstGeom>
          <a:solidFill>
            <a:srgbClr val="3A5D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>
                <a:solidFill>
                  <a:schemeClr val="bg1"/>
                </a:solidFill>
              </a:rPr>
              <a:t>Корректировка</a:t>
            </a:r>
          </a:p>
        </p:txBody>
      </p:sp>
      <p:sp>
        <p:nvSpPr>
          <p:cNvPr id="49" name="Chevron 67"/>
          <p:cNvSpPr/>
          <p:nvPr/>
        </p:nvSpPr>
        <p:spPr>
          <a:xfrm>
            <a:off x="5276342" y="1419823"/>
            <a:ext cx="1979613" cy="923925"/>
          </a:xfrm>
          <a:prstGeom prst="chevron">
            <a:avLst>
              <a:gd name="adj" fmla="val 31973"/>
            </a:avLst>
          </a:prstGeom>
          <a:solidFill>
            <a:srgbClr val="3A5D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Контроль</a:t>
            </a:r>
          </a:p>
        </p:txBody>
      </p:sp>
      <p:sp>
        <p:nvSpPr>
          <p:cNvPr id="50" name="Chevron 65"/>
          <p:cNvSpPr/>
          <p:nvPr/>
        </p:nvSpPr>
        <p:spPr>
          <a:xfrm>
            <a:off x="1747330" y="1419823"/>
            <a:ext cx="1979612" cy="923925"/>
          </a:xfrm>
          <a:prstGeom prst="chevron">
            <a:avLst>
              <a:gd name="adj" fmla="val 31973"/>
            </a:avLst>
          </a:prstGeom>
          <a:solidFill>
            <a:srgbClr val="3A5D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400" dirty="0">
                <a:solidFill>
                  <a:schemeClr val="bg1"/>
                </a:solidFill>
              </a:rPr>
              <a:t>Установка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ectangle 12"/>
          <p:cNvSpPr/>
          <p:nvPr/>
        </p:nvSpPr>
        <p:spPr>
          <a:xfrm>
            <a:off x="5276342" y="2391373"/>
            <a:ext cx="1692275" cy="3600450"/>
          </a:xfrm>
          <a:prstGeom prst="rect">
            <a:avLst/>
          </a:prstGeom>
          <a:noFill/>
          <a:ln>
            <a:solidFill>
              <a:srgbClr val="F6BB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Заявка на оплату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Заявка на расход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Версия коммерческого договора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План потребностей (Опер</a:t>
            </a:r>
            <a:r>
              <a:rPr lang="en-US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.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 план по бюджету закупок или документ План закупок)</a:t>
            </a:r>
          </a:p>
        </p:txBody>
      </p:sp>
      <p:sp>
        <p:nvSpPr>
          <p:cNvPr id="52" name="Rectangle 13"/>
          <p:cNvSpPr/>
          <p:nvPr/>
        </p:nvSpPr>
        <p:spPr>
          <a:xfrm>
            <a:off x="1747330" y="2391373"/>
            <a:ext cx="1692275" cy="3600450"/>
          </a:xfrm>
          <a:prstGeom prst="rect">
            <a:avLst/>
          </a:prstGeom>
          <a:noFill/>
          <a:ln>
            <a:solidFill>
              <a:srgbClr val="F6BB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По данным бюджетирования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Операционный план (лимиты)</a:t>
            </a:r>
          </a:p>
        </p:txBody>
      </p:sp>
      <p:sp>
        <p:nvSpPr>
          <p:cNvPr id="53" name="Chevron 67"/>
          <p:cNvSpPr/>
          <p:nvPr/>
        </p:nvSpPr>
        <p:spPr>
          <a:xfrm>
            <a:off x="7040055" y="1419823"/>
            <a:ext cx="1979612" cy="923925"/>
          </a:xfrm>
          <a:prstGeom prst="chevron">
            <a:avLst>
              <a:gd name="adj" fmla="val 31973"/>
            </a:avLst>
          </a:prstGeom>
          <a:solidFill>
            <a:srgbClr val="3A5D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Исполнение</a:t>
            </a:r>
          </a:p>
        </p:txBody>
      </p:sp>
      <p:sp>
        <p:nvSpPr>
          <p:cNvPr id="54" name="Chevron 67"/>
          <p:cNvSpPr/>
          <p:nvPr/>
        </p:nvSpPr>
        <p:spPr>
          <a:xfrm>
            <a:off x="8802180" y="1419823"/>
            <a:ext cx="1981200" cy="923925"/>
          </a:xfrm>
          <a:prstGeom prst="chevron">
            <a:avLst>
              <a:gd name="adj" fmla="val 31973"/>
            </a:avLst>
          </a:prstGeom>
          <a:solidFill>
            <a:srgbClr val="3A5D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Анализ</a:t>
            </a:r>
          </a:p>
        </p:txBody>
      </p:sp>
      <p:sp>
        <p:nvSpPr>
          <p:cNvPr id="55" name="Rectangle 12"/>
          <p:cNvSpPr/>
          <p:nvPr/>
        </p:nvSpPr>
        <p:spPr>
          <a:xfrm>
            <a:off x="8802180" y="2391373"/>
            <a:ext cx="1692275" cy="3600450"/>
          </a:xfrm>
          <a:prstGeom prst="rect">
            <a:avLst/>
          </a:prstGeom>
          <a:noFill/>
          <a:ln>
            <a:solidFill>
              <a:srgbClr val="F6BB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Отчет по лимитам</a:t>
            </a:r>
          </a:p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АРМ Управление лимитами</a:t>
            </a:r>
          </a:p>
          <a:p>
            <a:pPr marL="228600" lvl="2" indent="-2286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+mj-lt"/>
              <a:buAutoNum type="arabicPeriod"/>
              <a:defRPr/>
            </a:pPr>
            <a:endParaRPr lang="ru-RU" sz="1400" dirty="0">
              <a:solidFill>
                <a:srgbClr val="80808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6" name="Rectangle 13"/>
          <p:cNvSpPr/>
          <p:nvPr/>
        </p:nvSpPr>
        <p:spPr>
          <a:xfrm>
            <a:off x="7040055" y="2391373"/>
            <a:ext cx="1692275" cy="3600450"/>
          </a:xfrm>
          <a:prstGeom prst="rect">
            <a:avLst/>
          </a:prstGeom>
          <a:noFill/>
          <a:ln>
            <a:solidFill>
              <a:srgbClr val="F6BB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/>
          <a:lstStyle/>
          <a:p>
            <a:pPr marL="216000" lvl="2" indent="-216000" defTabSz="990570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cs typeface="Arial" pitchFamily="34" charset="0"/>
              </a:rPr>
              <a:t>Отражение фактических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56967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992124" y="1101566"/>
            <a:ext cx="9964928" cy="944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Бюджетный контроль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066737" y="1158405"/>
            <a:ext cx="9355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В системе существует возможность устанавливать лимиты по 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данным подсистемы бюджетирования. </a:t>
            </a:r>
            <a:br>
              <a:rPr lang="ru-RU" alt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altLang="ru-RU" sz="1600" b="0" dirty="0">
                <a:solidFill>
                  <a:schemeClr val="tx1"/>
                </a:solidFill>
                <a:latin typeface="+mn-lt"/>
              </a:rPr>
              <a:t>Эта возможность реализована в АРМ Управление лимитами.</a:t>
            </a:r>
          </a:p>
        </p:txBody>
      </p:sp>
      <p:pic>
        <p:nvPicPr>
          <p:cNvPr id="4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5" y="2350119"/>
            <a:ext cx="1000918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314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Бюджетный контроль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9203" y="1204476"/>
            <a:ext cx="9020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Для предотвращения превышения плановых показателей необходимо сравнивать </a:t>
            </a:r>
          </a:p>
          <a:p>
            <a:pPr>
              <a:defRPr/>
            </a:pPr>
            <a:r>
              <a:rPr lang="ru-RU" dirty="0"/>
              <a:t>документы планирования (заявки</a:t>
            </a:r>
            <a:r>
              <a:rPr lang="en-US" dirty="0"/>
              <a:t>, </a:t>
            </a:r>
            <a:r>
              <a:rPr lang="ru-RU" dirty="0"/>
              <a:t>договоры) с эталонными значениями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установленных лимитов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сформированных резервов</a:t>
            </a:r>
            <a:r>
              <a:rPr lang="en-US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максимальных сумм задолженности по договорам и/или контрагентам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сумм договоров.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" y="3429000"/>
            <a:ext cx="8686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 bwMode="auto">
          <a:xfrm>
            <a:off x="8782428" y="1635156"/>
            <a:ext cx="2920369" cy="1042690"/>
          </a:xfrm>
          <a:prstGeom prst="wedgeRectCallout">
            <a:avLst>
              <a:gd name="adj1" fmla="val -101417"/>
              <a:gd name="adj2" fmla="val 128689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altLang="ru-RU" sz="1400" dirty="0"/>
              <a:t>В формах контролируемого документа добавлена страница Контроль документа</a:t>
            </a:r>
            <a:endParaRPr lang="ru-RU" sz="1400" dirty="0">
              <a:solidFill>
                <a:srgbClr val="3A5D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33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Параметры </a:t>
            </a:r>
            <a:r>
              <a:rPr lang="ru-RU" dirty="0" err="1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лимитирования</a:t>
            </a:r>
            <a:endParaRPr lang="ru-RU" dirty="0">
              <a:solidFill>
                <a:srgbClr val="0C1E34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947" y="23443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Для каждого вида контроля может быть назначен </a:t>
            </a:r>
          </a:p>
          <a:p>
            <a:pPr>
              <a:defRPr/>
            </a:pPr>
            <a:r>
              <a:rPr lang="ru-RU" dirty="0"/>
              <a:t>режим контроля: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Блокировать проведение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Информировать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Не использовать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маршруте согласования есть возможность</a:t>
            </a:r>
          </a:p>
          <a:p>
            <a:pPr>
              <a:defRPr/>
            </a:pPr>
            <a:r>
              <a:rPr lang="ru-RU" dirty="0"/>
              <a:t>настроить условные переходы в зависимости </a:t>
            </a:r>
          </a:p>
          <a:p>
            <a:pPr>
              <a:defRPr/>
            </a:pPr>
            <a:r>
              <a:rPr lang="ru-RU" dirty="0"/>
              <a:t>от того, нарушен какой-либо контроль, или нет.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48" y="4504689"/>
            <a:ext cx="4242334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47" y="1335305"/>
            <a:ext cx="4219575" cy="29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75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184" y="120582"/>
            <a:ext cx="77343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Корректировка лимитов и заявка на корректировку лимитов</a:t>
            </a:r>
            <a:endParaRPr lang="en-US" dirty="0">
              <a:solidFill>
                <a:srgbClr val="0C1E34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184" y="1278105"/>
            <a:ext cx="44291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системе, с помощью документа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Корректировка лимитов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Выполнить перенос лимитов, например с другого ЦФО или статьи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Увеличить лимит.</a:t>
            </a:r>
          </a:p>
          <a:p>
            <a:pPr>
              <a:defRPr/>
            </a:pP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на предприятии есть специализированная служба контроля, то целесообразно рассмотреть следующий режим работы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Ответственные по ЦФО и исполнители по заявкам формируют документы Заявка на корректировку лимитов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 службы контроля выполняет обеспечение этих заявок лимитами с помощью документов Корректировка лимитов.</a:t>
            </a:r>
            <a:endParaRPr lang="en-US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84" y="1163835"/>
            <a:ext cx="6829425" cy="3659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84" y="4462497"/>
            <a:ext cx="7096125" cy="22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0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Бюджетный контроль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5502" y="1941499"/>
            <a:ext cx="818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3A5D80"/>
                </a:solidFill>
              </a:rPr>
              <a:t>Создание и корректировка резервов</a:t>
            </a:r>
            <a:endParaRPr lang="en-US" dirty="0">
              <a:solidFill>
                <a:srgbClr val="3A5D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788" y="2512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Система предоставляет возможность зарезервировать часть установленных лимитов для каких-либо целей.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788" y="3455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Для операции Резервирование необходимо указывать действие с резервом</a:t>
            </a:r>
            <a:r>
              <a:rPr lang="en-US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1238" y="43073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Создание нового резерва.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Корректировка существующего резерва.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Перенос из существующего резерва   в новый резерв.</a:t>
            </a:r>
            <a:endParaRPr lang="en-US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37" y="2898356"/>
            <a:ext cx="4080637" cy="14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06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2058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Оперативное планирование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Бюджетный 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975" y="9216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Факт исполнения по лимитам выполняется документ </a:t>
            </a:r>
            <a:r>
              <a:rPr lang="ru-RU" alt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Отражение фактических данных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72026"/>
            <a:ext cx="7067550" cy="1809222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83170"/>
            <a:ext cx="8509793" cy="2948569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59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70D06E31-D279-453C-8231-3CEFB96F1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4CCE9-98BF-4DF0-9170-684027E648CF}"/>
              </a:ext>
            </a:extLst>
          </p:cNvPr>
          <p:cNvSpPr/>
          <p:nvPr/>
        </p:nvSpPr>
        <p:spPr>
          <a:xfrm>
            <a:off x="0" y="-1366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51ABA0-FDA9-4B99-BCAC-16CB18030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7" y="562355"/>
            <a:ext cx="3950213" cy="9752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69809D-FDA2-41CC-9D4D-276211B19F3A}"/>
              </a:ext>
            </a:extLst>
          </p:cNvPr>
          <p:cNvSpPr/>
          <p:nvPr/>
        </p:nvSpPr>
        <p:spPr>
          <a:xfrm>
            <a:off x="0" y="2314574"/>
            <a:ext cx="12192000" cy="23050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8700" y="3136612"/>
            <a:ext cx="101346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Gotham Pro" panose="02000503040000020004" pitchFamily="50" charset="0"/>
                <a:cs typeface="Gotham Pro" panose="02000503040000020004" pitchFamily="50" charset="0"/>
              </a:rPr>
              <a:t>Бизнес-анализ</a:t>
            </a:r>
          </a:p>
        </p:txBody>
      </p:sp>
    </p:spTree>
    <p:extLst>
      <p:ext uri="{BB962C8B-B14F-4D97-AF65-F5344CB8AC3E}">
        <p14:creationId xmlns:p14="http://schemas.microsoft.com/office/powerpoint/2010/main" val="3831220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6092C9-9C02-4ADF-A788-68ADB4E4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58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2" y="1068933"/>
            <a:ext cx="10221912" cy="5469979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42900" y="157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Анализ данных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Сценарный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374516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94C5C1-B933-4281-BDC9-268DD759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59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E229755-0CB1-4752-A405-67CFBBF844A4}"/>
              </a:ext>
            </a:extLst>
          </p:cNvPr>
          <p:cNvGrpSpPr/>
          <p:nvPr/>
        </p:nvGrpSpPr>
        <p:grpSpPr>
          <a:xfrm>
            <a:off x="1852613" y="1301750"/>
            <a:ext cx="8486775" cy="5111750"/>
            <a:chOff x="1710615" y="1301750"/>
            <a:chExt cx="8486775" cy="51117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0615" y="3929063"/>
              <a:ext cx="8486775" cy="2484437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615" y="1301750"/>
              <a:ext cx="8486775" cy="2127250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342900" y="157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Анализ данных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Сценарный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423050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585" y="292032"/>
            <a:ext cx="831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Подсистема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BSC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7" y="1241583"/>
            <a:ext cx="7991475" cy="4133290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CE56BF-B089-4EA6-A908-27E6A0A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6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69" y="2295952"/>
            <a:ext cx="3288331" cy="406039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490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778910-FF9E-4133-B252-689D7395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980" y="1084845"/>
            <a:ext cx="9900041" cy="55386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F1D96-A435-4A99-B7AD-A3C2F9A5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pPr/>
              <a:t>60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48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Анализ данных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Сводные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9858635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157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Анализ данных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Аналитические панели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94C5C1-B933-4281-BDC9-268DD759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61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DE0B99-9327-48B3-82DB-AE80BCA1F443}"/>
              </a:ext>
            </a:extLst>
          </p:cNvPr>
          <p:cNvGrpSpPr/>
          <p:nvPr/>
        </p:nvGrpSpPr>
        <p:grpSpPr>
          <a:xfrm>
            <a:off x="1776413" y="1158875"/>
            <a:ext cx="8639175" cy="5307013"/>
            <a:chOff x="433388" y="1158875"/>
            <a:chExt cx="8639175" cy="530701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88" y="1158875"/>
              <a:ext cx="8639175" cy="5307013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2492375"/>
              <a:ext cx="1979612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4485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94C5C1-B933-4281-BDC9-268DD759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62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5925" y="1261914"/>
            <a:ext cx="8820150" cy="537527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2900" y="157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Анализ данных</a:t>
            </a:r>
            <a: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600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Аналитические панели</a:t>
            </a:r>
          </a:p>
        </p:txBody>
      </p:sp>
    </p:spTree>
    <p:extLst>
      <p:ext uri="{BB962C8B-B14F-4D97-AF65-F5344CB8AC3E}">
        <p14:creationId xmlns:p14="http://schemas.microsoft.com/office/powerpoint/2010/main" val="1129042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520" y="295320"/>
            <a:ext cx="92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1С-Аналитика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6092C9-9C02-4ADF-A788-68ADB4E4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63</a:t>
            </a:fld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E5699AA-725F-41B4-9003-06DD30D61445}"/>
              </a:ext>
            </a:extLst>
          </p:cNvPr>
          <p:cNvGrpSpPr/>
          <p:nvPr/>
        </p:nvGrpSpPr>
        <p:grpSpPr>
          <a:xfrm>
            <a:off x="925316" y="1776365"/>
            <a:ext cx="10341368" cy="4862657"/>
            <a:chOff x="802526" y="1776365"/>
            <a:chExt cx="10341368" cy="4862657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26" y="1837015"/>
              <a:ext cx="10339436" cy="3808731"/>
            </a:xfrm>
            <a:prstGeom prst="rect">
              <a:avLst/>
            </a:prstGeom>
            <a:noFill/>
            <a:ln w="25400">
              <a:solidFill>
                <a:srgbClr val="3A5D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D4636F89-7E9F-4D80-BE7E-D05B1D2EAF8D}"/>
                </a:ext>
              </a:extLst>
            </p:cNvPr>
            <p:cNvGrpSpPr/>
            <p:nvPr/>
          </p:nvGrpSpPr>
          <p:grpSpPr>
            <a:xfrm>
              <a:off x="819150" y="1776365"/>
              <a:ext cx="10324744" cy="4862657"/>
              <a:chOff x="819150" y="1776365"/>
              <a:chExt cx="10324744" cy="4862657"/>
            </a:xfrm>
          </p:grpSpPr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150" y="1846067"/>
                <a:ext cx="10324744" cy="4241243"/>
              </a:xfrm>
              <a:prstGeom prst="rect">
                <a:avLst/>
              </a:prstGeom>
              <a:noFill/>
              <a:ln w="25400">
                <a:solidFill>
                  <a:srgbClr val="3A5D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776365"/>
                <a:ext cx="9439276" cy="4862657"/>
              </a:xfrm>
              <a:prstGeom prst="rect">
                <a:avLst/>
              </a:prstGeom>
              <a:noFill/>
              <a:ln w="25400">
                <a:solidFill>
                  <a:srgbClr val="3A5D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E9A0B2-6B45-458E-AF2B-36144869E3A5}"/>
              </a:ext>
            </a:extLst>
          </p:cNvPr>
          <p:cNvGrpSpPr/>
          <p:nvPr/>
        </p:nvGrpSpPr>
        <p:grpSpPr>
          <a:xfrm>
            <a:off x="514132" y="980654"/>
            <a:ext cx="11163737" cy="750103"/>
            <a:chOff x="304800" y="980654"/>
            <a:chExt cx="11163737" cy="7501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C8D0BCB-2464-494E-91A4-033B9C388BD2}"/>
                </a:ext>
              </a:extLst>
            </p:cNvPr>
            <p:cNvSpPr/>
            <p:nvPr/>
          </p:nvSpPr>
          <p:spPr>
            <a:xfrm>
              <a:off x="304800" y="980654"/>
              <a:ext cx="11163737" cy="750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64698C-F96F-4C10-A537-D8055877D8B3}"/>
                </a:ext>
              </a:extLst>
            </p:cNvPr>
            <p:cNvSpPr txBox="1"/>
            <p:nvPr/>
          </p:nvSpPr>
          <p:spPr>
            <a:xfrm>
              <a:off x="573048" y="1050732"/>
              <a:ext cx="10600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Интерфейс, упрощающий процесс быстрого построения аналитических отчетов </a:t>
              </a:r>
              <a:br>
                <a:rPr lang="ru-RU" dirty="0"/>
              </a:br>
              <a:r>
                <a:rPr lang="ru-RU" dirty="0"/>
                <a:t>и интерактивного анализа данных одним взглядом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1463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0.rbk.ru/v6_top_pics/media/img/3/31/755429510202313.jpg">
            <a:extLst>
              <a:ext uri="{FF2B5EF4-FFF2-40B4-BE49-F238E27FC236}">
                <a16:creationId xmlns:a16="http://schemas.microsoft.com/office/drawing/2014/main" id="{837459C2-4A85-468E-966E-E447C332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4465"/>
          <a:stretch/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064D6-4C7F-412F-A862-1A68E41DE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6B80D2-37C0-4D54-BAC6-EB006F40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6" y="2936624"/>
            <a:ext cx="3950213" cy="9752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3A34F8-A7FA-44E5-A024-0D7F066C0356}"/>
              </a:ext>
            </a:extLst>
          </p:cNvPr>
          <p:cNvSpPr/>
          <p:nvPr/>
        </p:nvSpPr>
        <p:spPr>
          <a:xfrm>
            <a:off x="5687568" y="-9525"/>
            <a:ext cx="6504431" cy="68675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33958A6-2A2A-4009-A28C-B82C83617769}"/>
              </a:ext>
            </a:extLst>
          </p:cNvPr>
          <p:cNvGrpSpPr/>
          <p:nvPr/>
        </p:nvGrpSpPr>
        <p:grpSpPr>
          <a:xfrm>
            <a:off x="8004087" y="843694"/>
            <a:ext cx="2771211" cy="1107996"/>
            <a:chOff x="2877504" y="1006734"/>
            <a:chExt cx="2771211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5D4FD4-CD90-469A-88EE-3B7E99030579}"/>
                </a:ext>
              </a:extLst>
            </p:cNvPr>
            <p:cNvSpPr txBox="1"/>
            <p:nvPr/>
          </p:nvSpPr>
          <p:spPr>
            <a:xfrm>
              <a:off x="2877504" y="1006734"/>
              <a:ext cx="2771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Контакт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центр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DEC9B37-4F0F-4439-A58E-FECC321E8669}"/>
                </a:ext>
              </a:extLst>
            </p:cNvPr>
            <p:cNvSpPr/>
            <p:nvPr/>
          </p:nvSpPr>
          <p:spPr>
            <a:xfrm>
              <a:off x="2877504" y="1468399"/>
              <a:ext cx="2372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+7 (3843) 321-101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company@sinergo.ru</a:t>
              </a: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B78DA17-BF37-490E-BC71-56306E9AE021}"/>
              </a:ext>
            </a:extLst>
          </p:cNvPr>
          <p:cNvGrpSpPr/>
          <p:nvPr/>
        </p:nvGrpSpPr>
        <p:grpSpPr>
          <a:xfrm>
            <a:off x="8004087" y="2138774"/>
            <a:ext cx="2961712" cy="1115436"/>
            <a:chOff x="3200206" y="2643820"/>
            <a:chExt cx="2961712" cy="11154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5C535D-487D-439C-91C7-A8242F1FE550}"/>
                </a:ext>
              </a:extLst>
            </p:cNvPr>
            <p:cNvSpPr txBox="1"/>
            <p:nvPr/>
          </p:nvSpPr>
          <p:spPr>
            <a:xfrm>
              <a:off x="3200206" y="2643820"/>
              <a:ext cx="2961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Партнерский отдел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D39E0BD-7598-48CA-A6E9-F41DD189CB5F}"/>
                </a:ext>
              </a:extLst>
            </p:cNvPr>
            <p:cNvSpPr/>
            <p:nvPr/>
          </p:nvSpPr>
          <p:spPr>
            <a:xfrm>
              <a:off x="3228999" y="3112925"/>
              <a:ext cx="2045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+7 (3843) 322-105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partner@sinergo.ru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296B4B5-840F-4331-8306-19B28F984C1B}"/>
              </a:ext>
            </a:extLst>
          </p:cNvPr>
          <p:cNvGrpSpPr/>
          <p:nvPr/>
        </p:nvGrpSpPr>
        <p:grpSpPr>
          <a:xfrm>
            <a:off x="7976512" y="3441295"/>
            <a:ext cx="2732502" cy="1162003"/>
            <a:chOff x="6065814" y="1256440"/>
            <a:chExt cx="2732502" cy="11620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3653A2-61A8-4ED9-A7F5-3861B008B637}"/>
                </a:ext>
              </a:extLst>
            </p:cNvPr>
            <p:cNvSpPr txBox="1"/>
            <p:nvPr/>
          </p:nvSpPr>
          <p:spPr>
            <a:xfrm>
              <a:off x="6065814" y="1256440"/>
              <a:ext cx="273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Линия поддержки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B8FB016-9B48-478E-86EB-14AEAFB0C19F}"/>
                </a:ext>
              </a:extLst>
            </p:cNvPr>
            <p:cNvSpPr/>
            <p:nvPr/>
          </p:nvSpPr>
          <p:spPr>
            <a:xfrm>
              <a:off x="6065814" y="1772112"/>
              <a:ext cx="2045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+7 (3843) 321-103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hotline@sinergo.ru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CDAEEDB-FD0A-436E-95CD-9357B28AF793}"/>
              </a:ext>
            </a:extLst>
          </p:cNvPr>
          <p:cNvGrpSpPr/>
          <p:nvPr/>
        </p:nvGrpSpPr>
        <p:grpSpPr>
          <a:xfrm>
            <a:off x="7976512" y="4744719"/>
            <a:ext cx="3397102" cy="1505240"/>
            <a:chOff x="3166014" y="4210206"/>
            <a:chExt cx="3397102" cy="15052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D120E3-20B8-4489-9F60-47F88433A3FD}"/>
                </a:ext>
              </a:extLst>
            </p:cNvPr>
            <p:cNvSpPr txBox="1"/>
            <p:nvPr/>
          </p:nvSpPr>
          <p:spPr>
            <a:xfrm>
              <a:off x="3166014" y="4210206"/>
              <a:ext cx="3397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Департамент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маркетинга и развития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556E2A2-6C16-4F84-A2DA-C74507C74A4C}"/>
                </a:ext>
              </a:extLst>
            </p:cNvPr>
            <p:cNvSpPr/>
            <p:nvPr/>
          </p:nvSpPr>
          <p:spPr>
            <a:xfrm>
              <a:off x="3166014" y="5069115"/>
              <a:ext cx="31304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+7 (3843) 321-101, доб. 308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1A1A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marketing@sinergo.ru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1A1A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FD20D0-CC55-46E8-8961-F1E412530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7366" y="1043073"/>
            <a:ext cx="709612" cy="7096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BB8690A-8B4A-4B2F-9D5B-657E06AC7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7366" y="2381782"/>
            <a:ext cx="709612" cy="7096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2FB0F5-5B88-436A-AF80-AF03E67BD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325" y="3720492"/>
            <a:ext cx="709612" cy="7096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F763BD9-7966-44EC-A28D-7577BD952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325" y="5059201"/>
            <a:ext cx="709612" cy="7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107" y="310475"/>
            <a:ext cx="831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Подсистема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BSC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CE56BF-B089-4EA6-A908-27E6A0A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A23B-64CD-4924-9B44-D7B9484B0353}" type="slidenum">
              <a:rPr lang="ru-RU" smtClean="0"/>
              <a:t>7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7" y="1676642"/>
            <a:ext cx="8314212" cy="504483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Выноска 2 (с границей) 9"/>
          <p:cNvSpPr/>
          <p:nvPr/>
        </p:nvSpPr>
        <p:spPr>
          <a:xfrm>
            <a:off x="1598612" y="1128955"/>
            <a:ext cx="893025" cy="337981"/>
          </a:xfrm>
          <a:prstGeom prst="accentCallout2">
            <a:avLst>
              <a:gd name="adj1" fmla="val 43802"/>
              <a:gd name="adj2" fmla="val 104453"/>
              <a:gd name="adj3" fmla="val 43803"/>
              <a:gd name="adj4" fmla="val 114208"/>
              <a:gd name="adj5" fmla="val 389375"/>
              <a:gd name="adj6" fmla="val 112052"/>
            </a:avLst>
          </a:prstGeom>
          <a:solidFill>
            <a:srgbClr val="FFDD00"/>
          </a:solidFill>
          <a:ln w="3175">
            <a:solidFill>
              <a:srgbClr val="FAA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Состояние / Динамика</a:t>
            </a: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6438899" y="1023144"/>
            <a:ext cx="961137" cy="337982"/>
          </a:xfrm>
          <a:prstGeom prst="accentCallout2">
            <a:avLst>
              <a:gd name="adj1" fmla="val 64967"/>
              <a:gd name="adj2" fmla="val -5075"/>
              <a:gd name="adj3" fmla="val 64967"/>
              <a:gd name="adj4" fmla="val -13345"/>
              <a:gd name="adj5" fmla="val 392010"/>
              <a:gd name="adj6" fmla="val -10855"/>
            </a:avLst>
          </a:prstGeom>
          <a:solidFill>
            <a:srgbClr val="FFDD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Различные отклонения</a:t>
            </a:r>
          </a:p>
        </p:txBody>
      </p:sp>
      <p:sp>
        <p:nvSpPr>
          <p:cNvPr id="12" name="Выноска 2 (с границей) 11"/>
          <p:cNvSpPr/>
          <p:nvPr/>
        </p:nvSpPr>
        <p:spPr>
          <a:xfrm>
            <a:off x="8548068" y="1045610"/>
            <a:ext cx="1029249" cy="337982"/>
          </a:xfrm>
          <a:prstGeom prst="accentCallout2">
            <a:avLst>
              <a:gd name="adj1" fmla="val 70258"/>
              <a:gd name="adj2" fmla="val 103581"/>
              <a:gd name="adj3" fmla="val 70257"/>
              <a:gd name="adj4" fmla="val 112507"/>
              <a:gd name="adj5" fmla="val 460735"/>
              <a:gd name="adj6" fmla="val 28216"/>
            </a:avLst>
          </a:prstGeom>
          <a:solidFill>
            <a:srgbClr val="FFDD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Выполнение плана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25" y="4350457"/>
            <a:ext cx="3134999" cy="200589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Прямоугольная выноска 12"/>
          <p:cNvSpPr/>
          <p:nvPr/>
        </p:nvSpPr>
        <p:spPr bwMode="auto">
          <a:xfrm>
            <a:off x="8723625" y="2114549"/>
            <a:ext cx="3079668" cy="1555325"/>
          </a:xfrm>
          <a:prstGeom prst="wedgeRectCallout">
            <a:avLst>
              <a:gd name="adj1" fmla="val -3143"/>
              <a:gd name="adj2" fmla="val 86591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Расписание отправки ответственным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Состав показателей: только изменившиеся, по состоянию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Дополнительные аналитические отчеты во вложении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Протокол рассылки</a:t>
            </a:r>
          </a:p>
        </p:txBody>
      </p:sp>
    </p:spTree>
    <p:extLst>
      <p:ext uri="{BB962C8B-B14F-4D97-AF65-F5344CB8AC3E}">
        <p14:creationId xmlns:p14="http://schemas.microsoft.com/office/powerpoint/2010/main" val="10416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96" y="328472"/>
            <a:ext cx="831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Подсистема </a:t>
            </a:r>
            <a:r>
              <a:rPr lang="en-US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BSC</a:t>
            </a:r>
            <a:endParaRPr lang="ru-RU" sz="2000" dirty="0">
              <a:solidFill>
                <a:srgbClr val="0C1E34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665595C-07CF-456A-AAA4-64AEC16E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14541"/>
            <a:ext cx="7277956" cy="3323054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CC78EDD-6A7C-4576-9857-19E7ECDC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16" y="1507035"/>
            <a:ext cx="4811240" cy="5159287"/>
          </a:xfrm>
          <a:prstGeom prst="rect">
            <a:avLst/>
          </a:prstGeom>
          <a:noFill/>
          <a:ln w="25400">
            <a:solidFill>
              <a:srgbClr val="3A5D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1E13CE-D03B-4E55-B89B-CCED5FFA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760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8</a:t>
            </a:fld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3426828" y="5099728"/>
            <a:ext cx="3024336" cy="1008112"/>
          </a:xfrm>
          <a:prstGeom prst="wedgeRectCallout">
            <a:avLst>
              <a:gd name="adj1" fmla="val 70239"/>
              <a:gd name="adj2" fmla="val -12617"/>
            </a:avLst>
          </a:prstGeom>
          <a:solidFill>
            <a:srgbClr val="FFDD00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/>
              <a:t>Показатели </a:t>
            </a:r>
            <a:r>
              <a:rPr lang="en-US" sz="1200" dirty="0"/>
              <a:t>KPI </a:t>
            </a:r>
            <a:r>
              <a:rPr lang="ru-RU" sz="1200" dirty="0"/>
              <a:t>являются компонентами бюджетной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182422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253" y="3327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C1E34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Управление инвестиционными проектами</a:t>
            </a:r>
            <a:endParaRPr lang="ru-RU" dirty="0">
              <a:solidFill>
                <a:srgbClr val="0C1E34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7275" y="1552575"/>
            <a:ext cx="7919000" cy="4461383"/>
            <a:chOff x="844000" y="1168588"/>
            <a:chExt cx="8343900" cy="4637087"/>
          </a:xfrm>
        </p:grpSpPr>
        <p:sp>
          <p:nvSpPr>
            <p:cNvPr id="30" name="Стрелка вниз 21"/>
            <p:cNvSpPr>
              <a:spLocks noChangeArrowheads="1"/>
            </p:cNvSpPr>
            <p:nvPr/>
          </p:nvSpPr>
          <p:spPr bwMode="auto">
            <a:xfrm rot="-5400000">
              <a:off x="2999032" y="3631594"/>
              <a:ext cx="360362" cy="21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 dirty="0"/>
            </a:p>
          </p:txBody>
        </p:sp>
        <p:sp>
          <p:nvSpPr>
            <p:cNvPr id="31" name="Стрелка вниз 22"/>
            <p:cNvSpPr>
              <a:spLocks noChangeArrowheads="1"/>
            </p:cNvSpPr>
            <p:nvPr/>
          </p:nvSpPr>
          <p:spPr bwMode="auto">
            <a:xfrm rot="-5400000">
              <a:off x="5019919" y="3631594"/>
              <a:ext cx="360362" cy="21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 dirty="0"/>
            </a:p>
          </p:txBody>
        </p:sp>
        <p:sp>
          <p:nvSpPr>
            <p:cNvPr id="32" name="Стрелка вниз 23"/>
            <p:cNvSpPr>
              <a:spLocks noChangeArrowheads="1"/>
            </p:cNvSpPr>
            <p:nvPr/>
          </p:nvSpPr>
          <p:spPr bwMode="auto">
            <a:xfrm rot="-5400000">
              <a:off x="7083669" y="3631594"/>
              <a:ext cx="360362" cy="21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 dirty="0"/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844000" y="3554600"/>
              <a:ext cx="3984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/>
                <a:t>1.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5433463" y="4888100"/>
              <a:ext cx="1584325" cy="63023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ru-RU" sz="1200" b="1" dirty="0">
                  <a:solidFill>
                    <a:srgbClr val="663300"/>
                  </a:solidFill>
                </a:rPr>
                <a:t>План - фактный анализ и отчетность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 bwMode="auto">
            <a:xfrm>
              <a:off x="7449588" y="4888100"/>
              <a:ext cx="1584325" cy="63023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ru-RU" sz="1200" b="1" dirty="0">
                  <a:solidFill>
                    <a:srgbClr val="663300"/>
                  </a:solidFill>
                </a:rPr>
                <a:t>Оптимизация инвестиционной программы</a:t>
              </a:r>
            </a:p>
          </p:txBody>
        </p:sp>
        <p:sp>
          <p:nvSpPr>
            <p:cNvPr id="37" name="Стрелка вниз 34"/>
            <p:cNvSpPr>
              <a:spLocks noChangeArrowheads="1"/>
            </p:cNvSpPr>
            <p:nvPr/>
          </p:nvSpPr>
          <p:spPr bwMode="auto">
            <a:xfrm rot="-5400000">
              <a:off x="5010394" y="5095269"/>
              <a:ext cx="360362" cy="21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 dirty="0"/>
            </a:p>
          </p:txBody>
        </p:sp>
        <p:sp>
          <p:nvSpPr>
            <p:cNvPr id="38" name="Стрелка вниз 35"/>
            <p:cNvSpPr>
              <a:spLocks noChangeArrowheads="1"/>
            </p:cNvSpPr>
            <p:nvPr/>
          </p:nvSpPr>
          <p:spPr bwMode="auto">
            <a:xfrm rot="-5400000">
              <a:off x="7074144" y="5095269"/>
              <a:ext cx="360362" cy="21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9E383">
                <a:alpha val="50195"/>
              </a:srgbClr>
            </a:solidFill>
            <a:ln w="44450" algn="ctr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 dirty="0"/>
            </a:p>
          </p:txBody>
        </p:sp>
        <p:sp>
          <p:nvSpPr>
            <p:cNvPr id="39" name="TextBox 36"/>
            <p:cNvSpPr txBox="1">
              <a:spLocks noChangeArrowheads="1"/>
            </p:cNvSpPr>
            <p:nvPr/>
          </p:nvSpPr>
          <p:spPr bwMode="auto">
            <a:xfrm>
              <a:off x="844000" y="4980175"/>
              <a:ext cx="3984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/>
                <a:t>2.</a:t>
              </a:r>
            </a:p>
          </p:txBody>
        </p:sp>
        <p:sp>
          <p:nvSpPr>
            <p:cNvPr id="40" name="TextBox 27"/>
            <p:cNvSpPr txBox="1">
              <a:spLocks noChangeArrowheads="1"/>
            </p:cNvSpPr>
            <p:nvPr/>
          </p:nvSpPr>
          <p:spPr bwMode="auto">
            <a:xfrm>
              <a:off x="1266275" y="1168588"/>
              <a:ext cx="34242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dirty="0"/>
                <a:t>Прединвестиционная фаза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1281813" y="4419788"/>
              <a:ext cx="28527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dirty="0"/>
                <a:t>Инвестиционная фаза</a:t>
              </a:r>
            </a:p>
          </p:txBody>
        </p:sp>
        <p:sp>
          <p:nvSpPr>
            <p:cNvPr id="42" name="Прямоугольная выноска 41"/>
            <p:cNvSpPr/>
            <p:nvPr/>
          </p:nvSpPr>
          <p:spPr bwMode="auto">
            <a:xfrm>
              <a:off x="1423438" y="1608325"/>
              <a:ext cx="1714500" cy="1690688"/>
            </a:xfrm>
            <a:prstGeom prst="wedgeRectCallout">
              <a:avLst>
                <a:gd name="adj1" fmla="val -22306"/>
                <a:gd name="adj2" fmla="val 5429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Цели / задачи / </a:t>
              </a:r>
              <a:r>
                <a:rPr lang="en-US" sz="1200" dirty="0"/>
                <a:t>WBS</a:t>
              </a:r>
              <a:endParaRPr lang="ru-RU" sz="1200" dirty="0"/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Сроки и Стоимость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Денежные потоки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Доходы и расходы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Ресурсы, Ставка дисконтирования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КПЭ</a:t>
              </a:r>
            </a:p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 sz="1200" dirty="0"/>
            </a:p>
          </p:txBody>
        </p:sp>
        <p:sp>
          <p:nvSpPr>
            <p:cNvPr id="43" name="Прямоугольная выноска 42"/>
            <p:cNvSpPr/>
            <p:nvPr/>
          </p:nvSpPr>
          <p:spPr bwMode="auto">
            <a:xfrm>
              <a:off x="5368375" y="1606738"/>
              <a:ext cx="1993900" cy="1690687"/>
            </a:xfrm>
            <a:prstGeom prst="wedgeRectCallout">
              <a:avLst>
                <a:gd name="adj1" fmla="val -22306"/>
                <a:gd name="adj2" fmla="val 5429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b="1" dirty="0"/>
                <a:t>Собственные  </a:t>
              </a:r>
              <a:r>
                <a:rPr lang="ru-RU" sz="1200" dirty="0"/>
                <a:t>(чистая прибыль, амортиз. начисления)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b="1" dirty="0"/>
                <a:t>Заемные         </a:t>
              </a:r>
              <a:r>
                <a:rPr lang="ru-RU" sz="1200" dirty="0"/>
                <a:t>(кредиты банков, облигации)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b="1" dirty="0"/>
                <a:t>Привлеченные </a:t>
              </a:r>
              <a:r>
                <a:rPr lang="ru-RU" sz="1200" dirty="0"/>
                <a:t>Акции, взносы в уставной фонд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endParaRPr lang="ru-RU" sz="1200" dirty="0"/>
            </a:p>
          </p:txBody>
        </p:sp>
        <p:sp>
          <p:nvSpPr>
            <p:cNvPr id="44" name="Прямоугольная выноска 43"/>
            <p:cNvSpPr/>
            <p:nvPr/>
          </p:nvSpPr>
          <p:spPr bwMode="auto">
            <a:xfrm>
              <a:off x="3325263" y="1614675"/>
              <a:ext cx="1728787" cy="1689100"/>
            </a:xfrm>
            <a:prstGeom prst="wedgeRectCallout">
              <a:avLst>
                <a:gd name="adj1" fmla="val -22306"/>
                <a:gd name="adj2" fmla="val 5429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Метод Борда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Комиссия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Критерии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Балы</a:t>
              </a:r>
              <a:endParaRPr lang="en-US" sz="1200" dirty="0"/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endParaRPr lang="ru-RU" sz="300" dirty="0"/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Выбор альтернатив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Отобранные проекты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3417338" y="2651313"/>
              <a:ext cx="1511300" cy="0"/>
            </a:xfrm>
            <a:prstGeom prst="line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46" name="Прямоугольная выноска 45"/>
            <p:cNvSpPr/>
            <p:nvPr/>
          </p:nvSpPr>
          <p:spPr bwMode="auto">
            <a:xfrm>
              <a:off x="7440063" y="1600388"/>
              <a:ext cx="1603375" cy="1690687"/>
            </a:xfrm>
            <a:prstGeom prst="wedgeRectCallout">
              <a:avLst>
                <a:gd name="adj1" fmla="val -22306"/>
                <a:gd name="adj2" fmla="val 54290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Портфель проектов. </a:t>
              </a:r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endParaRPr lang="ru-RU" sz="1200" dirty="0"/>
            </a:p>
            <a:p>
              <a:pPr eaLnBrk="0" hangingPunct="0">
                <a:lnSpc>
                  <a:spcPct val="110000"/>
                </a:lnSpc>
                <a:spcBef>
                  <a:spcPts val="300"/>
                </a:spcBef>
                <a:defRPr/>
              </a:pPr>
              <a:r>
                <a:rPr lang="ru-RU" sz="1200" dirty="0"/>
                <a:t>Проекты включены в инвестиционную программу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 bwMode="auto">
            <a:xfrm>
              <a:off x="3417338" y="2938650"/>
              <a:ext cx="1511300" cy="0"/>
            </a:xfrm>
            <a:prstGeom prst="line">
              <a:avLst/>
            </a:prstGeom>
            <a:solidFill>
              <a:srgbClr val="F9E383">
                <a:alpha val="50000"/>
              </a:srgbClr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48" name="Полилиния 9221"/>
            <p:cNvSpPr>
              <a:spLocks/>
            </p:cNvSpPr>
            <p:nvPr/>
          </p:nvSpPr>
          <p:spPr bwMode="auto">
            <a:xfrm>
              <a:off x="4838151" y="1394014"/>
              <a:ext cx="4349749" cy="2468562"/>
            </a:xfrm>
            <a:custGeom>
              <a:avLst/>
              <a:gdLst>
                <a:gd name="T0" fmla="*/ 0 w 4467225"/>
                <a:gd name="T1" fmla="*/ 0 h 2466975"/>
                <a:gd name="T2" fmla="*/ 4467225 w 4467225"/>
                <a:gd name="T3" fmla="*/ 0 h 2466975"/>
                <a:gd name="T4" fmla="*/ 4467225 w 4467225"/>
                <a:gd name="T5" fmla="*/ 2466975 h 2466975"/>
                <a:gd name="T6" fmla="*/ 0 60000 65536"/>
                <a:gd name="T7" fmla="*/ 0 60000 65536"/>
                <a:gd name="T8" fmla="*/ 0 60000 65536"/>
                <a:gd name="T9" fmla="*/ 0 w 4467225"/>
                <a:gd name="T10" fmla="*/ 0 h 2466975"/>
                <a:gd name="T11" fmla="*/ 4467225 w 4467225"/>
                <a:gd name="T12" fmla="*/ 2466975 h 2466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67225" h="2466975">
                  <a:moveTo>
                    <a:pt x="0" y="0"/>
                  </a:moveTo>
                  <a:lnTo>
                    <a:pt x="4467225" y="0"/>
                  </a:lnTo>
                  <a:lnTo>
                    <a:pt x="4467225" y="2466975"/>
                  </a:lnTo>
                </a:path>
              </a:pathLst>
            </a:custGeom>
            <a:noFill/>
            <a:ln w="44450" algn="ctr">
              <a:solidFill>
                <a:schemeClr val="accent1">
                  <a:lumMod val="75000"/>
                </a:schemeClr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49" name="Полилиния 52"/>
            <p:cNvSpPr>
              <a:spLocks/>
            </p:cNvSpPr>
            <p:nvPr/>
          </p:nvSpPr>
          <p:spPr bwMode="auto">
            <a:xfrm>
              <a:off x="4224333" y="4658580"/>
              <a:ext cx="4961980" cy="1147095"/>
            </a:xfrm>
            <a:custGeom>
              <a:avLst/>
              <a:gdLst>
                <a:gd name="T0" fmla="*/ 0 w 4467225"/>
                <a:gd name="T1" fmla="*/ 0 h 2466975"/>
                <a:gd name="T2" fmla="*/ 4467225 w 4467225"/>
                <a:gd name="T3" fmla="*/ 0 h 2466975"/>
                <a:gd name="T4" fmla="*/ 4467225 w 4467225"/>
                <a:gd name="T5" fmla="*/ 304 h 2466975"/>
                <a:gd name="T6" fmla="*/ 0 60000 65536"/>
                <a:gd name="T7" fmla="*/ 0 60000 65536"/>
                <a:gd name="T8" fmla="*/ 0 60000 65536"/>
                <a:gd name="T9" fmla="*/ 0 w 4467225"/>
                <a:gd name="T10" fmla="*/ 0 h 2466975"/>
                <a:gd name="T11" fmla="*/ 4467225 w 4467225"/>
                <a:gd name="T12" fmla="*/ 2466975 h 2466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67225" h="2466975">
                  <a:moveTo>
                    <a:pt x="0" y="0"/>
                  </a:moveTo>
                  <a:lnTo>
                    <a:pt x="4467225" y="0"/>
                  </a:lnTo>
                  <a:lnTo>
                    <a:pt x="4467225" y="2466975"/>
                  </a:lnTo>
                </a:path>
              </a:pathLst>
            </a:custGeom>
            <a:noFill/>
            <a:ln w="44450" algn="ctr">
              <a:solidFill>
                <a:schemeClr val="accent1">
                  <a:lumMod val="75000"/>
                </a:schemeClr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50" name="Скругленный прямоугольник 49"/>
            <p:cNvSpPr>
              <a:spLocks noChangeArrowheads="1"/>
            </p:cNvSpPr>
            <p:nvPr/>
          </p:nvSpPr>
          <p:spPr bwMode="auto">
            <a:xfrm>
              <a:off x="1361524" y="3440300"/>
              <a:ext cx="1562101" cy="6302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/>
                <a:t>Инвестиционная заявка</a:t>
              </a:r>
            </a:p>
          </p:txBody>
        </p:sp>
        <p:sp>
          <p:nvSpPr>
            <p:cNvPr id="51" name="Скругленный прямоугольник 50"/>
            <p:cNvSpPr>
              <a:spLocks noChangeArrowheads="1"/>
            </p:cNvSpPr>
            <p:nvPr/>
          </p:nvSpPr>
          <p:spPr bwMode="auto">
            <a:xfrm>
              <a:off x="3417338" y="3440300"/>
              <a:ext cx="1489075" cy="631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Сравнение проектов по критериям</a:t>
              </a:r>
            </a:p>
          </p:txBody>
        </p:sp>
        <p:sp>
          <p:nvSpPr>
            <p:cNvPr id="52" name="Скругленный прямоугольник 51"/>
            <p:cNvSpPr>
              <a:spLocks noChangeArrowheads="1"/>
            </p:cNvSpPr>
            <p:nvPr/>
          </p:nvSpPr>
          <p:spPr bwMode="auto">
            <a:xfrm>
              <a:off x="5472449" y="3440634"/>
              <a:ext cx="1547813" cy="631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Назначение источников финансирования</a:t>
              </a:r>
            </a:p>
          </p:txBody>
        </p:sp>
        <p:sp>
          <p:nvSpPr>
            <p:cNvPr id="53" name="Скругленный прямоугольник 52"/>
            <p:cNvSpPr>
              <a:spLocks noChangeArrowheads="1"/>
            </p:cNvSpPr>
            <p:nvPr/>
          </p:nvSpPr>
          <p:spPr bwMode="auto">
            <a:xfrm>
              <a:off x="7495625" y="3478938"/>
              <a:ext cx="1547813" cy="6318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Формирование инвестиционной программы</a:t>
              </a:r>
            </a:p>
          </p:txBody>
        </p:sp>
        <p:sp>
          <p:nvSpPr>
            <p:cNvPr id="55" name="Скругленный прямоугольник 54"/>
            <p:cNvSpPr>
              <a:spLocks noChangeArrowheads="1"/>
            </p:cNvSpPr>
            <p:nvPr/>
          </p:nvSpPr>
          <p:spPr bwMode="auto">
            <a:xfrm>
              <a:off x="3425216" y="4924614"/>
              <a:ext cx="1511300" cy="6318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Актуализация</a:t>
              </a:r>
              <a:r>
                <a:rPr lang="ru-RU" altLang="ru-RU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бюджетов</a:t>
              </a:r>
            </a:p>
          </p:txBody>
        </p:sp>
        <p:sp>
          <p:nvSpPr>
            <p:cNvPr id="56" name="Скругленный прямоугольник 55"/>
            <p:cNvSpPr>
              <a:spLocks noChangeArrowheads="1"/>
            </p:cNvSpPr>
            <p:nvPr/>
          </p:nvSpPr>
          <p:spPr bwMode="auto">
            <a:xfrm>
              <a:off x="5433463" y="4907150"/>
              <a:ext cx="1584325" cy="6302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План-фактный</a:t>
              </a:r>
              <a:r>
                <a:rPr lang="ru-RU" altLang="ru-RU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анализ</a:t>
              </a:r>
            </a:p>
          </p:txBody>
        </p:sp>
        <p:sp>
          <p:nvSpPr>
            <p:cNvPr id="57" name="Скругленный прямоугольник 56"/>
            <p:cNvSpPr>
              <a:spLocks noChangeArrowheads="1"/>
            </p:cNvSpPr>
            <p:nvPr/>
          </p:nvSpPr>
          <p:spPr bwMode="auto">
            <a:xfrm>
              <a:off x="7459113" y="4888100"/>
              <a:ext cx="1584325" cy="6302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Оптимизация</a:t>
              </a:r>
              <a:r>
                <a:rPr lang="ru-RU" altLang="ru-RU" sz="12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инвестиционной программы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1533B1E-C197-4F25-B30D-81CF68D701CC}"/>
              </a:ext>
            </a:extLst>
          </p:cNvPr>
          <p:cNvSpPr/>
          <p:nvPr/>
        </p:nvSpPr>
        <p:spPr>
          <a:xfrm>
            <a:off x="218855" y="1033151"/>
            <a:ext cx="11163737" cy="498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B7011A-CB9C-4AC4-900D-EB5AF3DC33A4}"/>
              </a:ext>
            </a:extLst>
          </p:cNvPr>
          <p:cNvSpPr txBox="1"/>
          <p:nvPr/>
        </p:nvSpPr>
        <p:spPr>
          <a:xfrm>
            <a:off x="360483" y="1095146"/>
            <a:ext cx="1060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Подсистема включает управление жизненным циклом проекта от инвестиционной идеи до завершения проекта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AA13093-8ADC-4B47-93C8-56BAEE450CB1}"/>
              </a:ext>
            </a:extLst>
          </p:cNvPr>
          <p:cNvGrpSpPr/>
          <p:nvPr/>
        </p:nvGrpSpPr>
        <p:grpSpPr>
          <a:xfrm>
            <a:off x="8436394" y="1698021"/>
            <a:ext cx="3532960" cy="5566519"/>
            <a:chOff x="7573660" y="1117022"/>
            <a:chExt cx="4293711" cy="4827938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8F2944C1-BEC1-4608-BB18-7F0D4769D39A}"/>
                </a:ext>
              </a:extLst>
            </p:cNvPr>
            <p:cNvGrpSpPr/>
            <p:nvPr/>
          </p:nvGrpSpPr>
          <p:grpSpPr>
            <a:xfrm>
              <a:off x="7790082" y="1117022"/>
              <a:ext cx="4077289" cy="4277070"/>
              <a:chOff x="7790082" y="1117022"/>
              <a:chExt cx="4077289" cy="4277070"/>
            </a:xfrm>
          </p:grpSpPr>
          <p:sp>
            <p:nvSpPr>
              <p:cNvPr id="66" name="Скругленный прямоугольник 25">
                <a:extLst>
                  <a:ext uri="{FF2B5EF4-FFF2-40B4-BE49-F238E27FC236}">
                    <a16:creationId xmlns:a16="http://schemas.microsoft.com/office/drawing/2014/main" id="{2838B88E-AE01-4172-B7D4-EDFAED2FFE2B}"/>
                  </a:ext>
                </a:extLst>
              </p:cNvPr>
              <p:cNvSpPr/>
              <p:nvPr/>
            </p:nvSpPr>
            <p:spPr>
              <a:xfrm>
                <a:off x="7790082" y="1117022"/>
                <a:ext cx="4077289" cy="585696"/>
              </a:xfrm>
              <a:prstGeom prst="roundRect">
                <a:avLst/>
              </a:prstGeom>
              <a:solidFill>
                <a:srgbClr val="FAA63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7ACE7739-9F4A-4802-A5DB-378F62982BE4}"/>
                  </a:ext>
                </a:extLst>
              </p:cNvPr>
              <p:cNvSpPr/>
              <p:nvPr/>
            </p:nvSpPr>
            <p:spPr>
              <a:xfrm>
                <a:off x="7790082" y="1565092"/>
                <a:ext cx="4077289" cy="3829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AA6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DAB00AE-45DE-4A49-AB3E-6FAB7F7A0279}"/>
                  </a:ext>
                </a:extLst>
              </p:cNvPr>
              <p:cNvSpPr txBox="1"/>
              <p:nvPr/>
            </p:nvSpPr>
            <p:spPr>
              <a:xfrm>
                <a:off x="7817271" y="1142610"/>
                <a:ext cx="405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Задачи подсистемы</a:t>
                </a:r>
              </a:p>
            </p:txBody>
          </p: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01B232D7-5A92-4D70-8ABB-7E75ABC38923}"/>
                </a:ext>
              </a:extLst>
            </p:cNvPr>
            <p:cNvSpPr/>
            <p:nvPr/>
          </p:nvSpPr>
          <p:spPr>
            <a:xfrm>
              <a:off x="7573660" y="1682819"/>
              <a:ext cx="4199239" cy="42621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Формирование и управление реестром проектов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Определить критерии сравнения альтернативных проектов, провести их сравнительную экспертную оценку, включить в инвестиционную программу оптимальный портфель проектов.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Расчет ключевых показателей эффективности проекта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Определить декомпозицию этапов инвестиционных проектов, указать сроки и используемые ресурсы</a:t>
              </a:r>
            </a:p>
            <a:p>
              <a:pPr marL="609600" lvl="1" indent="-342900">
                <a:spcAft>
                  <a:spcPts val="1000"/>
                </a:spcAft>
                <a:buAutoNum type="arabicPeriod"/>
                <a:defRPr/>
              </a:pPr>
              <a:r>
                <a:rPr lang="ru-RU" sz="1400" dirty="0">
                  <a:solidFill>
                    <a:srgbClr val="44546A">
                      <a:lumMod val="75000"/>
                    </a:srgbClr>
                  </a:solidFill>
                </a:rPr>
                <a:t>Автоматическая актуализация инвестиционных бюджетов и ключевых показателей проекта, в ходе реализации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A7C73A-5568-4AB5-A642-ACF1CFAB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9504" y="6524812"/>
            <a:ext cx="2743200" cy="365125"/>
          </a:xfrm>
        </p:spPr>
        <p:txBody>
          <a:bodyPr/>
          <a:lstStyle/>
          <a:p>
            <a:fld id="{9C70A23B-64CD-4924-9B44-D7B9484B0353}" type="slidenum">
              <a:rPr lang="ru-RU" smtClean="0"/>
              <a:t>9</a:t>
            </a:fld>
            <a:endParaRPr lang="ru-RU" dirty="0"/>
          </a:p>
        </p:txBody>
      </p:sp>
      <p:sp>
        <p:nvSpPr>
          <p:cNvPr id="60" name="Скругленный прямоугольник 59"/>
          <p:cNvSpPr>
            <a:spLocks noChangeArrowheads="1"/>
          </p:cNvSpPr>
          <p:nvPr/>
        </p:nvSpPr>
        <p:spPr bwMode="auto">
          <a:xfrm>
            <a:off x="916659" y="5166281"/>
            <a:ext cx="1434339" cy="6078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  <a:cs typeface="Arial" charset="0"/>
              </a:rPr>
              <a:t>Исполнение проекта</a:t>
            </a:r>
          </a:p>
        </p:txBody>
      </p:sp>
      <p:sp>
        <p:nvSpPr>
          <p:cNvPr id="69" name="Стрелка вниз 21"/>
          <p:cNvSpPr>
            <a:spLocks noChangeArrowheads="1"/>
          </p:cNvSpPr>
          <p:nvPr/>
        </p:nvSpPr>
        <p:spPr bwMode="auto">
          <a:xfrm rot="16200000">
            <a:off x="2466029" y="5326085"/>
            <a:ext cx="346708" cy="2049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1856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1243</Words>
  <Application>Microsoft Office PowerPoint</Application>
  <PresentationFormat>Широкоэкранный</PresentationFormat>
  <Paragraphs>367</Paragraphs>
  <Slides>64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Gotham Pro</vt:lpstr>
      <vt:lpstr>Lato Black</vt:lpstr>
      <vt:lpstr>Open Sans</vt:lpstr>
      <vt:lpstr>Verdana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1С для горнодобывающей отрасли - Бюджетирование</dc:title>
  <dc:creator>Михаил Рудов</dc:creator>
  <cp:lastModifiedBy>irayu</cp:lastModifiedBy>
  <cp:revision>479</cp:revision>
  <dcterms:created xsi:type="dcterms:W3CDTF">2020-03-30T13:05:44Z</dcterms:created>
  <dcterms:modified xsi:type="dcterms:W3CDTF">2023-09-11T04:05:06Z</dcterms:modified>
</cp:coreProperties>
</file>