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58" r:id="rId2"/>
    <p:sldId id="351" r:id="rId3"/>
    <p:sldId id="267" r:id="rId4"/>
    <p:sldId id="465" r:id="rId5"/>
    <p:sldId id="499" r:id="rId6"/>
    <p:sldId id="497" r:id="rId7"/>
    <p:sldId id="467" r:id="rId8"/>
    <p:sldId id="471" r:id="rId9"/>
    <p:sldId id="472" r:id="rId10"/>
    <p:sldId id="473" r:id="rId11"/>
    <p:sldId id="474" r:id="rId12"/>
    <p:sldId id="475" r:id="rId13"/>
    <p:sldId id="476" r:id="rId14"/>
    <p:sldId id="500" r:id="rId15"/>
    <p:sldId id="478" r:id="rId16"/>
    <p:sldId id="480" r:id="rId17"/>
    <p:sldId id="481" r:id="rId18"/>
    <p:sldId id="482" r:id="rId19"/>
    <p:sldId id="486" r:id="rId20"/>
    <p:sldId id="483" r:id="rId21"/>
    <p:sldId id="488" r:id="rId22"/>
    <p:sldId id="489" r:id="rId23"/>
    <p:sldId id="490" r:id="rId24"/>
    <p:sldId id="491" r:id="rId25"/>
    <p:sldId id="493" r:id="rId26"/>
    <p:sldId id="492" r:id="rId27"/>
    <p:sldId id="495" r:id="rId28"/>
    <p:sldId id="494" r:id="rId29"/>
    <p:sldId id="496" r:id="rId30"/>
    <p:sldId id="498" r:id="rId31"/>
    <p:sldId id="411"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FCBDF8C-4B41-4164-A573-E78870C94E35}">
          <p14:sldIdLst>
            <p14:sldId id="358"/>
            <p14:sldId id="351"/>
            <p14:sldId id="267"/>
            <p14:sldId id="465"/>
            <p14:sldId id="499"/>
            <p14:sldId id="497"/>
            <p14:sldId id="467"/>
            <p14:sldId id="471"/>
            <p14:sldId id="472"/>
            <p14:sldId id="473"/>
            <p14:sldId id="474"/>
            <p14:sldId id="475"/>
            <p14:sldId id="476"/>
            <p14:sldId id="500"/>
            <p14:sldId id="478"/>
            <p14:sldId id="480"/>
            <p14:sldId id="481"/>
            <p14:sldId id="482"/>
            <p14:sldId id="486"/>
            <p14:sldId id="483"/>
            <p14:sldId id="488"/>
            <p14:sldId id="489"/>
            <p14:sldId id="490"/>
            <p14:sldId id="491"/>
            <p14:sldId id="493"/>
            <p14:sldId id="492"/>
            <p14:sldId id="495"/>
            <p14:sldId id="494"/>
            <p14:sldId id="496"/>
          </p14:sldIdLst>
        </p14:section>
        <p14:section name="Подвал" id="{FD5098E8-EC9C-406F-83DC-CFA4E6B1C244}">
          <p14:sldIdLst>
            <p14:sldId id="498"/>
            <p14:sldId id="4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D58"/>
    <a:srgbClr val="FAA634"/>
    <a:srgbClr val="BDD7EE"/>
    <a:srgbClr val="3A5D80"/>
    <a:srgbClr val="193C6C"/>
    <a:srgbClr val="0C1E34"/>
    <a:srgbClr val="E65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78106" autoAdjust="0"/>
  </p:normalViewPr>
  <p:slideViewPr>
    <p:cSldViewPr snapToGrid="0">
      <p:cViewPr varScale="1">
        <p:scale>
          <a:sx n="67" d="100"/>
          <a:sy n="67" d="100"/>
        </p:scale>
        <p:origin x="1315" y="6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0C3AC84B-80D3-458E-9336-1B3F9B79FB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id="{FD042A56-9A3D-47DF-B4B3-F1A31A4304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54E6C4-1008-48E7-8A5D-A66FD3079139}" type="datetimeFigureOut">
              <a:rPr lang="ru-RU" smtClean="0"/>
              <a:t>11.09.2023</a:t>
            </a:fld>
            <a:endParaRPr lang="ru-RU" dirty="0"/>
          </a:p>
        </p:txBody>
      </p:sp>
      <p:sp>
        <p:nvSpPr>
          <p:cNvPr id="4" name="Нижний колонтитул 3">
            <a:extLst>
              <a:ext uri="{FF2B5EF4-FFF2-40B4-BE49-F238E27FC236}">
                <a16:creationId xmlns:a16="http://schemas.microsoft.com/office/drawing/2014/main" id="{3C469203-CC46-4037-A032-0DC1ECE5C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id="{5C414AD7-21FA-4D8E-A319-3936FE905C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AD2AC4-C666-40A9-9A22-E25435DA8408}" type="slidenum">
              <a:rPr lang="ru-RU" smtClean="0"/>
              <a:t>‹#›</a:t>
            </a:fld>
            <a:endParaRPr lang="ru-RU" dirty="0"/>
          </a:p>
        </p:txBody>
      </p:sp>
    </p:spTree>
    <p:extLst>
      <p:ext uri="{BB962C8B-B14F-4D97-AF65-F5344CB8AC3E}">
        <p14:creationId xmlns:p14="http://schemas.microsoft.com/office/powerpoint/2010/main" val="112016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7A3AE-A37F-45B6-BAC5-66AE2B5A7F1B}" type="datetimeFigureOut">
              <a:rPr lang="ru-RU" smtClean="0"/>
              <a:t>11.09.2023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DFCC5-BF14-4853-A96B-C89B6A276F77}" type="slidenum">
              <a:rPr lang="ru-RU" smtClean="0"/>
              <a:t>‹#›</a:t>
            </a:fld>
            <a:endParaRPr lang="ru-RU" dirty="0"/>
          </a:p>
        </p:txBody>
      </p:sp>
    </p:spTree>
    <p:extLst>
      <p:ext uri="{BB962C8B-B14F-4D97-AF65-F5344CB8AC3E}">
        <p14:creationId xmlns:p14="http://schemas.microsoft.com/office/powerpoint/2010/main" val="2725815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00" b="0" i="0" kern="1200" dirty="0">
                <a:solidFill>
                  <a:schemeClr val="tx1"/>
                </a:solidFill>
                <a:effectLst/>
                <a:latin typeface="+mn-lt"/>
                <a:ea typeface="+mn-ea"/>
                <a:cs typeface="+mn-cs"/>
              </a:rPr>
              <a:t>Возможность достижения организацией поставленных целей подвержена неопределенности из-за внутренних и внешних факторов. Негативное влияние такой неопределенности на цели организации называют риском.</a:t>
            </a:r>
            <a:endParaRPr lang="en-US" sz="1000" b="0" i="0" kern="1200" dirty="0">
              <a:solidFill>
                <a:schemeClr val="tx1"/>
              </a:solidFill>
              <a:effectLst/>
              <a:latin typeface="+mn-lt"/>
              <a:ea typeface="+mn-ea"/>
              <a:cs typeface="+mn-cs"/>
            </a:endParaRPr>
          </a:p>
          <a:p>
            <a:endParaRPr lang="ru-RU" sz="1000" b="0" i="0" kern="1200" dirty="0">
              <a:solidFill>
                <a:schemeClr val="tx1"/>
              </a:solidFill>
              <a:effectLst/>
              <a:latin typeface="+mn-lt"/>
              <a:ea typeface="+mn-ea"/>
              <a:cs typeface="+mn-cs"/>
            </a:endParaRPr>
          </a:p>
          <a:p>
            <a:r>
              <a:rPr lang="ru-RU" sz="1000" b="0" i="0" kern="1200" dirty="0">
                <a:solidFill>
                  <a:schemeClr val="tx1"/>
                </a:solidFill>
                <a:effectLst/>
                <a:latin typeface="+mn-lt"/>
                <a:ea typeface="+mn-ea"/>
                <a:cs typeface="+mn-cs"/>
              </a:rPr>
              <a:t>Риском можно управлять, с тем чтобы его устранить или минимизировать. Цель управления рисками – сбалансировать негативное влияние неопределенности с выделением требуемых для этого ресурсов организации.</a:t>
            </a:r>
            <a:endParaRPr lang="en-US" sz="1000" b="0" i="0" kern="1200" dirty="0">
              <a:solidFill>
                <a:schemeClr val="tx1"/>
              </a:solidFill>
              <a:effectLst/>
              <a:latin typeface="+mn-lt"/>
              <a:ea typeface="+mn-ea"/>
              <a:cs typeface="+mn-cs"/>
            </a:endParaRPr>
          </a:p>
          <a:p>
            <a:endParaRPr lang="ru-RU" sz="1000" b="0" i="0" kern="1200" dirty="0">
              <a:solidFill>
                <a:schemeClr val="tx1"/>
              </a:solidFill>
              <a:effectLst/>
              <a:latin typeface="+mn-lt"/>
              <a:ea typeface="+mn-ea"/>
              <a:cs typeface="+mn-cs"/>
            </a:endParaRPr>
          </a:p>
          <a:p>
            <a:r>
              <a:rPr lang="ru-RU" sz="1000" b="0" i="0" kern="1200" dirty="0">
                <a:solidFill>
                  <a:schemeClr val="tx1"/>
                </a:solidFill>
                <a:effectLst/>
                <a:latin typeface="+mn-lt"/>
                <a:ea typeface="+mn-ea"/>
                <a:cs typeface="+mn-cs"/>
              </a:rPr>
              <a:t>Подсистема «Управление рисками» предназначена для информационной поддержки процесса управления рисками и обеспечения коммуникации между его участниками. Ее основные функции:</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3</a:t>
            </a:fld>
            <a:endParaRPr lang="ru-RU" dirty="0"/>
          </a:p>
        </p:txBody>
      </p:sp>
    </p:spTree>
    <p:extLst>
      <p:ext uri="{BB962C8B-B14F-4D97-AF65-F5344CB8AC3E}">
        <p14:creationId xmlns:p14="http://schemas.microsoft.com/office/powerpoint/2010/main" val="4146243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defRPr/>
            </a:pPr>
            <a:r>
              <a:rPr lang="ru-RU" sz="1200" b="0" i="0" kern="1200" dirty="0">
                <a:solidFill>
                  <a:schemeClr val="tx1"/>
                </a:solidFill>
                <a:effectLst/>
                <a:latin typeface="+mn-lt"/>
                <a:ea typeface="+mn-ea"/>
                <a:cs typeface="+mn-cs"/>
              </a:rPr>
              <a:t> Предполагается использование документа </a:t>
            </a:r>
            <a:r>
              <a:rPr lang="ru-RU" sz="1200" b="0" i="0" u="none" strike="noStrike" kern="1200" dirty="0">
                <a:solidFill>
                  <a:schemeClr val="tx1"/>
                </a:solidFill>
                <a:effectLst/>
                <a:latin typeface="+mn-lt"/>
                <a:ea typeface="+mn-ea"/>
                <a:cs typeface="+mn-cs"/>
              </a:rPr>
              <a:t>Мероприятие</a:t>
            </a:r>
            <a:r>
              <a:rPr lang="ru-RU" sz="1200" b="0" i="0" kern="1200" dirty="0">
                <a:solidFill>
                  <a:schemeClr val="tx1"/>
                </a:solidFill>
                <a:effectLst/>
                <a:latin typeface="+mn-lt"/>
                <a:ea typeface="+mn-ea"/>
                <a:cs typeface="+mn-cs"/>
              </a:rPr>
              <a:t> в качестве аналитики для планирования бюджетов и операций, отражения факта, поэтому он включен в состав типов плана видов характеристик </a:t>
            </a:r>
            <a:r>
              <a:rPr lang="ru-RU" sz="1200" b="0" i="0" u="none" strike="noStrike" kern="1200" dirty="0">
                <a:solidFill>
                  <a:schemeClr val="tx1"/>
                </a:solidFill>
                <a:effectLst/>
                <a:latin typeface="+mn-lt"/>
                <a:ea typeface="+mn-ea"/>
                <a:cs typeface="+mn-cs"/>
              </a:rPr>
              <a:t>Виды аналитик (корпоративные)</a:t>
            </a:r>
            <a:r>
              <a:rPr lang="ru-RU" sz="1200" b="0" i="0" kern="1200" dirty="0">
                <a:solidFill>
                  <a:schemeClr val="tx1"/>
                </a:solidFill>
                <a:effectLst/>
                <a:latin typeface="+mn-lt"/>
                <a:ea typeface="+mn-ea"/>
                <a:cs typeface="+mn-cs"/>
              </a:rPr>
              <a:t>.</a:t>
            </a:r>
            <a:endParaRPr lang="ru-RU" altLang="ru-RU" sz="1200" dirty="0"/>
          </a:p>
          <a:p>
            <a:pPr>
              <a:defRPr/>
            </a:pPr>
            <a:endParaRPr lang="ru-RU" altLang="ru-RU" sz="1200" dirty="0"/>
          </a:p>
          <a:p>
            <a:pPr>
              <a:defRPr/>
            </a:pPr>
            <a:endParaRPr lang="ru-RU" altLang="ru-RU" sz="1200" dirty="0"/>
          </a:p>
          <a:p>
            <a:pPr>
              <a:defRPr/>
            </a:pPr>
            <a:r>
              <a:rPr lang="ru-RU" altLang="ru-RU" sz="1200" dirty="0"/>
              <a:t>Риски могут использоваться для обоснования расходов:</a:t>
            </a:r>
          </a:p>
          <a:p>
            <a:pPr>
              <a:buFont typeface="Wingdings" panose="05000000000000000000" pitchFamily="2" charset="2"/>
              <a:buChar char="§"/>
              <a:defRPr/>
            </a:pPr>
            <a:r>
              <a:rPr lang="ru-RU" altLang="ru-RU" sz="1200" dirty="0"/>
              <a:t>в бюджете</a:t>
            </a:r>
          </a:p>
          <a:p>
            <a:pPr>
              <a:buFont typeface="Wingdings" panose="05000000000000000000" pitchFamily="2" charset="2"/>
              <a:buChar char="§"/>
              <a:defRPr/>
            </a:pPr>
            <a:r>
              <a:rPr lang="ru-RU" altLang="ru-RU" sz="1200" dirty="0"/>
              <a:t>в оперативном плане</a:t>
            </a:r>
          </a:p>
          <a:p>
            <a:pPr>
              <a:buFont typeface="Wingdings" panose="05000000000000000000" pitchFamily="2" charset="2"/>
              <a:buChar char="§"/>
              <a:defRPr/>
            </a:pPr>
            <a:r>
              <a:rPr lang="ru-RU" altLang="ru-RU" sz="1200" dirty="0"/>
              <a:t>в заявке на операцию</a:t>
            </a:r>
          </a:p>
          <a:p>
            <a:pPr>
              <a:defRPr/>
            </a:pPr>
            <a:endParaRPr lang="ru-RU" altLang="ru-RU" sz="1200" dirty="0"/>
          </a:p>
          <a:p>
            <a:pPr>
              <a:defRPr/>
            </a:pPr>
            <a:r>
              <a:rPr lang="ru-RU" altLang="ru-RU" sz="1200" dirty="0"/>
              <a:t>Это позволяет систематизировать учет и планирование расходов по управлению рисками</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13</a:t>
            </a:fld>
            <a:endParaRPr lang="ru-RU" dirty="0"/>
          </a:p>
        </p:txBody>
      </p:sp>
    </p:spTree>
    <p:extLst>
      <p:ext uri="{BB962C8B-B14F-4D97-AF65-F5344CB8AC3E}">
        <p14:creationId xmlns:p14="http://schemas.microsoft.com/office/powerpoint/2010/main" val="269701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defRPr/>
            </a:pPr>
            <a:r>
              <a:rPr lang="ru-RU" sz="1200" b="0" i="0" kern="1200" dirty="0">
                <a:solidFill>
                  <a:schemeClr val="tx1"/>
                </a:solidFill>
                <a:effectLst/>
                <a:latin typeface="+mn-lt"/>
                <a:ea typeface="+mn-ea"/>
                <a:cs typeface="+mn-cs"/>
              </a:rPr>
              <a:t> Предполагается использование документа </a:t>
            </a:r>
            <a:r>
              <a:rPr lang="ru-RU" sz="1200" b="0" i="0" u="none" strike="noStrike" kern="1200" dirty="0">
                <a:solidFill>
                  <a:schemeClr val="tx1"/>
                </a:solidFill>
                <a:effectLst/>
                <a:latin typeface="+mn-lt"/>
                <a:ea typeface="+mn-ea"/>
                <a:cs typeface="+mn-cs"/>
              </a:rPr>
              <a:t>Мероприятие</a:t>
            </a:r>
            <a:r>
              <a:rPr lang="ru-RU" sz="1200" b="0" i="0" kern="1200" dirty="0">
                <a:solidFill>
                  <a:schemeClr val="tx1"/>
                </a:solidFill>
                <a:effectLst/>
                <a:latin typeface="+mn-lt"/>
                <a:ea typeface="+mn-ea"/>
                <a:cs typeface="+mn-cs"/>
              </a:rPr>
              <a:t> в качестве аналитики для планирования бюджетов и операций, отражения факта, поэтому он включен в состав типов плана видов характеристик </a:t>
            </a:r>
            <a:r>
              <a:rPr lang="ru-RU" sz="1200" b="0" i="0" u="none" strike="noStrike" kern="1200" dirty="0">
                <a:solidFill>
                  <a:schemeClr val="tx1"/>
                </a:solidFill>
                <a:effectLst/>
                <a:latin typeface="+mn-lt"/>
                <a:ea typeface="+mn-ea"/>
                <a:cs typeface="+mn-cs"/>
              </a:rPr>
              <a:t>Виды аналитик (корпоративные)</a:t>
            </a:r>
            <a:r>
              <a:rPr lang="ru-RU" sz="1200" b="0" i="0" kern="1200" dirty="0">
                <a:solidFill>
                  <a:schemeClr val="tx1"/>
                </a:solidFill>
                <a:effectLst/>
                <a:latin typeface="+mn-lt"/>
                <a:ea typeface="+mn-ea"/>
                <a:cs typeface="+mn-cs"/>
              </a:rPr>
              <a:t>.</a:t>
            </a:r>
            <a:endParaRPr lang="ru-RU" altLang="ru-RU" sz="1200" dirty="0"/>
          </a:p>
          <a:p>
            <a:pPr>
              <a:defRPr/>
            </a:pPr>
            <a:endParaRPr lang="ru-RU" altLang="ru-RU" sz="1200" dirty="0"/>
          </a:p>
          <a:p>
            <a:pPr>
              <a:defRPr/>
            </a:pPr>
            <a:endParaRPr lang="ru-RU" altLang="ru-RU" sz="1200" dirty="0"/>
          </a:p>
          <a:p>
            <a:pPr>
              <a:defRPr/>
            </a:pPr>
            <a:r>
              <a:rPr lang="ru-RU" altLang="ru-RU" sz="1200" dirty="0"/>
              <a:t>Риски могут использоваться для обоснования расходов:</a:t>
            </a:r>
          </a:p>
          <a:p>
            <a:pPr>
              <a:buFont typeface="Wingdings" panose="05000000000000000000" pitchFamily="2" charset="2"/>
              <a:buChar char="§"/>
              <a:defRPr/>
            </a:pPr>
            <a:r>
              <a:rPr lang="ru-RU" altLang="ru-RU" sz="1200" dirty="0"/>
              <a:t>в бюджете</a:t>
            </a:r>
          </a:p>
          <a:p>
            <a:pPr>
              <a:buFont typeface="Wingdings" panose="05000000000000000000" pitchFamily="2" charset="2"/>
              <a:buChar char="§"/>
              <a:defRPr/>
            </a:pPr>
            <a:r>
              <a:rPr lang="ru-RU" altLang="ru-RU" sz="1200" dirty="0"/>
              <a:t>в оперативном плане</a:t>
            </a:r>
          </a:p>
          <a:p>
            <a:pPr>
              <a:buFont typeface="Wingdings" panose="05000000000000000000" pitchFamily="2" charset="2"/>
              <a:buChar char="§"/>
              <a:defRPr/>
            </a:pPr>
            <a:r>
              <a:rPr lang="ru-RU" altLang="ru-RU" sz="1200" dirty="0"/>
              <a:t>в заявке на операцию</a:t>
            </a:r>
          </a:p>
          <a:p>
            <a:pPr>
              <a:defRPr/>
            </a:pPr>
            <a:endParaRPr lang="ru-RU" altLang="ru-RU" sz="1200" dirty="0"/>
          </a:p>
          <a:p>
            <a:pPr>
              <a:defRPr/>
            </a:pPr>
            <a:r>
              <a:rPr lang="ru-RU" altLang="ru-RU" sz="1200" dirty="0"/>
              <a:t>Это позволяет систематизировать учет и планирование расходов по управлению рисками</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14</a:t>
            </a:fld>
            <a:endParaRPr lang="ru-RU" dirty="0"/>
          </a:p>
        </p:txBody>
      </p:sp>
    </p:spTree>
    <p:extLst>
      <p:ext uri="{BB962C8B-B14F-4D97-AF65-F5344CB8AC3E}">
        <p14:creationId xmlns:p14="http://schemas.microsoft.com/office/powerpoint/2010/main" val="279574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dirty="0"/>
              <a:t>Учет расходов организован указанием плановой и фактической суммы затрат в карточке предупредительного мероприятия, в инциденте или мероприятии-реакции</a:t>
            </a:r>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Arial" charset="0"/>
              </a:rPr>
              <a:t>Отчет «Анализ рисков» позволяет проанализировать расходы по рискам и понесенный ущерб в деталях</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Arial" charset="0"/>
              </a:rPr>
              <a:t>В отчете «Диаграмма рисков» отображается одна из 10 метрик (расходы, ущерб, сравнительная информация в различных аналитических измерениях)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latin typeface="Arial" charset="0"/>
            </a:endParaRP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15</a:t>
            </a:fld>
            <a:endParaRPr lang="ru-RU" dirty="0"/>
          </a:p>
        </p:txBody>
      </p:sp>
    </p:spTree>
    <p:extLst>
      <p:ext uri="{BB962C8B-B14F-4D97-AF65-F5344CB8AC3E}">
        <p14:creationId xmlns:p14="http://schemas.microsoft.com/office/powerpoint/2010/main" val="3393358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Макропоказатели и Параметры для формирования отчетности</a:t>
            </a:r>
          </a:p>
        </p:txBody>
      </p:sp>
      <p:sp>
        <p:nvSpPr>
          <p:cNvPr id="4" name="Номер слайда 3"/>
          <p:cNvSpPr>
            <a:spLocks noGrp="1"/>
          </p:cNvSpPr>
          <p:nvPr>
            <p:ph type="sldNum" sz="quarter" idx="5"/>
          </p:nvPr>
        </p:nvSpPr>
        <p:spPr/>
        <p:txBody>
          <a:bodyPr/>
          <a:lstStyle/>
          <a:p>
            <a:fld id="{2E0DFCC5-BF14-4853-A96B-C89B6A276F77}" type="slidenum">
              <a:rPr lang="ru-RU" smtClean="0"/>
              <a:t>17</a:t>
            </a:fld>
            <a:endParaRPr lang="ru-RU" dirty="0"/>
          </a:p>
        </p:txBody>
      </p:sp>
    </p:spTree>
    <p:extLst>
      <p:ext uri="{BB962C8B-B14F-4D97-AF65-F5344CB8AC3E}">
        <p14:creationId xmlns:p14="http://schemas.microsoft.com/office/powerpoint/2010/main" val="1239229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endParaRPr lang="ru-RU" altLang="ru-RU" sz="1000" baseline="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2E0DFCC5-BF14-4853-A96B-C89B6A276F77}" type="slidenum">
              <a:rPr lang="ru-RU" smtClean="0"/>
              <a:t>18</a:t>
            </a:fld>
            <a:endParaRPr lang="ru-RU" dirty="0"/>
          </a:p>
        </p:txBody>
      </p:sp>
    </p:spTree>
    <p:extLst>
      <p:ext uri="{BB962C8B-B14F-4D97-AF65-F5344CB8AC3E}">
        <p14:creationId xmlns:p14="http://schemas.microsoft.com/office/powerpoint/2010/main" val="170841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ru-RU" altLang="ru-RU" sz="1000" baseline="0" dirty="0">
                <a:latin typeface="Arial" panose="020B0604020202020204" pitchFamily="34" charset="0"/>
                <a:cs typeface="Arial" panose="020B0604020202020204" pitchFamily="34" charset="0"/>
              </a:rPr>
              <a:t>Для оценки валютных рисков Платежный календарь содержит инструмент прогнозирования движения денежных средств и остатков счетам с учетом произвольно заданного курса. Прогнозные курсы задаются на вкладке «Настройки» в разделе «Плановые курсы валют». Пользователь может добавить любую валюту, даты прогнозного курса отображаются в точном соответствие с периодичностью вывода платежного календаря. Для быстрого просмотра данных в разных валютах в нижней части календаря выведен реквизит валюта отображения.   </a:t>
            </a:r>
          </a:p>
        </p:txBody>
      </p:sp>
      <p:sp>
        <p:nvSpPr>
          <p:cNvPr id="4" name="Номер слайда 3"/>
          <p:cNvSpPr>
            <a:spLocks noGrp="1"/>
          </p:cNvSpPr>
          <p:nvPr>
            <p:ph type="sldNum" sz="quarter" idx="5"/>
          </p:nvPr>
        </p:nvSpPr>
        <p:spPr/>
        <p:txBody>
          <a:bodyPr/>
          <a:lstStyle/>
          <a:p>
            <a:fld id="{2E0DFCC5-BF14-4853-A96B-C89B6A276F77}" type="slidenum">
              <a:rPr lang="ru-RU" smtClean="0"/>
              <a:t>19</a:t>
            </a:fld>
            <a:endParaRPr lang="ru-RU" dirty="0"/>
          </a:p>
        </p:txBody>
      </p:sp>
    </p:spTree>
    <p:extLst>
      <p:ext uri="{BB962C8B-B14F-4D97-AF65-F5344CB8AC3E}">
        <p14:creationId xmlns:p14="http://schemas.microsoft.com/office/powerpoint/2010/main" val="197744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ru-RU" altLang="ru-RU" sz="1000" dirty="0">
                <a:latin typeface="Arial" panose="020B0604020202020204" pitchFamily="34" charset="0"/>
                <a:cs typeface="Arial" panose="020B0604020202020204" pitchFamily="34" charset="0"/>
              </a:rPr>
              <a:t>Инструмент предназначен для оценки валютного риска договора в условных единицах при заданном интервале изменения курса. Расчетные данные выводятся в процентах на период (месяц, три, полугодие, девять, год). </a:t>
            </a:r>
          </a:p>
          <a:p>
            <a:pPr eaLnBrk="1" hangingPunct="1"/>
            <a:endParaRPr lang="ru-RU" altLang="ru-RU"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000" dirty="0">
                <a:latin typeface="Arial" panose="020B0604020202020204" pitchFamily="34" charset="0"/>
                <a:cs typeface="Arial" panose="020B0604020202020204" pitchFamily="34" charset="0"/>
              </a:rPr>
              <a:t>Для управления валютными рисками разработано несколько инструментов: расчет валютного риска и расчет при стресс курсах. Основное назначение инструмента показать влияние на условие валютного договора изменение курса в заданном валютном коридоре. Отчет выводит изменение курса от минимального значения до максимального, проходя текущее значение. </a:t>
            </a:r>
          </a:p>
          <a:p>
            <a:pPr eaLnBrk="1" hangingPunct="1"/>
            <a:endParaRPr lang="ru-RU" altLang="ru-RU" sz="10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2E0DFCC5-BF14-4853-A96B-C89B6A276F77}" type="slidenum">
              <a:rPr lang="ru-RU" smtClean="0"/>
              <a:t>20</a:t>
            </a:fld>
            <a:endParaRPr lang="ru-RU" dirty="0"/>
          </a:p>
        </p:txBody>
      </p:sp>
    </p:spTree>
    <p:extLst>
      <p:ext uri="{BB962C8B-B14F-4D97-AF65-F5344CB8AC3E}">
        <p14:creationId xmlns:p14="http://schemas.microsoft.com/office/powerpoint/2010/main" val="2306782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r>
              <a:rPr lang="ru-RU" altLang="ru-RU" sz="1000" dirty="0">
                <a:latin typeface="Arial" panose="020B0604020202020204" pitchFamily="34" charset="0"/>
                <a:cs typeface="Arial" panose="020B0604020202020204" pitchFamily="34" charset="0"/>
              </a:rPr>
              <a:t>Система располагает инструментом по оценке процентного риска в случае значительного изменения процентной  ставке (например, при заданных плавающих расчетов процентов по сделке). Пользователь задает интервал изменения процентной ставки, система выдает расчет условий расчета по договору с заданным интервалом изменения процентной ставки. </a:t>
            </a:r>
          </a:p>
          <a:p>
            <a:pPr eaLnBrk="1" hangingPunct="1"/>
            <a:r>
              <a:rPr lang="ru-RU" altLang="ru-RU" sz="1000" dirty="0">
                <a:latin typeface="Arial" panose="020B0604020202020204" pitchFamily="34" charset="0"/>
                <a:cs typeface="Arial" panose="020B0604020202020204" pitchFamily="34" charset="0"/>
              </a:rPr>
              <a:t>. </a:t>
            </a:r>
          </a:p>
        </p:txBody>
      </p:sp>
      <p:sp>
        <p:nvSpPr>
          <p:cNvPr id="4" name="Номер слайда 3"/>
          <p:cNvSpPr>
            <a:spLocks noGrp="1"/>
          </p:cNvSpPr>
          <p:nvPr>
            <p:ph type="sldNum" sz="quarter" idx="5"/>
          </p:nvPr>
        </p:nvSpPr>
        <p:spPr/>
        <p:txBody>
          <a:bodyPr/>
          <a:lstStyle/>
          <a:p>
            <a:fld id="{2E0DFCC5-BF14-4853-A96B-C89B6A276F77}" type="slidenum">
              <a:rPr lang="ru-RU" smtClean="0"/>
              <a:t>21</a:t>
            </a:fld>
            <a:endParaRPr lang="ru-RU" dirty="0"/>
          </a:p>
        </p:txBody>
      </p:sp>
    </p:spTree>
    <p:extLst>
      <p:ext uri="{BB962C8B-B14F-4D97-AF65-F5344CB8AC3E}">
        <p14:creationId xmlns:p14="http://schemas.microsoft.com/office/powerpoint/2010/main" val="2837934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ru-RU" sz="1000" u="sng" dirty="0"/>
              <a:t>Кредитный лимит</a:t>
            </a:r>
            <a:r>
              <a:rPr lang="ru-RU" altLang="ru-RU" sz="1000" dirty="0"/>
              <a:t> – ограничения на величину привлечения компанией или группой компаний кредитных средств, как правило устанавливаемый кредитными организациями. </a:t>
            </a:r>
          </a:p>
          <a:p>
            <a:r>
              <a:rPr lang="ru-RU" altLang="ru-RU" sz="1000" dirty="0"/>
              <a:t>На нашем примере устанавливается ограничение по сумме и видам финансовых инструментов. Ограничение могут применяться ко всем организациям группы или к списку организаций.</a:t>
            </a:r>
          </a:p>
          <a:p>
            <a:pPr eaLnBrk="1" hangingPunct="1"/>
            <a:r>
              <a:rPr lang="ru-RU" altLang="ru-RU" sz="1000" dirty="0">
                <a:latin typeface="Arial" panose="020B0604020202020204" pitchFamily="34" charset="0"/>
                <a:cs typeface="Arial" panose="020B0604020202020204" pitchFamily="34" charset="0"/>
              </a:rPr>
              <a:t>. </a:t>
            </a:r>
          </a:p>
        </p:txBody>
      </p:sp>
      <p:sp>
        <p:nvSpPr>
          <p:cNvPr id="4" name="Номер слайда 3"/>
          <p:cNvSpPr>
            <a:spLocks noGrp="1"/>
          </p:cNvSpPr>
          <p:nvPr>
            <p:ph type="sldNum" sz="quarter" idx="5"/>
          </p:nvPr>
        </p:nvSpPr>
        <p:spPr/>
        <p:txBody>
          <a:bodyPr/>
          <a:lstStyle/>
          <a:p>
            <a:fld id="{2E0DFCC5-BF14-4853-A96B-C89B6A276F77}" type="slidenum">
              <a:rPr lang="ru-RU" smtClean="0"/>
              <a:t>22</a:t>
            </a:fld>
            <a:endParaRPr lang="ru-RU" dirty="0"/>
          </a:p>
        </p:txBody>
      </p:sp>
    </p:spTree>
    <p:extLst>
      <p:ext uri="{BB962C8B-B14F-4D97-AF65-F5344CB8AC3E}">
        <p14:creationId xmlns:p14="http://schemas.microsoft.com/office/powerpoint/2010/main" val="141063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spcBef>
                <a:spcPct val="0"/>
              </a:spcBef>
              <a:buFontTx/>
              <a:buAutoNum type="arabicParenBoth"/>
            </a:pPr>
            <a:r>
              <a:rPr lang="ru-RU" altLang="ru-RU" sz="1000" dirty="0"/>
              <a:t>Каждому контрагенту присваивается класс значимости и класс платежной дисциплины</a:t>
            </a:r>
          </a:p>
          <a:p>
            <a:pPr marL="228600" indent="-228600">
              <a:spcBef>
                <a:spcPct val="0"/>
              </a:spcBef>
              <a:buFontTx/>
              <a:buAutoNum type="arabicParenBoth"/>
            </a:pPr>
            <a:r>
              <a:rPr lang="ru-RU" altLang="ru-RU" sz="1000" dirty="0"/>
              <a:t>Матрица рекомендуемых условий оплаты позволяет задать на пересечении класса и контрагента условие по оплате и размеру задолженности. </a:t>
            </a:r>
          </a:p>
          <a:p>
            <a:pPr marL="228600" indent="-228600">
              <a:spcBef>
                <a:spcPct val="0"/>
              </a:spcBef>
              <a:buFontTx/>
              <a:buAutoNum type="arabicParenBoth"/>
            </a:pPr>
            <a:r>
              <a:rPr lang="ru-RU" altLang="ru-RU" sz="1000" dirty="0"/>
              <a:t>В карточке договора при задании условия оплаты контролируется совпадение рекомендуемых условий оплаты и установленных. Расхождение выводится красным цветом. </a:t>
            </a:r>
          </a:p>
          <a:p>
            <a:pPr eaLnBrk="1" hangingPunct="1"/>
            <a:r>
              <a:rPr lang="ru-RU" altLang="ru-RU" sz="1000" dirty="0">
                <a:latin typeface="Arial" panose="020B0604020202020204" pitchFamily="34" charset="0"/>
                <a:cs typeface="Arial" panose="020B0604020202020204" pitchFamily="34" charset="0"/>
              </a:rPr>
              <a:t>. </a:t>
            </a:r>
          </a:p>
        </p:txBody>
      </p:sp>
      <p:sp>
        <p:nvSpPr>
          <p:cNvPr id="4" name="Номер слайда 3"/>
          <p:cNvSpPr>
            <a:spLocks noGrp="1"/>
          </p:cNvSpPr>
          <p:nvPr>
            <p:ph type="sldNum" sz="quarter" idx="5"/>
          </p:nvPr>
        </p:nvSpPr>
        <p:spPr/>
        <p:txBody>
          <a:bodyPr/>
          <a:lstStyle/>
          <a:p>
            <a:fld id="{2E0DFCC5-BF14-4853-A96B-C89B6A276F77}" type="slidenum">
              <a:rPr lang="ru-RU" smtClean="0"/>
              <a:t>23</a:t>
            </a:fld>
            <a:endParaRPr lang="ru-RU" dirty="0"/>
          </a:p>
        </p:txBody>
      </p:sp>
    </p:spTree>
    <p:extLst>
      <p:ext uri="{BB962C8B-B14F-4D97-AF65-F5344CB8AC3E}">
        <p14:creationId xmlns:p14="http://schemas.microsoft.com/office/powerpoint/2010/main" val="264223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Риски могут иметь различную природу и быть связаны с любой формой деятельности организации: функциями, процессами, проектами. Подсистема «Управление рисками» универсальна, позволяет привязывать риски к любому объекту системы, поэтому предполагает управление на высоком уровне, без учета специфики рисков каждой отдельной области.</a:t>
            </a:r>
            <a:endParaRPr lang="en-US" sz="1200" b="0" i="0" kern="1200" dirty="0">
              <a:solidFill>
                <a:schemeClr val="tx1"/>
              </a:solidFill>
              <a:effectLst/>
              <a:latin typeface="+mn-lt"/>
              <a:ea typeface="+mn-ea"/>
              <a:cs typeface="+mn-cs"/>
            </a:endParaRPr>
          </a:p>
          <a:p>
            <a:endParaRPr lang="ru-RU"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Подсистема имеет общие аналитические разрезы с подсистемой </a:t>
            </a:r>
            <a:r>
              <a:rPr lang="ru-RU" sz="1200" b="0" i="0" u="none" strike="noStrike" kern="1200" dirty="0">
                <a:solidFill>
                  <a:schemeClr val="tx1"/>
                </a:solidFill>
                <a:effectLst/>
                <a:latin typeface="+mn-lt"/>
                <a:ea typeface="+mn-ea"/>
                <a:cs typeface="+mn-cs"/>
              </a:rPr>
              <a:t>Сбалансированная система показателей</a:t>
            </a:r>
            <a:r>
              <a:rPr lang="ru-RU" sz="1200" b="0" i="0" kern="1200" dirty="0">
                <a:solidFill>
                  <a:schemeClr val="tx1"/>
                </a:solidFill>
                <a:effectLst/>
                <a:latin typeface="+mn-lt"/>
                <a:ea typeface="+mn-ea"/>
                <a:cs typeface="+mn-cs"/>
              </a:rPr>
              <a:t>, что позволяет использовать в компании комплекс инструментов поддержки принятия решений с учетом наиболее вероятных рисков и возможностей.</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4</a:t>
            </a:fld>
            <a:endParaRPr lang="ru-RU" dirty="0"/>
          </a:p>
        </p:txBody>
      </p:sp>
    </p:spTree>
    <p:extLst>
      <p:ext uri="{BB962C8B-B14F-4D97-AF65-F5344CB8AC3E}">
        <p14:creationId xmlns:p14="http://schemas.microsoft.com/office/powerpoint/2010/main" val="814490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spcBef>
                <a:spcPct val="0"/>
              </a:spcBef>
              <a:buFontTx/>
              <a:buAutoNum type="arabicParenBoth"/>
            </a:pPr>
            <a:r>
              <a:rPr lang="ru-RU" altLang="ru-RU" sz="1000" dirty="0"/>
              <a:t>Каждому контрагенту присваивается класс значимости и класс платежной дисциплины</a:t>
            </a:r>
          </a:p>
          <a:p>
            <a:pPr marL="228600" indent="-228600">
              <a:spcBef>
                <a:spcPct val="0"/>
              </a:spcBef>
              <a:buFontTx/>
              <a:buAutoNum type="arabicParenBoth"/>
            </a:pPr>
            <a:r>
              <a:rPr lang="ru-RU" altLang="ru-RU" sz="1000" dirty="0"/>
              <a:t>Матрица рекомендуемых условий оплаты позволяет задать на пересечении класса и контрагента условие по оплате и размеру задолженности. </a:t>
            </a:r>
          </a:p>
          <a:p>
            <a:pPr marL="228600" indent="-228600">
              <a:spcBef>
                <a:spcPct val="0"/>
              </a:spcBef>
              <a:buFontTx/>
              <a:buAutoNum type="arabicParenBoth"/>
            </a:pPr>
            <a:r>
              <a:rPr lang="ru-RU" altLang="ru-RU" sz="1000" dirty="0"/>
              <a:t>В карточке договора при задании условия оплаты контролируется совпадение рекомендуемых условий оплаты и установленных. </a:t>
            </a:r>
            <a:r>
              <a:rPr lang="ru-RU" altLang="ru-RU" sz="1000"/>
              <a:t>Расхождение выводится красным цветом. </a:t>
            </a:r>
          </a:p>
          <a:p>
            <a:pPr eaLnBrk="1" hangingPunct="1"/>
            <a:r>
              <a:rPr lang="ru-RU" altLang="ru-RU" sz="1000">
                <a:latin typeface="Arial" panose="020B0604020202020204" pitchFamily="34" charset="0"/>
                <a:cs typeface="Arial" panose="020B0604020202020204" pitchFamily="34" charset="0"/>
              </a:rPr>
              <a:t>. </a:t>
            </a:r>
            <a:endParaRPr lang="ru-RU" altLang="ru-RU" sz="10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2E0DFCC5-BF14-4853-A96B-C89B6A276F77}" type="slidenum">
              <a:rPr lang="ru-RU" smtClean="0"/>
              <a:t>24</a:t>
            </a:fld>
            <a:endParaRPr lang="ru-RU" dirty="0"/>
          </a:p>
        </p:txBody>
      </p:sp>
    </p:spTree>
    <p:extLst>
      <p:ext uri="{BB962C8B-B14F-4D97-AF65-F5344CB8AC3E}">
        <p14:creationId xmlns:p14="http://schemas.microsoft.com/office/powerpoint/2010/main" val="414160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spcBef>
                <a:spcPct val="0"/>
              </a:spcBef>
              <a:buFontTx/>
              <a:buAutoNum type="arabicParenBoth"/>
            </a:pPr>
            <a:endParaRPr lang="ru-RU" altLang="ru-RU" sz="10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2E0DFCC5-BF14-4853-A96B-C89B6A276F77}" type="slidenum">
              <a:rPr lang="ru-RU" smtClean="0"/>
              <a:t>25</a:t>
            </a:fld>
            <a:endParaRPr lang="ru-RU" dirty="0"/>
          </a:p>
        </p:txBody>
      </p:sp>
    </p:spTree>
    <p:extLst>
      <p:ext uri="{BB962C8B-B14F-4D97-AF65-F5344CB8AC3E}">
        <p14:creationId xmlns:p14="http://schemas.microsoft.com/office/powerpoint/2010/main" val="10201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spcBef>
                <a:spcPct val="0"/>
              </a:spcBef>
              <a:buFontTx/>
              <a:buAutoNum type="arabicParenBoth"/>
            </a:pPr>
            <a:r>
              <a:rPr lang="ru-RU" altLang="ru-RU" sz="1000" dirty="0"/>
              <a:t>Каждому контрагенту присваивается класс значимости и класс платежной дисциплины</a:t>
            </a:r>
          </a:p>
          <a:p>
            <a:pPr marL="228600" indent="-228600">
              <a:spcBef>
                <a:spcPct val="0"/>
              </a:spcBef>
              <a:buFontTx/>
              <a:buAutoNum type="arabicParenBoth"/>
            </a:pPr>
            <a:r>
              <a:rPr lang="ru-RU" altLang="ru-RU" sz="1000" dirty="0"/>
              <a:t>Матрица рекомендуемых условий оплаты позволяет задать на пересечении класса и контрагента условие по оплате и размеру задолженности. </a:t>
            </a:r>
          </a:p>
          <a:p>
            <a:pPr marL="228600" indent="-228600">
              <a:spcBef>
                <a:spcPct val="0"/>
              </a:spcBef>
              <a:buFontTx/>
              <a:buAutoNum type="arabicParenBoth"/>
            </a:pPr>
            <a:r>
              <a:rPr lang="ru-RU" altLang="ru-RU" sz="1000" dirty="0"/>
              <a:t>В карточке договора при задании условия оплаты контролируется совпадение рекомендуемых условий оплаты и установленных. </a:t>
            </a:r>
            <a:r>
              <a:rPr lang="ru-RU" altLang="ru-RU" sz="1000"/>
              <a:t>Расхождение выводится красным цветом. </a:t>
            </a:r>
          </a:p>
          <a:p>
            <a:pPr eaLnBrk="1" hangingPunct="1"/>
            <a:r>
              <a:rPr lang="ru-RU" altLang="ru-RU" sz="1000">
                <a:latin typeface="Arial" panose="020B0604020202020204" pitchFamily="34" charset="0"/>
                <a:cs typeface="Arial" panose="020B0604020202020204" pitchFamily="34" charset="0"/>
              </a:rPr>
              <a:t>. </a:t>
            </a:r>
            <a:endParaRPr lang="ru-RU" altLang="ru-RU" sz="10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2E0DFCC5-BF14-4853-A96B-C89B6A276F77}" type="slidenum">
              <a:rPr lang="ru-RU" smtClean="0"/>
              <a:t>26</a:t>
            </a:fld>
            <a:endParaRPr lang="ru-RU" dirty="0"/>
          </a:p>
        </p:txBody>
      </p:sp>
    </p:spTree>
    <p:extLst>
      <p:ext uri="{BB962C8B-B14F-4D97-AF65-F5344CB8AC3E}">
        <p14:creationId xmlns:p14="http://schemas.microsoft.com/office/powerpoint/2010/main" val="124086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spcBef>
                <a:spcPct val="0"/>
              </a:spcBef>
              <a:buFontTx/>
              <a:buAutoNum type="arabicParenBoth"/>
            </a:pPr>
            <a:endParaRPr lang="ru-RU" altLang="ru-RU" sz="10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2E0DFCC5-BF14-4853-A96B-C89B6A276F77}" type="slidenum">
              <a:rPr lang="ru-RU" smtClean="0"/>
              <a:t>27</a:t>
            </a:fld>
            <a:endParaRPr lang="ru-RU" dirty="0"/>
          </a:p>
        </p:txBody>
      </p:sp>
    </p:spTree>
    <p:extLst>
      <p:ext uri="{BB962C8B-B14F-4D97-AF65-F5344CB8AC3E}">
        <p14:creationId xmlns:p14="http://schemas.microsoft.com/office/powerpoint/2010/main" val="1537551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spcBef>
                <a:spcPct val="0"/>
              </a:spcBef>
              <a:buFontTx/>
              <a:buAutoNum type="arabicParenBoth"/>
            </a:pPr>
            <a:endParaRPr lang="ru-RU" altLang="ru-RU" sz="10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5"/>
          </p:nvPr>
        </p:nvSpPr>
        <p:spPr/>
        <p:txBody>
          <a:bodyPr/>
          <a:lstStyle/>
          <a:p>
            <a:fld id="{2E0DFCC5-BF14-4853-A96B-C89B6A276F77}" type="slidenum">
              <a:rPr lang="ru-RU" smtClean="0"/>
              <a:t>28</a:t>
            </a:fld>
            <a:endParaRPr lang="ru-RU" dirty="0"/>
          </a:p>
        </p:txBody>
      </p:sp>
    </p:spTree>
    <p:extLst>
      <p:ext uri="{BB962C8B-B14F-4D97-AF65-F5344CB8AC3E}">
        <p14:creationId xmlns:p14="http://schemas.microsoft.com/office/powerpoint/2010/main" val="3187925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Wingdings" panose="05000000000000000000" pitchFamily="2" charset="2"/>
              <a:buNone/>
            </a:pPr>
            <a:r>
              <a:rPr lang="ru-RU" altLang="ru-RU" sz="1000" dirty="0"/>
              <a:t>При приближении срока оплаты по договору приходит оповещение ответственному.</a:t>
            </a:r>
          </a:p>
          <a:p>
            <a:pPr marL="0" indent="0">
              <a:buFont typeface="Wingdings" panose="05000000000000000000" pitchFamily="2" charset="2"/>
              <a:buNone/>
            </a:pPr>
            <a:r>
              <a:rPr lang="ru-RU" altLang="ru-RU" sz="1000" dirty="0"/>
              <a:t>Оповещения отображаются  на рабочем столе пользователя, а также приходят в почту.</a:t>
            </a:r>
          </a:p>
          <a:p>
            <a:pPr>
              <a:spcBef>
                <a:spcPct val="50000"/>
              </a:spcBef>
              <a:spcAft>
                <a:spcPct val="0"/>
              </a:spcAft>
              <a:buClrTx/>
              <a:buSzTx/>
              <a:buFont typeface="Arial" panose="020B0604020202020204" pitchFamily="34" charset="0"/>
              <a:buNone/>
              <a:defRPr/>
            </a:pPr>
            <a:endParaRPr lang="ru-RU" altLang="ru-RU" sz="1000" dirty="0">
              <a:latin typeface="Arial" panose="020B0604020202020204" pitchFamily="34" charset="0"/>
              <a:cs typeface="Arial" panose="020B0604020202020204" pitchFamily="34" charset="0"/>
            </a:endParaRPr>
          </a:p>
          <a:p>
            <a:pPr>
              <a:spcBef>
                <a:spcPct val="50000"/>
              </a:spcBef>
              <a:spcAft>
                <a:spcPct val="0"/>
              </a:spcAft>
              <a:buClrTx/>
              <a:buSzTx/>
              <a:buFont typeface="Arial" panose="020B0604020202020204" pitchFamily="34" charset="0"/>
              <a:buChar char="•"/>
              <a:defRPr/>
            </a:pPr>
            <a:r>
              <a:rPr lang="ru-RU" altLang="ru-RU" sz="1000" kern="1200" dirty="0">
                <a:solidFill>
                  <a:schemeClr val="tx1"/>
                </a:solidFill>
                <a:latin typeface="+mn-lt"/>
                <a:ea typeface="+mn-ea"/>
                <a:cs typeface="+mn-cs"/>
              </a:rPr>
              <a:t>Учет входящих и исходящих претензий</a:t>
            </a:r>
          </a:p>
          <a:p>
            <a:pPr>
              <a:spcBef>
                <a:spcPct val="50000"/>
              </a:spcBef>
              <a:spcAft>
                <a:spcPct val="0"/>
              </a:spcAft>
              <a:buClrTx/>
              <a:buSzTx/>
              <a:buFont typeface="Arial" panose="020B0604020202020204" pitchFamily="34" charset="0"/>
              <a:buChar char="•"/>
              <a:defRPr/>
            </a:pPr>
            <a:r>
              <a:rPr lang="ru-RU" altLang="ru-RU" sz="1000" kern="1200" dirty="0">
                <a:solidFill>
                  <a:schemeClr val="tx1"/>
                </a:solidFill>
                <a:latin typeface="+mn-lt"/>
                <a:ea typeface="+mn-ea"/>
                <a:cs typeface="+mn-cs"/>
              </a:rPr>
              <a:t>Актуализация планов ДДС на каждом этапе ПИР, расчет пеней</a:t>
            </a:r>
          </a:p>
          <a:p>
            <a:pPr>
              <a:spcBef>
                <a:spcPct val="50000"/>
              </a:spcBef>
              <a:spcAft>
                <a:spcPct val="0"/>
              </a:spcAft>
              <a:buClrTx/>
              <a:buSzTx/>
              <a:buFont typeface="Arial" panose="020B0604020202020204" pitchFamily="34" charset="0"/>
              <a:buChar char="•"/>
              <a:defRPr/>
            </a:pPr>
            <a:r>
              <a:rPr lang="ru-RU" altLang="ru-RU" sz="1000" kern="1200" dirty="0">
                <a:solidFill>
                  <a:schemeClr val="tx1"/>
                </a:solidFill>
                <a:latin typeface="+mn-lt"/>
                <a:ea typeface="+mn-ea"/>
                <a:cs typeface="+mn-cs"/>
              </a:rPr>
              <a:t>Автоматическое создание претензий и АРМ для ручного управления</a:t>
            </a:r>
          </a:p>
          <a:p>
            <a:pPr>
              <a:spcBef>
                <a:spcPct val="50000"/>
              </a:spcBef>
              <a:spcAft>
                <a:spcPct val="0"/>
              </a:spcAft>
              <a:buClrTx/>
              <a:buSzTx/>
              <a:buFont typeface="Arial" panose="020B0604020202020204" pitchFamily="34" charset="0"/>
              <a:buNone/>
              <a:defRPr/>
            </a:pPr>
            <a:endParaRPr lang="ru-RU" altLang="ru-RU" sz="1000" dirty="0">
              <a:latin typeface="Arial" panose="020B0604020202020204" pitchFamily="34" charset="0"/>
              <a:cs typeface="Arial" panose="020B0604020202020204" pitchFamily="34" charset="0"/>
            </a:endParaRPr>
          </a:p>
          <a:p>
            <a:pPr>
              <a:spcBef>
                <a:spcPct val="50000"/>
              </a:spcBef>
              <a:spcAft>
                <a:spcPct val="0"/>
              </a:spcAft>
              <a:buClrTx/>
              <a:buSzTx/>
              <a:buFont typeface="Arial" panose="020B0604020202020204" pitchFamily="34" charset="0"/>
              <a:buNone/>
              <a:defRPr/>
            </a:pPr>
            <a:endParaRPr lang="ru-RU" altLang="ru-RU" sz="1000" dirty="0">
              <a:latin typeface="Arial" panose="020B0604020202020204" pitchFamily="34" charset="0"/>
              <a:cs typeface="Arial" panose="020B0604020202020204" pitchFamily="34" charset="0"/>
            </a:endParaRPr>
          </a:p>
          <a:p>
            <a:pPr>
              <a:spcBef>
                <a:spcPct val="50000"/>
              </a:spcBef>
              <a:spcAft>
                <a:spcPct val="0"/>
              </a:spcAft>
              <a:buClrTx/>
              <a:buSzTx/>
              <a:buFont typeface="Arial" panose="020B0604020202020204" pitchFamily="34" charset="0"/>
              <a:buNone/>
              <a:defRPr/>
            </a:pPr>
            <a:r>
              <a:rPr lang="ru-RU" altLang="ru-RU" sz="1000" dirty="0">
                <a:latin typeface="Arial" panose="020B0604020202020204" pitchFamily="34" charset="0"/>
                <a:cs typeface="Arial" panose="020B0604020202020204" pitchFamily="34" charset="0"/>
              </a:rPr>
              <a:t>Различают претензии входящие (претензии нам) и исходящие (претензии нашим контрагентам или третьим лицам). Обязательно к заполнению: этап претензии, суть претензии, заявитель и ответчик. Инструмент в основном предназначен регистрации финансовых претензий, управление суммами и датами по дебиторской задолженности. Результатом рассмотрения претензий является уточненный прогноз по возврату денежных средств. </a:t>
            </a:r>
          </a:p>
          <a:p>
            <a:pPr eaLnBrk="1" hangingPunct="1"/>
            <a:r>
              <a:rPr lang="ru-RU" altLang="ru-RU" sz="1000" dirty="0">
                <a:latin typeface="Arial" panose="020B0604020202020204" pitchFamily="34" charset="0"/>
                <a:cs typeface="Arial" panose="020B0604020202020204" pitchFamily="34" charset="0"/>
              </a:rPr>
              <a:t>Частным случаем является регистрация нефинансовой претензии (включен флажок «Не финансовая претензия»), например входящая претензия от поставщика по процедуре проведения торгов.  По контролю за дебиторской задолженностью, при нарушении условий договора (срок наступил, денег нет) система предоставляет возможность включения регламентного задания, которое автоматически формирует в журнал </a:t>
            </a:r>
            <a:r>
              <a:rPr lang="ru-RU" altLang="ru-RU" sz="1000" dirty="0" err="1">
                <a:latin typeface="Arial" panose="020B0604020202020204" pitchFamily="34" charset="0"/>
                <a:cs typeface="Arial" panose="020B0604020202020204" pitchFamily="34" charset="0"/>
              </a:rPr>
              <a:t>претензионно</a:t>
            </a:r>
            <a:r>
              <a:rPr lang="ru-RU" altLang="ru-RU" sz="1000" dirty="0">
                <a:latin typeface="Arial" panose="020B0604020202020204" pitchFamily="34" charset="0"/>
                <a:cs typeface="Arial" panose="020B0604020202020204" pitchFamily="34" charset="0"/>
              </a:rPr>
              <a:t> исковой работы (Работа с претензиями по дебиторской задолженности) документы претензии. Сотрудник </a:t>
            </a:r>
            <a:r>
              <a:rPr lang="ru-RU" altLang="ru-RU" sz="1000" dirty="0" err="1">
                <a:latin typeface="Arial" panose="020B0604020202020204" pitchFamily="34" charset="0"/>
                <a:cs typeface="Arial" panose="020B0604020202020204" pitchFamily="34" charset="0"/>
              </a:rPr>
              <a:t>претензионно</a:t>
            </a:r>
            <a:r>
              <a:rPr lang="ru-RU" altLang="ru-RU" sz="1000" dirty="0">
                <a:latin typeface="Arial" panose="020B0604020202020204" pitchFamily="34" charset="0"/>
                <a:cs typeface="Arial" panose="020B0604020202020204" pitchFamily="34" charset="0"/>
              </a:rPr>
              <a:t>-искового отдела на основании документов претензий принимает решение о инициации процесса по возврату задолженности. </a:t>
            </a:r>
          </a:p>
          <a:p>
            <a:pPr>
              <a:spcBef>
                <a:spcPct val="50000"/>
              </a:spcBef>
              <a:spcAft>
                <a:spcPct val="0"/>
              </a:spcAft>
              <a:buClrTx/>
              <a:buSzTx/>
              <a:buFont typeface="Arial" panose="020B0604020202020204" pitchFamily="34" charset="0"/>
              <a:buChar char="•"/>
              <a:defRPr/>
            </a:pPr>
            <a:r>
              <a:rPr lang="ru-RU" altLang="ru-RU" sz="1000" kern="1200" dirty="0">
                <a:solidFill>
                  <a:schemeClr val="tx1"/>
                </a:solidFill>
                <a:latin typeface="+mn-lt"/>
                <a:ea typeface="+mn-ea"/>
                <a:cs typeface="+mn-cs"/>
              </a:rPr>
              <a:t>претензий и АРМ для ручного управления</a:t>
            </a:r>
          </a:p>
        </p:txBody>
      </p:sp>
      <p:sp>
        <p:nvSpPr>
          <p:cNvPr id="4" name="Номер слайда 3"/>
          <p:cNvSpPr>
            <a:spLocks noGrp="1"/>
          </p:cNvSpPr>
          <p:nvPr>
            <p:ph type="sldNum" sz="quarter" idx="5"/>
          </p:nvPr>
        </p:nvSpPr>
        <p:spPr/>
        <p:txBody>
          <a:bodyPr/>
          <a:lstStyle/>
          <a:p>
            <a:fld id="{2E0DFCC5-BF14-4853-A96B-C89B6A276F77}" type="slidenum">
              <a:rPr lang="ru-RU" smtClean="0"/>
              <a:t>29</a:t>
            </a:fld>
            <a:endParaRPr lang="ru-RU" dirty="0"/>
          </a:p>
        </p:txBody>
      </p:sp>
    </p:spTree>
    <p:extLst>
      <p:ext uri="{BB962C8B-B14F-4D97-AF65-F5344CB8AC3E}">
        <p14:creationId xmlns:p14="http://schemas.microsoft.com/office/powerpoint/2010/main" val="1032731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000" dirty="0">
                <a:latin typeface="Arial" panose="020B0604020202020204" pitchFamily="34" charset="0"/>
                <a:cs typeface="Arial" panose="020B0604020202020204" pitchFamily="34" charset="0"/>
              </a:rPr>
              <a:t>Валютный своп используется для покрытия рисков значительного непрогнозируемого изменения курса валюты. Пользователь определяет условия (дата валютирования и дату окончания свопа) совершения конверсионных операций по заранее зафиксированным значениям, по которым стороны пришли к соглашению. В систем реализован чистый своп т.е. когда сделка заключается с одним контрагентом или банком. </a:t>
            </a:r>
          </a:p>
          <a:p>
            <a:pPr eaLnBrk="1" hangingPunct="1"/>
            <a:r>
              <a:rPr lang="ru-RU" altLang="ru-RU" sz="1000" dirty="0">
                <a:latin typeface="Arial" panose="020B0604020202020204" pitchFamily="34" charset="0"/>
                <a:cs typeface="Arial" panose="020B0604020202020204" pitchFamily="34" charset="0"/>
              </a:rPr>
              <a:t>. </a:t>
            </a:r>
          </a:p>
        </p:txBody>
      </p:sp>
      <p:sp>
        <p:nvSpPr>
          <p:cNvPr id="4" name="Номер слайда 3"/>
          <p:cNvSpPr>
            <a:spLocks noGrp="1"/>
          </p:cNvSpPr>
          <p:nvPr>
            <p:ph type="sldNum" sz="quarter" idx="5"/>
          </p:nvPr>
        </p:nvSpPr>
        <p:spPr/>
        <p:txBody>
          <a:bodyPr/>
          <a:lstStyle/>
          <a:p>
            <a:fld id="{2E0DFCC5-BF14-4853-A96B-C89B6A276F77}" type="slidenum">
              <a:rPr lang="ru-RU" smtClean="0"/>
              <a:t>30</a:t>
            </a:fld>
            <a:endParaRPr lang="ru-RU" dirty="0"/>
          </a:p>
        </p:txBody>
      </p:sp>
    </p:spTree>
    <p:extLst>
      <p:ext uri="{BB962C8B-B14F-4D97-AF65-F5344CB8AC3E}">
        <p14:creationId xmlns:p14="http://schemas.microsoft.com/office/powerpoint/2010/main" val="103263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Процесс управления риском в системе состоит из следующих этапов:</a:t>
            </a:r>
          </a:p>
          <a:p>
            <a:r>
              <a:rPr lang="ru-RU" sz="1200" b="0" i="0" kern="1200" dirty="0">
                <a:solidFill>
                  <a:schemeClr val="tx1"/>
                </a:solidFill>
                <a:effectLst/>
                <a:latin typeface="+mn-lt"/>
                <a:ea typeface="+mn-ea"/>
                <a:cs typeface="+mn-cs"/>
              </a:rPr>
              <a:t>■ Регистрация риска заинтересованным лицом.</a:t>
            </a:r>
          </a:p>
          <a:p>
            <a:r>
              <a:rPr lang="ru-RU" sz="1200" b="0" i="0" kern="1200" dirty="0">
                <a:solidFill>
                  <a:schemeClr val="tx1"/>
                </a:solidFill>
                <a:effectLst/>
                <a:latin typeface="+mn-lt"/>
                <a:ea typeface="+mn-ea"/>
                <a:cs typeface="+mn-cs"/>
              </a:rPr>
              <a:t>■ Согласование, в ходе которого определяется владелец риска – лицо, имеющее полномочия для устранения или смягчения риска и отвечающее за последствия.</a:t>
            </a:r>
          </a:p>
          <a:p>
            <a:r>
              <a:rPr lang="ru-RU" sz="1200" b="0" i="0" kern="1200" dirty="0">
                <a:solidFill>
                  <a:schemeClr val="tx1"/>
                </a:solidFill>
                <a:effectLst/>
                <a:latin typeface="+mn-lt"/>
                <a:ea typeface="+mn-ea"/>
                <a:cs typeface="+mn-cs"/>
              </a:rPr>
              <a:t>■ Планирование и учет контрольно-предупредительных мероприятий.</a:t>
            </a:r>
          </a:p>
          <a:p>
            <a:r>
              <a:rPr lang="ru-RU" sz="1200" b="0" i="0" kern="1200" dirty="0">
                <a:solidFill>
                  <a:schemeClr val="tx1"/>
                </a:solidFill>
                <a:effectLst/>
                <a:latin typeface="+mn-lt"/>
                <a:ea typeface="+mn-ea"/>
                <a:cs typeface="+mn-cs"/>
              </a:rPr>
              <a:t>■ Учет инцидентов – фактов возникновения событий, имеющих неблагоприятные последствия.</a:t>
            </a:r>
          </a:p>
          <a:p>
            <a:r>
              <a:rPr lang="ru-RU" sz="1200" b="0" i="0" kern="1200" dirty="0">
                <a:solidFill>
                  <a:schemeClr val="tx1"/>
                </a:solidFill>
                <a:effectLst/>
                <a:latin typeface="+mn-lt"/>
                <a:ea typeface="+mn-ea"/>
                <a:cs typeface="+mn-cs"/>
              </a:rPr>
              <a:t>■ Планирование и учет мероприятий – реакций на инциденты.</a:t>
            </a:r>
          </a:p>
          <a:p>
            <a:r>
              <a:rPr lang="ru-RU" sz="1200" b="0" i="0" kern="1200" dirty="0">
                <a:solidFill>
                  <a:schemeClr val="tx1"/>
                </a:solidFill>
                <a:effectLst/>
                <a:latin typeface="+mn-lt"/>
                <a:ea typeface="+mn-ea"/>
                <a:cs typeface="+mn-cs"/>
              </a:rPr>
              <a:t>■ Анализ рисков, инцидентов, мероприятий.</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6</a:t>
            </a:fld>
            <a:endParaRPr lang="ru-RU" dirty="0"/>
          </a:p>
        </p:txBody>
      </p:sp>
    </p:spTree>
    <p:extLst>
      <p:ext uri="{BB962C8B-B14F-4D97-AF65-F5344CB8AC3E}">
        <p14:creationId xmlns:p14="http://schemas.microsoft.com/office/powerpoint/2010/main" val="244606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Регистрация рисков выполняется в справочнике </a:t>
            </a:r>
            <a:r>
              <a:rPr lang="ru-RU" sz="1200" b="0" i="0" u="none" strike="noStrike" kern="1200" dirty="0">
                <a:solidFill>
                  <a:schemeClr val="tx1"/>
                </a:solidFill>
                <a:effectLst/>
                <a:latin typeface="+mn-lt"/>
                <a:ea typeface="+mn-ea"/>
                <a:cs typeface="+mn-cs"/>
              </a:rPr>
              <a:t>Риски</a:t>
            </a:r>
            <a:r>
              <a:rPr lang="ru-RU" sz="1200" b="0" i="0" kern="1200" dirty="0">
                <a:solidFill>
                  <a:schemeClr val="tx1"/>
                </a:solidFill>
                <a:effectLst/>
                <a:latin typeface="+mn-lt"/>
                <a:ea typeface="+mn-ea"/>
                <a:cs typeface="+mn-cs"/>
              </a:rPr>
              <a:t>. Справочник иерархический, это дает возможность выполнять классификацию рисков, объединяя их в группы. Оценка вероятности и ущерба риска выполняется выбором категории из соответствующего справочника.</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Реквизит </a:t>
            </a:r>
            <a:r>
              <a:rPr lang="ru-RU" sz="1200" b="0" i="0" u="none" strike="noStrike" kern="1200" dirty="0">
                <a:solidFill>
                  <a:schemeClr val="tx1"/>
                </a:solidFill>
                <a:effectLst/>
                <a:latin typeface="+mn-lt"/>
                <a:ea typeface="+mn-ea"/>
                <a:cs typeface="+mn-cs"/>
              </a:rPr>
              <a:t>Основание</a:t>
            </a:r>
            <a:r>
              <a:rPr lang="ru-RU" sz="1200" b="0" i="0" kern="1200" dirty="0">
                <a:solidFill>
                  <a:schemeClr val="tx1"/>
                </a:solidFill>
                <a:effectLst/>
                <a:latin typeface="+mn-lt"/>
                <a:ea typeface="+mn-ea"/>
                <a:cs typeface="+mn-cs"/>
              </a:rPr>
              <a:t> позволяет привязать риск к любому элементу справочника или к любому документу системы.</a:t>
            </a:r>
          </a:p>
          <a:p>
            <a:r>
              <a:rPr lang="ru-RU" sz="1200" b="0" i="0" kern="1200" dirty="0">
                <a:solidFill>
                  <a:schemeClr val="tx1"/>
                </a:solidFill>
                <a:effectLst/>
                <a:latin typeface="+mn-lt"/>
                <a:ea typeface="+mn-ea"/>
                <a:cs typeface="+mn-cs"/>
              </a:rPr>
              <a:t>Реквизит </a:t>
            </a:r>
            <a:r>
              <a:rPr lang="ru-RU" sz="1200" b="0" i="0" u="none" strike="noStrike" kern="1200" dirty="0">
                <a:solidFill>
                  <a:schemeClr val="tx1"/>
                </a:solidFill>
                <a:effectLst/>
                <a:latin typeface="+mn-lt"/>
                <a:ea typeface="+mn-ea"/>
                <a:cs typeface="+mn-cs"/>
              </a:rPr>
              <a:t>Тип основания</a:t>
            </a:r>
            <a:r>
              <a:rPr lang="ru-RU" sz="1200" b="0" i="0" kern="1200" dirty="0">
                <a:solidFill>
                  <a:schemeClr val="tx1"/>
                </a:solidFill>
                <a:effectLst/>
                <a:latin typeface="+mn-lt"/>
                <a:ea typeface="+mn-ea"/>
                <a:cs typeface="+mn-cs"/>
              </a:rPr>
              <a:t> – это классификатор оснований рисков или инцидентов. Для типа основания может быть определен справочник или документ текущей информационной базы, в таком случае в реквизите </a:t>
            </a:r>
            <a:r>
              <a:rPr lang="ru-RU" sz="1200" b="0" i="0" u="none" strike="noStrike" kern="1200" dirty="0">
                <a:solidFill>
                  <a:schemeClr val="tx1"/>
                </a:solidFill>
                <a:effectLst/>
                <a:latin typeface="+mn-lt"/>
                <a:ea typeface="+mn-ea"/>
                <a:cs typeface="+mn-cs"/>
              </a:rPr>
              <a:t>Основание</a:t>
            </a:r>
            <a:r>
              <a:rPr lang="ru-RU" sz="1200" b="0" i="0" kern="1200" dirty="0">
                <a:solidFill>
                  <a:schemeClr val="tx1"/>
                </a:solidFill>
                <a:effectLst/>
                <a:latin typeface="+mn-lt"/>
                <a:ea typeface="+mn-ea"/>
                <a:cs typeface="+mn-cs"/>
              </a:rPr>
              <a:t> можно будет выбрать только объект указанного типа.</a:t>
            </a:r>
          </a:p>
          <a:p>
            <a:r>
              <a:rPr lang="ru-RU" sz="1200" b="0" i="0" kern="1200" dirty="0">
                <a:solidFill>
                  <a:schemeClr val="tx1"/>
                </a:solidFill>
                <a:effectLst/>
                <a:latin typeface="+mn-lt"/>
                <a:ea typeface="+mn-ea"/>
                <a:cs typeface="+mn-cs"/>
              </a:rPr>
              <a:t>Реквизит </a:t>
            </a:r>
            <a:r>
              <a:rPr lang="ru-RU" sz="1200" b="0" i="0" u="none" strike="noStrike" kern="1200" dirty="0">
                <a:solidFill>
                  <a:schemeClr val="tx1"/>
                </a:solidFill>
                <a:effectLst/>
                <a:latin typeface="+mn-lt"/>
                <a:ea typeface="+mn-ea"/>
                <a:cs typeface="+mn-cs"/>
              </a:rPr>
              <a:t>Проекция</a:t>
            </a:r>
            <a:r>
              <a:rPr lang="ru-RU" sz="1200" b="0" i="0" kern="1200" dirty="0">
                <a:solidFill>
                  <a:schemeClr val="tx1"/>
                </a:solidFill>
                <a:effectLst/>
                <a:latin typeface="+mn-lt"/>
                <a:ea typeface="+mn-ea"/>
                <a:cs typeface="+mn-cs"/>
              </a:rPr>
              <a:t> – предназначен для отнесения риска к определенной проекции системы сбалансированных показателей.</a:t>
            </a:r>
          </a:p>
          <a:p>
            <a:r>
              <a:rPr lang="ru-RU" sz="1200" b="0" i="0" kern="1200" dirty="0">
                <a:solidFill>
                  <a:schemeClr val="tx1"/>
                </a:solidFill>
                <a:effectLst/>
                <a:latin typeface="+mn-lt"/>
                <a:ea typeface="+mn-ea"/>
                <a:cs typeface="+mn-cs"/>
              </a:rPr>
              <a:t>Реквизит </a:t>
            </a:r>
            <a:r>
              <a:rPr lang="ru-RU" sz="1200" b="0" i="0" u="none" strike="noStrike" kern="1200" dirty="0">
                <a:solidFill>
                  <a:schemeClr val="tx1"/>
                </a:solidFill>
                <a:effectLst/>
                <a:latin typeface="+mn-lt"/>
                <a:ea typeface="+mn-ea"/>
                <a:cs typeface="+mn-cs"/>
              </a:rPr>
              <a:t>Цель</a:t>
            </a:r>
            <a:r>
              <a:rPr lang="ru-RU" sz="1200" b="0" i="0" kern="1200" dirty="0">
                <a:solidFill>
                  <a:schemeClr val="tx1"/>
                </a:solidFill>
                <a:effectLst/>
                <a:latin typeface="+mn-lt"/>
                <a:ea typeface="+mn-ea"/>
                <a:cs typeface="+mn-cs"/>
              </a:rPr>
              <a:t> – позволяет связать риск с целью, определенной в системе сбалансированных показателей. </a:t>
            </a:r>
            <a:r>
              <a:rPr lang="ru-RU" sz="1200" b="0" i="0" u="none" strike="noStrike" kern="1200" dirty="0">
                <a:solidFill>
                  <a:schemeClr val="tx1"/>
                </a:solidFill>
                <a:effectLst/>
                <a:latin typeface="+mn-lt"/>
                <a:ea typeface="+mn-ea"/>
                <a:cs typeface="+mn-cs"/>
              </a:rPr>
              <a:t>Проекция</a:t>
            </a:r>
            <a:r>
              <a:rPr lang="ru-RU" sz="1200" b="0" i="0" kern="1200" dirty="0">
                <a:solidFill>
                  <a:schemeClr val="tx1"/>
                </a:solidFill>
                <a:effectLst/>
                <a:latin typeface="+mn-lt"/>
                <a:ea typeface="+mn-ea"/>
                <a:cs typeface="+mn-cs"/>
              </a:rPr>
              <a:t> и </a:t>
            </a:r>
            <a:r>
              <a:rPr lang="ru-RU" sz="1200" b="0" i="0" u="none" strike="noStrike" kern="1200" dirty="0">
                <a:solidFill>
                  <a:schemeClr val="tx1"/>
                </a:solidFill>
                <a:effectLst/>
                <a:latin typeface="+mn-lt"/>
                <a:ea typeface="+mn-ea"/>
                <a:cs typeface="+mn-cs"/>
              </a:rPr>
              <a:t>Цель</a:t>
            </a:r>
            <a:r>
              <a:rPr lang="ru-RU" sz="1200" b="0" i="0" kern="1200" dirty="0">
                <a:solidFill>
                  <a:schemeClr val="tx1"/>
                </a:solidFill>
                <a:effectLst/>
                <a:latin typeface="+mn-lt"/>
                <a:ea typeface="+mn-ea"/>
                <a:cs typeface="+mn-cs"/>
              </a:rPr>
              <a:t> не обязательны для заполнения, но если проекция указана, то цель выбирается только по этой проекции.</a:t>
            </a:r>
          </a:p>
          <a:p>
            <a:r>
              <a:rPr lang="ru-RU" sz="1200" b="0" i="0" kern="1200" dirty="0">
                <a:solidFill>
                  <a:schemeClr val="tx1"/>
                </a:solidFill>
                <a:effectLst/>
                <a:latin typeface="+mn-lt"/>
                <a:ea typeface="+mn-ea"/>
                <a:cs typeface="+mn-cs"/>
              </a:rPr>
              <a:t>Реквизиты </a:t>
            </a:r>
            <a:r>
              <a:rPr lang="ru-RU" sz="1200" b="0" i="0" u="none" strike="noStrike" kern="1200" dirty="0">
                <a:solidFill>
                  <a:schemeClr val="tx1"/>
                </a:solidFill>
                <a:effectLst/>
                <a:latin typeface="+mn-lt"/>
                <a:ea typeface="+mn-ea"/>
                <a:cs typeface="+mn-cs"/>
              </a:rPr>
              <a:t>Организация</a:t>
            </a:r>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rPr>
              <a:t>Проект</a:t>
            </a:r>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rPr>
              <a:t>ЦФО</a:t>
            </a:r>
            <a:r>
              <a:rPr lang="ru-RU" sz="1200" b="0" i="0" kern="1200" dirty="0">
                <a:solidFill>
                  <a:schemeClr val="tx1"/>
                </a:solidFill>
                <a:effectLst/>
                <a:latin typeface="+mn-lt"/>
                <a:ea typeface="+mn-ea"/>
                <a:cs typeface="+mn-cs"/>
              </a:rPr>
              <a:t> – могут заполняться для отнесения риска к соответствующему объекту.</a:t>
            </a:r>
          </a:p>
          <a:p>
            <a:r>
              <a:rPr lang="ru-RU" sz="1200" b="0" i="0" kern="1200" dirty="0">
                <a:solidFill>
                  <a:schemeClr val="tx1"/>
                </a:solidFill>
                <a:effectLst/>
                <a:latin typeface="+mn-lt"/>
                <a:ea typeface="+mn-ea"/>
                <a:cs typeface="+mn-cs"/>
              </a:rPr>
              <a:t>Реквизит </a:t>
            </a:r>
            <a:r>
              <a:rPr lang="ru-RU" sz="1200" b="0" i="0" u="none" strike="noStrike" kern="1200" dirty="0">
                <a:solidFill>
                  <a:schemeClr val="tx1"/>
                </a:solidFill>
                <a:effectLst/>
                <a:latin typeface="+mn-lt"/>
                <a:ea typeface="+mn-ea"/>
                <a:cs typeface="+mn-cs"/>
              </a:rPr>
              <a:t>Вероятность</a:t>
            </a:r>
            <a:r>
              <a:rPr lang="ru-RU" sz="1200" b="0" i="0" kern="1200" dirty="0">
                <a:solidFill>
                  <a:schemeClr val="tx1"/>
                </a:solidFill>
                <a:effectLst/>
                <a:latin typeface="+mn-lt"/>
                <a:ea typeface="+mn-ea"/>
                <a:cs typeface="+mn-cs"/>
              </a:rPr>
              <a:t> – предназначен для </a:t>
            </a:r>
            <a:r>
              <a:rPr lang="ru-RU" sz="1200" b="0" i="0" kern="1200" dirty="0" err="1">
                <a:solidFill>
                  <a:schemeClr val="tx1"/>
                </a:solidFill>
                <a:effectLst/>
                <a:latin typeface="+mn-lt"/>
                <a:ea typeface="+mn-ea"/>
                <a:cs typeface="+mn-cs"/>
              </a:rPr>
              <a:t>категорийной</a:t>
            </a:r>
            <a:r>
              <a:rPr lang="ru-RU" sz="1200" b="0" i="0" kern="1200" dirty="0">
                <a:solidFill>
                  <a:schemeClr val="tx1"/>
                </a:solidFill>
                <a:effectLst/>
                <a:latin typeface="+mn-lt"/>
                <a:ea typeface="+mn-ea"/>
                <a:cs typeface="+mn-cs"/>
              </a:rPr>
              <a:t> оценки вероятности реализации риска. Категории вероятностей рисков определяются пользователем в справочнике </a:t>
            </a:r>
            <a:r>
              <a:rPr lang="ru-RU" sz="1200" b="0" i="0" u="none" strike="noStrike" kern="1200" dirty="0">
                <a:solidFill>
                  <a:schemeClr val="tx1"/>
                </a:solidFill>
                <a:effectLst/>
                <a:latin typeface="+mn-lt"/>
                <a:ea typeface="+mn-ea"/>
                <a:cs typeface="+mn-cs"/>
              </a:rPr>
              <a:t>Категории риска</a:t>
            </a:r>
            <a:r>
              <a:rPr lang="ru-RU" sz="1200" b="0" i="0" kern="1200" dirty="0">
                <a:solidFill>
                  <a:schemeClr val="tx1"/>
                </a:solidFill>
                <a:effectLst/>
                <a:latin typeface="+mn-lt"/>
                <a:ea typeface="+mn-ea"/>
                <a:cs typeface="+mn-cs"/>
              </a:rPr>
              <a:t>.</a:t>
            </a:r>
          </a:p>
          <a:p>
            <a:r>
              <a:rPr lang="ru-RU" sz="1200" b="0" i="0" kern="1200" dirty="0">
                <a:solidFill>
                  <a:schemeClr val="tx1"/>
                </a:solidFill>
                <a:effectLst/>
                <a:latin typeface="+mn-lt"/>
                <a:ea typeface="+mn-ea"/>
                <a:cs typeface="+mn-cs"/>
              </a:rPr>
              <a:t>Реквизит </a:t>
            </a:r>
            <a:r>
              <a:rPr lang="ru-RU" sz="1200" b="0" i="0" u="none" strike="noStrike" kern="1200" dirty="0">
                <a:solidFill>
                  <a:schemeClr val="tx1"/>
                </a:solidFill>
                <a:effectLst/>
                <a:latin typeface="+mn-lt"/>
                <a:ea typeface="+mn-ea"/>
                <a:cs typeface="+mn-cs"/>
              </a:rPr>
              <a:t>Ущерб</a:t>
            </a:r>
            <a:r>
              <a:rPr lang="ru-RU" sz="1200" b="0" i="0" kern="1200" dirty="0">
                <a:solidFill>
                  <a:schemeClr val="tx1"/>
                </a:solidFill>
                <a:effectLst/>
                <a:latin typeface="+mn-lt"/>
                <a:ea typeface="+mn-ea"/>
                <a:cs typeface="+mn-cs"/>
              </a:rPr>
              <a:t> – служит для указания категории ущерба из справочника </a:t>
            </a:r>
            <a:r>
              <a:rPr lang="ru-RU" sz="1200" b="0" i="0" u="none" strike="noStrike" kern="1200" dirty="0">
                <a:solidFill>
                  <a:schemeClr val="tx1"/>
                </a:solidFill>
                <a:effectLst/>
                <a:latin typeface="+mn-lt"/>
                <a:ea typeface="+mn-ea"/>
                <a:cs typeface="+mn-cs"/>
              </a:rPr>
              <a:t>Категории ущерба</a:t>
            </a:r>
            <a:r>
              <a:rPr lang="ru-RU" sz="1200" b="0" i="0" kern="1200" dirty="0">
                <a:solidFill>
                  <a:schemeClr val="tx1"/>
                </a:solidFill>
                <a:effectLst/>
                <a:latin typeface="+mn-lt"/>
                <a:ea typeface="+mn-ea"/>
                <a:cs typeface="+mn-cs"/>
              </a:rPr>
              <a:t>.</a:t>
            </a:r>
          </a:p>
          <a:p>
            <a:r>
              <a:rPr lang="ru-RU" sz="1200" b="0" i="0" kern="1200" dirty="0">
                <a:solidFill>
                  <a:schemeClr val="tx1"/>
                </a:solidFill>
                <a:effectLst/>
                <a:latin typeface="+mn-lt"/>
                <a:ea typeface="+mn-ea"/>
                <a:cs typeface="+mn-cs"/>
              </a:rPr>
              <a:t>Реквизит </a:t>
            </a:r>
            <a:r>
              <a:rPr lang="ru-RU" sz="1200" b="0" i="0" u="none" strike="noStrike" kern="1200" dirty="0">
                <a:solidFill>
                  <a:schemeClr val="tx1"/>
                </a:solidFill>
                <a:effectLst/>
                <a:latin typeface="+mn-lt"/>
                <a:ea typeface="+mn-ea"/>
                <a:cs typeface="+mn-cs"/>
              </a:rPr>
              <a:t>Ответственный</a:t>
            </a:r>
            <a:r>
              <a:rPr lang="ru-RU" sz="1200" b="0" i="0" kern="1200" dirty="0">
                <a:solidFill>
                  <a:schemeClr val="tx1"/>
                </a:solidFill>
                <a:effectLst/>
                <a:latin typeface="+mn-lt"/>
                <a:ea typeface="+mn-ea"/>
                <a:cs typeface="+mn-cs"/>
              </a:rPr>
              <a:t> – указывает на пользователя системы, являющегося владельцем риска. Предполагается, что этот сотрудник, с одной стороны, наделен полномочиями для управления риском, а с другой, несет ответственность за последствия инцидентов.</a:t>
            </a:r>
          </a:p>
          <a:p>
            <a:r>
              <a:rPr lang="ru-RU" sz="1200" b="0" i="0" kern="1200" dirty="0">
                <a:solidFill>
                  <a:schemeClr val="tx1"/>
                </a:solidFill>
                <a:effectLst/>
                <a:latin typeface="+mn-lt"/>
                <a:ea typeface="+mn-ea"/>
                <a:cs typeface="+mn-cs"/>
              </a:rPr>
              <a:t>В полях </a:t>
            </a:r>
            <a:r>
              <a:rPr lang="ru-RU" sz="1200" b="0" i="0" u="none" strike="noStrike" kern="1200" dirty="0">
                <a:solidFill>
                  <a:schemeClr val="tx1"/>
                </a:solidFill>
                <a:effectLst/>
                <a:latin typeface="+mn-lt"/>
                <a:ea typeface="+mn-ea"/>
                <a:cs typeface="+mn-cs"/>
              </a:rPr>
              <a:t>Описание</a:t>
            </a:r>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rPr>
              <a:t>Причины возникновения</a:t>
            </a:r>
            <a:r>
              <a:rPr lang="ru-RU" sz="1200" b="0" i="0" kern="1200" dirty="0">
                <a:solidFill>
                  <a:schemeClr val="tx1"/>
                </a:solidFill>
                <a:effectLst/>
                <a:latin typeface="+mn-lt"/>
                <a:ea typeface="+mn-ea"/>
                <a:cs typeface="+mn-cs"/>
              </a:rPr>
              <a:t> и </a:t>
            </a:r>
            <a:r>
              <a:rPr lang="ru-RU" sz="1200" b="0" i="0" u="none" strike="noStrike" kern="1200" dirty="0">
                <a:solidFill>
                  <a:schemeClr val="tx1"/>
                </a:solidFill>
                <a:effectLst/>
                <a:latin typeface="+mn-lt"/>
                <a:ea typeface="+mn-ea"/>
                <a:cs typeface="+mn-cs"/>
              </a:rPr>
              <a:t>Последствия</a:t>
            </a:r>
            <a:r>
              <a:rPr lang="ru-RU" sz="1200" b="0" i="0" kern="1200" dirty="0">
                <a:solidFill>
                  <a:schemeClr val="tx1"/>
                </a:solidFill>
                <a:effectLst/>
                <a:latin typeface="+mn-lt"/>
                <a:ea typeface="+mn-ea"/>
                <a:cs typeface="+mn-cs"/>
              </a:rPr>
              <a:t> свободным текстом указываются соответствующие характеристики риска.</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7</a:t>
            </a:fld>
            <a:endParaRPr lang="ru-RU" dirty="0"/>
          </a:p>
        </p:txBody>
      </p:sp>
    </p:spTree>
    <p:extLst>
      <p:ext uri="{BB962C8B-B14F-4D97-AF65-F5344CB8AC3E}">
        <p14:creationId xmlns:p14="http://schemas.microsoft.com/office/powerpoint/2010/main" val="69315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Из формы риска можно работать со списками связанных с ним контрольно-предупредительных мероприятий и инцидентов: просматривать, открывать, добавлять новые или удалять имеющиеся.</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8</a:t>
            </a:fld>
            <a:endParaRPr lang="ru-RU" dirty="0"/>
          </a:p>
        </p:txBody>
      </p:sp>
    </p:spTree>
    <p:extLst>
      <p:ext uri="{BB962C8B-B14F-4D97-AF65-F5344CB8AC3E}">
        <p14:creationId xmlns:p14="http://schemas.microsoft.com/office/powerpoint/2010/main" val="218356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Инцидент – это событие, которое повлияло или может повлиять на достижение целей организации</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Документ </a:t>
            </a:r>
            <a:r>
              <a:rPr lang="ru-RU" sz="1200" b="0" i="0" u="none" strike="noStrike" kern="1200" dirty="0">
                <a:solidFill>
                  <a:schemeClr val="tx1"/>
                </a:solidFill>
                <a:effectLst/>
                <a:latin typeface="+mn-lt"/>
                <a:ea typeface="+mn-ea"/>
                <a:cs typeface="+mn-cs"/>
              </a:rPr>
              <a:t>Инцидент</a:t>
            </a:r>
            <a:r>
              <a:rPr lang="ru-RU" sz="1200" b="0" i="0" kern="1200" dirty="0">
                <a:solidFill>
                  <a:schemeClr val="tx1"/>
                </a:solidFill>
                <a:effectLst/>
                <a:latin typeface="+mn-lt"/>
                <a:ea typeface="+mn-ea"/>
                <a:cs typeface="+mn-cs"/>
              </a:rPr>
              <a:t> в системе предназначен для регистрации инцидентов. Предполагается, что, как правило, по инциденту будет проводиться определенная работа. В связи с этим предусмотрена возможность указывать текущее состояние документа простой установкой одноименного реквизита или управлять им с помощью процесса</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Реквизит </a:t>
            </a:r>
            <a:r>
              <a:rPr lang="ru-RU" sz="1200" b="0" i="0" u="none" strike="noStrike" kern="1200" dirty="0">
                <a:solidFill>
                  <a:schemeClr val="tx1"/>
                </a:solidFill>
                <a:effectLst/>
                <a:latin typeface="+mn-lt"/>
                <a:ea typeface="+mn-ea"/>
                <a:cs typeface="+mn-cs"/>
              </a:rPr>
              <a:t>Цель</a:t>
            </a:r>
            <a:r>
              <a:rPr lang="ru-RU" sz="1200" b="0" i="0" kern="1200" dirty="0">
                <a:solidFill>
                  <a:schemeClr val="tx1"/>
                </a:solidFill>
                <a:effectLst/>
                <a:latin typeface="+mn-lt"/>
                <a:ea typeface="+mn-ea"/>
                <a:cs typeface="+mn-cs"/>
              </a:rPr>
              <a:t> – позволяет связать инцидент с целью, определенной в системе сбалансированных показателей. Если в риске, с которым связан данный инцидент, заполнено поле </a:t>
            </a:r>
            <a:r>
              <a:rPr lang="ru-RU" sz="1200" b="0" i="0" u="none" strike="noStrike" kern="1200" dirty="0">
                <a:solidFill>
                  <a:schemeClr val="tx1"/>
                </a:solidFill>
                <a:effectLst/>
                <a:latin typeface="+mn-lt"/>
                <a:ea typeface="+mn-ea"/>
                <a:cs typeface="+mn-cs"/>
              </a:rPr>
              <a:t>Проекция</a:t>
            </a:r>
            <a:r>
              <a:rPr lang="ru-RU" sz="1200" b="0" i="0" kern="1200" dirty="0">
                <a:solidFill>
                  <a:schemeClr val="tx1"/>
                </a:solidFill>
                <a:effectLst/>
                <a:latin typeface="+mn-lt"/>
                <a:ea typeface="+mn-ea"/>
                <a:cs typeface="+mn-cs"/>
              </a:rPr>
              <a:t>, то цель в инциденте можно выбрать только по этой проекции.</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Реквизиты </a:t>
            </a:r>
            <a:r>
              <a:rPr lang="ru-RU" sz="1200" b="0" i="0" u="none" strike="noStrike" kern="1200" dirty="0">
                <a:solidFill>
                  <a:schemeClr val="tx1"/>
                </a:solidFill>
                <a:effectLst/>
                <a:latin typeface="+mn-lt"/>
                <a:ea typeface="+mn-ea"/>
                <a:cs typeface="+mn-cs"/>
              </a:rPr>
              <a:t>Организация</a:t>
            </a:r>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rPr>
              <a:t>Проект</a:t>
            </a:r>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rPr>
              <a:t>ЦФО</a:t>
            </a:r>
            <a:r>
              <a:rPr lang="ru-RU" sz="1200" b="0" i="0" kern="1200" dirty="0">
                <a:solidFill>
                  <a:schemeClr val="tx1"/>
                </a:solidFill>
                <a:effectLst/>
                <a:latin typeface="+mn-lt"/>
                <a:ea typeface="+mn-ea"/>
                <a:cs typeface="+mn-cs"/>
              </a:rPr>
              <a:t> – могут заполняться для отнесения инцидента к соответствующему объекту.</a:t>
            </a:r>
            <a:endParaRPr lang="en-US"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E0DFCC5-BF14-4853-A96B-C89B6A276F77}" type="slidenum">
              <a:rPr lang="ru-RU" smtClean="0"/>
              <a:t>9</a:t>
            </a:fld>
            <a:endParaRPr lang="ru-RU" dirty="0"/>
          </a:p>
        </p:txBody>
      </p:sp>
    </p:spTree>
    <p:extLst>
      <p:ext uri="{BB962C8B-B14F-4D97-AF65-F5344CB8AC3E}">
        <p14:creationId xmlns:p14="http://schemas.microsoft.com/office/powerpoint/2010/main" val="249933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Планирование и учет мероприятий – реакций на инцидент, так же как и контрольно-предупредительных мероприятий, ведется с помощью документа </a:t>
            </a:r>
            <a:r>
              <a:rPr lang="ru-RU" sz="1200" b="0" i="0" u="none" strike="noStrike" kern="1200" dirty="0">
                <a:solidFill>
                  <a:schemeClr val="tx1"/>
                </a:solidFill>
                <a:effectLst/>
                <a:latin typeface="+mn-lt"/>
                <a:ea typeface="+mn-ea"/>
                <a:cs typeface="+mn-cs"/>
              </a:rPr>
              <a:t>Мероприятие</a:t>
            </a:r>
            <a:r>
              <a:rPr lang="ru-RU" sz="1200" b="0" i="0" kern="1200" dirty="0">
                <a:solidFill>
                  <a:schemeClr val="tx1"/>
                </a:solidFill>
                <a:effectLst/>
                <a:latin typeface="+mn-lt"/>
                <a:ea typeface="+mn-ea"/>
                <a:cs typeface="+mn-cs"/>
              </a:rPr>
              <a:t>.</a:t>
            </a:r>
          </a:p>
          <a:p>
            <a:endParaRPr lang="ru-RU"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Дата документа </a:t>
            </a:r>
            <a:r>
              <a:rPr lang="ru-RU" sz="1200" b="0" i="0" u="none" strike="noStrike" kern="1200" dirty="0">
                <a:solidFill>
                  <a:schemeClr val="tx1"/>
                </a:solidFill>
                <a:effectLst/>
                <a:latin typeface="+mn-lt"/>
                <a:ea typeface="+mn-ea"/>
                <a:cs typeface="+mn-cs"/>
              </a:rPr>
              <a:t>Мероприятие</a:t>
            </a:r>
            <a:r>
              <a:rPr lang="ru-RU" sz="1200" b="0" i="0" kern="1200" dirty="0">
                <a:solidFill>
                  <a:schemeClr val="tx1"/>
                </a:solidFill>
                <a:effectLst/>
                <a:latin typeface="+mn-lt"/>
                <a:ea typeface="+mn-ea"/>
                <a:cs typeface="+mn-cs"/>
              </a:rPr>
              <a:t> – это дата начала мероприятия. Реквизит </a:t>
            </a:r>
            <a:r>
              <a:rPr lang="ru-RU" sz="1200" b="0" i="0" u="none" strike="noStrike" kern="1200" dirty="0">
                <a:solidFill>
                  <a:schemeClr val="tx1"/>
                </a:solidFill>
                <a:effectLst/>
                <a:latin typeface="+mn-lt"/>
                <a:ea typeface="+mn-ea"/>
                <a:cs typeface="+mn-cs"/>
              </a:rPr>
              <a:t>Дата окончания</a:t>
            </a:r>
            <a:r>
              <a:rPr lang="ru-RU" sz="1200" b="0" i="0" kern="1200" dirty="0">
                <a:solidFill>
                  <a:schemeClr val="tx1"/>
                </a:solidFill>
                <a:effectLst/>
                <a:latin typeface="+mn-lt"/>
                <a:ea typeface="+mn-ea"/>
                <a:cs typeface="+mn-cs"/>
              </a:rPr>
              <a:t> хранит дату окончания мероприятия. В зависимости от статуса документа эти даты могут трактоваться как плановые или как фактические.</a:t>
            </a:r>
          </a:p>
          <a:p>
            <a:endParaRPr lang="ru-RU" sz="1200" b="0" i="0" kern="1200" dirty="0">
              <a:solidFill>
                <a:schemeClr val="tx1"/>
              </a:solidFill>
              <a:effectLst/>
              <a:latin typeface="+mn-lt"/>
              <a:ea typeface="+mn-ea"/>
              <a:cs typeface="+mn-cs"/>
            </a:endParaRPr>
          </a:p>
          <a:p>
            <a:endParaRPr lang="ru-RU"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Реквизит </a:t>
            </a:r>
            <a:r>
              <a:rPr lang="ru-RU" sz="1200" b="0" i="0" u="none" strike="noStrike" kern="1200" dirty="0">
                <a:solidFill>
                  <a:schemeClr val="tx1"/>
                </a:solidFill>
                <a:effectLst/>
                <a:latin typeface="+mn-lt"/>
                <a:ea typeface="+mn-ea"/>
                <a:cs typeface="+mn-cs"/>
              </a:rPr>
              <a:t>Вид мероприятия</a:t>
            </a:r>
            <a:r>
              <a:rPr lang="ru-RU" sz="1200" b="0" i="0" kern="1200" dirty="0">
                <a:solidFill>
                  <a:schemeClr val="tx1"/>
                </a:solidFill>
                <a:effectLst/>
                <a:latin typeface="+mn-lt"/>
                <a:ea typeface="+mn-ea"/>
                <a:cs typeface="+mn-cs"/>
              </a:rPr>
              <a:t> может принимать следующие значения:</a:t>
            </a:r>
          </a:p>
          <a:p>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rPr>
              <a:t>Инициатива</a:t>
            </a:r>
            <a:r>
              <a:rPr lang="ru-RU" sz="1200" b="0" i="0" kern="1200" dirty="0">
                <a:solidFill>
                  <a:schemeClr val="tx1"/>
                </a:solidFill>
                <a:effectLst/>
                <a:latin typeface="+mn-lt"/>
                <a:ea typeface="+mn-ea"/>
                <a:cs typeface="+mn-cs"/>
              </a:rPr>
              <a:t> – когда мероприятие связано с реализацией стратегической цели подсистемы </a:t>
            </a:r>
            <a:r>
              <a:rPr lang="ru-RU" sz="1200" b="0" i="0" u="none" strike="noStrike" kern="1200" dirty="0">
                <a:solidFill>
                  <a:schemeClr val="tx1"/>
                </a:solidFill>
                <a:effectLst/>
                <a:latin typeface="+mn-lt"/>
                <a:ea typeface="+mn-ea"/>
                <a:cs typeface="+mn-cs"/>
              </a:rPr>
              <a:t>Сбалансированная система показателей</a:t>
            </a:r>
            <a:r>
              <a:rPr lang="ru-RU" sz="1200" b="0" i="0" kern="1200" dirty="0">
                <a:solidFill>
                  <a:schemeClr val="tx1"/>
                </a:solidFill>
                <a:effectLst/>
                <a:latin typeface="+mn-lt"/>
                <a:ea typeface="+mn-ea"/>
                <a:cs typeface="+mn-cs"/>
              </a:rPr>
              <a:t>;</a:t>
            </a:r>
          </a:p>
          <a:p>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rPr>
              <a:t>Закупочная процедура</a:t>
            </a:r>
            <a:r>
              <a:rPr lang="ru-RU" sz="1200" b="0" i="0" kern="1200" dirty="0">
                <a:solidFill>
                  <a:schemeClr val="tx1"/>
                </a:solidFill>
                <a:effectLst/>
                <a:latin typeface="+mn-lt"/>
                <a:ea typeface="+mn-ea"/>
                <a:cs typeface="+mn-cs"/>
              </a:rPr>
              <a:t> – когда мероприятие проводится в рамках закупочной процедуры подсистемы </a:t>
            </a:r>
            <a:r>
              <a:rPr lang="ru-RU" sz="1200" b="0" i="0" u="none" strike="noStrike" kern="1200" dirty="0">
                <a:solidFill>
                  <a:schemeClr val="tx1"/>
                </a:solidFill>
                <a:effectLst/>
                <a:latin typeface="+mn-lt"/>
                <a:ea typeface="+mn-ea"/>
                <a:cs typeface="+mn-cs"/>
              </a:rPr>
              <a:t>Централизованное управление закупками</a:t>
            </a:r>
            <a:r>
              <a:rPr lang="ru-RU" sz="1200" b="0" i="0" kern="1200" dirty="0">
                <a:solidFill>
                  <a:schemeClr val="tx1"/>
                </a:solidFill>
                <a:effectLst/>
                <a:latin typeface="+mn-lt"/>
                <a:ea typeface="+mn-ea"/>
                <a:cs typeface="+mn-cs"/>
              </a:rPr>
              <a:t>;</a:t>
            </a:r>
          </a:p>
          <a:p>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rPr>
              <a:t>Предупредительное мероприятие</a:t>
            </a:r>
            <a:r>
              <a:rPr lang="ru-RU" sz="1200" b="0" i="0" kern="1200" dirty="0">
                <a:solidFill>
                  <a:schemeClr val="tx1"/>
                </a:solidFill>
                <a:effectLst/>
                <a:latin typeface="+mn-lt"/>
                <a:ea typeface="+mn-ea"/>
                <a:cs typeface="+mn-cs"/>
              </a:rPr>
              <a:t> – когда мероприятие связано с риском подсистемы </a:t>
            </a:r>
            <a:r>
              <a:rPr lang="ru-RU" sz="1200" b="0" i="0" u="none" strike="noStrike" kern="1200" dirty="0">
                <a:solidFill>
                  <a:schemeClr val="tx1"/>
                </a:solidFill>
                <a:effectLst/>
                <a:latin typeface="+mn-lt"/>
                <a:ea typeface="+mn-ea"/>
                <a:cs typeface="+mn-cs"/>
              </a:rPr>
              <a:t>Управление рисками</a:t>
            </a:r>
            <a:r>
              <a:rPr lang="ru-RU" sz="1200" b="0" i="0" kern="1200" dirty="0">
                <a:solidFill>
                  <a:schemeClr val="tx1"/>
                </a:solidFill>
                <a:effectLst/>
                <a:latin typeface="+mn-lt"/>
                <a:ea typeface="+mn-ea"/>
                <a:cs typeface="+mn-cs"/>
              </a:rPr>
              <a:t>. Оно может быть направлено, например, на избежание риска, устранение источника риска, изменение вероятности или возможности риска, изменение последствий риска либо на разделение риска с другой стороной;</a:t>
            </a:r>
          </a:p>
          <a:p>
            <a:r>
              <a:rPr lang="ru-RU" sz="1200" b="0" i="0" kern="1200" dirty="0">
                <a:solidFill>
                  <a:schemeClr val="tx1"/>
                </a:solidFill>
                <a:effectLst/>
                <a:latin typeface="+mn-lt"/>
                <a:ea typeface="+mn-ea"/>
                <a:cs typeface="+mn-cs"/>
              </a:rPr>
              <a:t>■ </a:t>
            </a:r>
            <a:r>
              <a:rPr lang="ru-RU" sz="1200" b="0" i="0" u="none" strike="noStrike" kern="1200" dirty="0">
                <a:solidFill>
                  <a:schemeClr val="tx1"/>
                </a:solidFill>
                <a:effectLst/>
                <a:latin typeface="+mn-lt"/>
                <a:ea typeface="+mn-ea"/>
                <a:cs typeface="+mn-cs"/>
              </a:rPr>
              <a:t>Реакция на инцидент</a:t>
            </a:r>
            <a:r>
              <a:rPr lang="ru-RU" sz="1200" b="0" i="0" kern="1200" dirty="0">
                <a:solidFill>
                  <a:schemeClr val="tx1"/>
                </a:solidFill>
                <a:effectLst/>
                <a:latin typeface="+mn-lt"/>
                <a:ea typeface="+mn-ea"/>
                <a:cs typeface="+mn-cs"/>
              </a:rPr>
              <a:t> – когда мероприятие связано с инцидентом подсистемы </a:t>
            </a:r>
            <a:r>
              <a:rPr lang="ru-RU" sz="1200" b="0" i="0" u="none" strike="noStrike" kern="1200" dirty="0">
                <a:solidFill>
                  <a:schemeClr val="tx1"/>
                </a:solidFill>
                <a:effectLst/>
                <a:latin typeface="+mn-lt"/>
                <a:ea typeface="+mn-ea"/>
                <a:cs typeface="+mn-cs"/>
              </a:rPr>
              <a:t>Управление рисками</a:t>
            </a:r>
            <a:r>
              <a:rPr lang="ru-RU" sz="1200" b="0" i="0" kern="1200" dirty="0">
                <a:solidFill>
                  <a:schemeClr val="tx1"/>
                </a:solidFill>
                <a:effectLst/>
                <a:latin typeface="+mn-lt"/>
                <a:ea typeface="+mn-ea"/>
                <a:cs typeface="+mn-cs"/>
              </a:rPr>
              <a:t>. Мероприятие такого вида направлено на минимизацию возможного ущерба (или максимизацию пользы) от возникшего инцидента по риску.</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10</a:t>
            </a:fld>
            <a:endParaRPr lang="ru-RU" dirty="0"/>
          </a:p>
        </p:txBody>
      </p:sp>
    </p:spTree>
    <p:extLst>
      <p:ext uri="{BB962C8B-B14F-4D97-AF65-F5344CB8AC3E}">
        <p14:creationId xmlns:p14="http://schemas.microsoft.com/office/powerpoint/2010/main" val="250269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Табличная часть </a:t>
            </a:r>
            <a:r>
              <a:rPr lang="ru-RU" sz="1200" b="0" i="0" u="none" strike="noStrike" kern="1200" dirty="0">
                <a:solidFill>
                  <a:schemeClr val="tx1"/>
                </a:solidFill>
                <a:effectLst/>
                <a:latin typeface="+mn-lt"/>
                <a:ea typeface="+mn-ea"/>
                <a:cs typeface="+mn-cs"/>
              </a:rPr>
              <a:t>Стадии</a:t>
            </a:r>
            <a:r>
              <a:rPr lang="ru-RU" sz="1200" b="0" i="0" kern="1200" dirty="0">
                <a:solidFill>
                  <a:schemeClr val="tx1"/>
                </a:solidFill>
                <a:effectLst/>
                <a:latin typeface="+mn-lt"/>
                <a:ea typeface="+mn-ea"/>
                <a:cs typeface="+mn-cs"/>
              </a:rPr>
              <a:t> позволяет разделить мероприятие на части, по каждой из которых указываются ответственный, срок исполнения, затраты; к стадии можно прикрепить итоговый документ. Стадии могут добавляться произвольно кнопкой </a:t>
            </a:r>
            <a:r>
              <a:rPr lang="ru-RU" sz="1200" b="0" i="0" u="none" strike="noStrike" kern="1200" dirty="0">
                <a:solidFill>
                  <a:schemeClr val="tx1"/>
                </a:solidFill>
                <a:effectLst/>
                <a:latin typeface="+mn-lt"/>
                <a:ea typeface="+mn-ea"/>
                <a:cs typeface="+mn-cs"/>
              </a:rPr>
              <a:t>Добавить</a:t>
            </a:r>
            <a:r>
              <a:rPr lang="ru-RU" sz="1200" b="0" i="0" kern="1200" dirty="0">
                <a:solidFill>
                  <a:schemeClr val="tx1"/>
                </a:solidFill>
                <a:effectLst/>
                <a:latin typeface="+mn-lt"/>
                <a:ea typeface="+mn-ea"/>
                <a:cs typeface="+mn-cs"/>
              </a:rPr>
              <a:t>, либо они создаются выбором шаблона мероприятия. Каждой стадии можно установить или снять признак </a:t>
            </a:r>
            <a:r>
              <a:rPr lang="ru-RU" sz="1200" b="0" i="0" kern="1200" dirty="0" err="1">
                <a:solidFill>
                  <a:schemeClr val="tx1"/>
                </a:solidFill>
                <a:effectLst/>
                <a:latin typeface="+mn-lt"/>
                <a:ea typeface="+mn-ea"/>
                <a:cs typeface="+mn-cs"/>
              </a:rPr>
              <a:t>выполненности</a:t>
            </a:r>
            <a:r>
              <a:rPr lang="ru-RU" sz="1200" b="0" i="0" kern="1200" dirty="0">
                <a:solidFill>
                  <a:schemeClr val="tx1"/>
                </a:solidFill>
                <a:effectLst/>
                <a:latin typeface="+mn-lt"/>
                <a:ea typeface="+mn-ea"/>
                <a:cs typeface="+mn-cs"/>
              </a:rPr>
              <a:t>. По выполненным стадиям считается </a:t>
            </a:r>
            <a:r>
              <a:rPr lang="ru-RU" sz="1200" b="0" i="0" u="none" strike="noStrike" kern="1200" dirty="0">
                <a:solidFill>
                  <a:schemeClr val="tx1"/>
                </a:solidFill>
                <a:effectLst/>
                <a:latin typeface="+mn-lt"/>
                <a:ea typeface="+mn-ea"/>
                <a:cs typeface="+mn-cs"/>
              </a:rPr>
              <a:t>Общий прогресс</a:t>
            </a:r>
            <a:r>
              <a:rPr lang="ru-RU" sz="1200" b="0" i="0" kern="1200" dirty="0">
                <a:solidFill>
                  <a:schemeClr val="tx1"/>
                </a:solidFill>
                <a:effectLst/>
                <a:latin typeface="+mn-lt"/>
                <a:ea typeface="+mn-ea"/>
                <a:cs typeface="+mn-cs"/>
              </a:rPr>
              <a:t> выполнения мероприятия.</a:t>
            </a:r>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11</a:t>
            </a:fld>
            <a:endParaRPr lang="ru-RU" dirty="0"/>
          </a:p>
        </p:txBody>
      </p:sp>
    </p:spTree>
    <p:extLst>
      <p:ext uri="{BB962C8B-B14F-4D97-AF65-F5344CB8AC3E}">
        <p14:creationId xmlns:p14="http://schemas.microsoft.com/office/powerpoint/2010/main" val="146368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Шаблоны предупредительных мер и реакций на инцидент позволяют описать состав мероприятий, которые должны выполняться в связи с рассматриваемым риском. Еще одно назначение шаблонов – установка значений по умолчанию, которые будут использоваться для </a:t>
            </a:r>
            <a:r>
              <a:rPr lang="ru-RU" sz="1200" b="0" i="0" kern="1200" dirty="0" err="1">
                <a:solidFill>
                  <a:schemeClr val="tx1"/>
                </a:solidFill>
                <a:effectLst/>
                <a:latin typeface="+mn-lt"/>
                <a:ea typeface="+mn-ea"/>
                <a:cs typeface="+mn-cs"/>
              </a:rPr>
              <a:t>предзаполнения</a:t>
            </a:r>
            <a:r>
              <a:rPr lang="ru-RU" sz="1200" b="0" i="0" kern="1200" dirty="0">
                <a:solidFill>
                  <a:schemeClr val="tx1"/>
                </a:solidFill>
                <a:effectLst/>
                <a:latin typeface="+mn-lt"/>
                <a:ea typeface="+mn-ea"/>
                <a:cs typeface="+mn-cs"/>
              </a:rPr>
              <a:t> создаваемых мероприятий.</a:t>
            </a:r>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12</a:t>
            </a:fld>
            <a:endParaRPr lang="ru-RU" dirty="0"/>
          </a:p>
        </p:txBody>
      </p:sp>
    </p:spTree>
    <p:extLst>
      <p:ext uri="{BB962C8B-B14F-4D97-AF65-F5344CB8AC3E}">
        <p14:creationId xmlns:p14="http://schemas.microsoft.com/office/powerpoint/2010/main" val="4030526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Прямоугольник 6">
            <a:extLst>
              <a:ext uri="{FF2B5EF4-FFF2-40B4-BE49-F238E27FC236}">
                <a16:creationId xmlns:a16="http://schemas.microsoft.com/office/drawing/2014/main" id="{3D671E60-A9FF-48FC-AF44-3FF40058A6C3}"/>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a:extLst>
              <a:ext uri="{FF2B5EF4-FFF2-40B4-BE49-F238E27FC236}">
                <a16:creationId xmlns:a16="http://schemas.microsoft.com/office/drawing/2014/main" id="{A5BDA0DA-1C3A-41CF-9488-85B5104729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40001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7" name="Прямоугольник 6">
            <a:extLst>
              <a:ext uri="{FF2B5EF4-FFF2-40B4-BE49-F238E27FC236}">
                <a16:creationId xmlns:a16="http://schemas.microsoft.com/office/drawing/2014/main" id="{668A81C2-9473-4881-A7CB-B0B05ACE41C9}"/>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a:extLst>
              <a:ext uri="{FF2B5EF4-FFF2-40B4-BE49-F238E27FC236}">
                <a16:creationId xmlns:a16="http://schemas.microsoft.com/office/drawing/2014/main" id="{36276161-9E41-4A0C-BC20-B57965F49A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40884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57B590C6-2FE3-452F-9D99-39A9A6DB5436}"/>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F232276C-055E-4657-B41D-6F55BE128B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4135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9264702"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C2A9D02B-145C-4015-B746-AD290B3EAC83}"/>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128B729E-BB23-4D58-B2D5-3CE75CAA8A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367411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9264702" y="63690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7" name="Прямоугольник 6">
            <a:extLst>
              <a:ext uri="{FF2B5EF4-FFF2-40B4-BE49-F238E27FC236}">
                <a16:creationId xmlns:a16="http://schemas.microsoft.com/office/drawing/2014/main" id="{D6B187F1-A546-4E91-8E54-B1D1FFB2A359}"/>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a:extLst>
              <a:ext uri="{FF2B5EF4-FFF2-40B4-BE49-F238E27FC236}">
                <a16:creationId xmlns:a16="http://schemas.microsoft.com/office/drawing/2014/main" id="{F1268CB7-50AB-421A-A12E-E0ED09F47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95442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2D51D1A9-98C3-4B4A-A781-44CA2799A269}"/>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C942A0D5-4E72-498D-BB94-926B6EC95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419343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9" name="Номер слайда 8"/>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10" name="Прямоугольник 9">
            <a:extLst>
              <a:ext uri="{FF2B5EF4-FFF2-40B4-BE49-F238E27FC236}">
                <a16:creationId xmlns:a16="http://schemas.microsoft.com/office/drawing/2014/main" id="{C9BE0C09-3579-46F2-AC07-26D4CA8BF583}"/>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a:extLst>
              <a:ext uri="{FF2B5EF4-FFF2-40B4-BE49-F238E27FC236}">
                <a16:creationId xmlns:a16="http://schemas.microsoft.com/office/drawing/2014/main" id="{B9825F37-CE77-4938-A0FA-C182A52B5B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363276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5" name="Номер слайда 4"/>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6" name="Прямоугольник 5">
            <a:extLst>
              <a:ext uri="{FF2B5EF4-FFF2-40B4-BE49-F238E27FC236}">
                <a16:creationId xmlns:a16="http://schemas.microsoft.com/office/drawing/2014/main" id="{EB58069E-6B7A-4F50-AB0D-ABECF032076A}"/>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Рисунок 6">
            <a:extLst>
              <a:ext uri="{FF2B5EF4-FFF2-40B4-BE49-F238E27FC236}">
                <a16:creationId xmlns:a16="http://schemas.microsoft.com/office/drawing/2014/main" id="{1BF9790D-F4B0-4226-8583-BC7E62449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9619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4" name="Номер слайда 3"/>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5" name="Прямоугольник 4">
            <a:extLst>
              <a:ext uri="{FF2B5EF4-FFF2-40B4-BE49-F238E27FC236}">
                <a16:creationId xmlns:a16="http://schemas.microsoft.com/office/drawing/2014/main" id="{F3867187-B442-45F5-A862-F0FC74A34250}"/>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2703800-24B5-4816-9998-43284CC13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87219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CDAD3305-03EE-4115-8F89-68E1F1EF3522}"/>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1A59E34A-FB71-4372-A1E9-9B7AD7F4CA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38798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45EB0EAC-AB16-4D34-8186-02A3973FD835}"/>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91A3AA12-CA4B-4A40-8D17-BE55F80B2A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283355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56898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a:extLst>
              <a:ext uri="{FF2B5EF4-FFF2-40B4-BE49-F238E27FC236}">
                <a16:creationId xmlns:a16="http://schemas.microsoft.com/office/drawing/2014/main" id="{A7E88626-D576-48ED-BBCA-B34C93A253AB}"/>
              </a:ext>
            </a:extLst>
          </p:cNvPr>
          <p:cNvSpPr txBox="1"/>
          <p:nvPr/>
        </p:nvSpPr>
        <p:spPr>
          <a:xfrm>
            <a:off x="774700" y="2885628"/>
            <a:ext cx="10642600" cy="1077218"/>
          </a:xfrm>
          <a:prstGeom prst="rect">
            <a:avLst/>
          </a:prstGeom>
          <a:noFill/>
        </p:spPr>
        <p:txBody>
          <a:bodyPr wrap="square" rtlCol="0">
            <a:spAutoFit/>
          </a:bodyPr>
          <a:lstStyle/>
          <a:p>
            <a:pPr algn="ctr"/>
            <a:r>
              <a:rPr lang="ru-RU" sz="3200" b="1" dirty="0">
                <a:latin typeface="Calibri" panose="020F0502020204030204" pitchFamily="34" charset="0"/>
                <a:cs typeface="Calibri" panose="020F0502020204030204" pitchFamily="34" charset="0"/>
              </a:rPr>
              <a:t>Решения фирмы «1С» для автоматизации планирования и учета угледобывающих компаний</a:t>
            </a:r>
          </a:p>
        </p:txBody>
      </p:sp>
    </p:spTree>
    <p:extLst>
      <p:ext uri="{BB962C8B-B14F-4D97-AF65-F5344CB8AC3E}">
        <p14:creationId xmlns:p14="http://schemas.microsoft.com/office/powerpoint/2010/main" val="364758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altLang="ru-RU" sz="2000" dirty="0"/>
              <a:t>Управление мероприятиями</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10</a:t>
            </a:fld>
            <a:endParaRPr lang="ru-RU" dirty="0"/>
          </a:p>
        </p:txBody>
      </p:sp>
      <p:pic>
        <p:nvPicPr>
          <p:cNvPr id="1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864" y="1195998"/>
            <a:ext cx="8154988" cy="3576638"/>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7" name="Объект 7"/>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819196" y="2103752"/>
            <a:ext cx="6542656" cy="4252598"/>
          </a:xfrm>
          <a:prstGeom prst="rect">
            <a:avLst/>
          </a:prstGeom>
          <a:noFill/>
          <a:ln w="25400">
            <a:solidFill>
              <a:srgbClr val="3A5D80"/>
            </a:solidFill>
            <a:miter lim="800000"/>
            <a:headEnd/>
            <a:tailEnd/>
          </a:ln>
          <a:effectLst/>
        </p:spPr>
      </p:pic>
      <p:sp>
        <p:nvSpPr>
          <p:cNvPr id="4" name="Прямоугольник 3"/>
          <p:cNvSpPr/>
          <p:nvPr/>
        </p:nvSpPr>
        <p:spPr>
          <a:xfrm>
            <a:off x="8523888" y="1437664"/>
            <a:ext cx="3594540" cy="1815882"/>
          </a:xfrm>
          <a:prstGeom prst="rect">
            <a:avLst/>
          </a:prstGeom>
          <a:solidFill>
            <a:schemeClr val="accent1">
              <a:lumMod val="40000"/>
              <a:lumOff val="60000"/>
            </a:schemeClr>
          </a:solidFill>
        </p:spPr>
        <p:txBody>
          <a:bodyPr wrap="square">
            <a:spAutoFit/>
          </a:bodyPr>
          <a:lstStyle/>
          <a:p>
            <a:r>
              <a:rPr lang="ru-RU" sz="1600" dirty="0">
                <a:solidFill>
                  <a:srgbClr val="000000"/>
                </a:solidFill>
              </a:rPr>
              <a:t>Документ Мероприятие предназначен для учета и планирования мероприятий различного рода: по реализации стратегических целей, проведению закупочных процедур, минимизации вероятности рисков или возможного ущерба по инцидентам.</a:t>
            </a:r>
            <a:endParaRPr lang="ru-RU" sz="1600" dirty="0"/>
          </a:p>
        </p:txBody>
      </p:sp>
    </p:spTree>
    <p:extLst>
      <p:ext uri="{BB962C8B-B14F-4D97-AF65-F5344CB8AC3E}">
        <p14:creationId xmlns:p14="http://schemas.microsoft.com/office/powerpoint/2010/main" val="20115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altLang="ru-RU" sz="2000" dirty="0"/>
              <a:t>Управление мероприятиями</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11</a:t>
            </a:fld>
            <a:endParaRPr lang="ru-RU" dirty="0"/>
          </a:p>
        </p:txBody>
      </p:sp>
      <p:pic>
        <p:nvPicPr>
          <p:cNvPr id="8" name="Объект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40694" y="1120453"/>
            <a:ext cx="9768690" cy="4804445"/>
          </a:xfrm>
          <a:prstGeom prst="rect">
            <a:avLst/>
          </a:prstGeom>
          <a:noFill/>
          <a:ln w="25400">
            <a:solidFill>
              <a:srgbClr val="3A5D80"/>
            </a:solidFill>
            <a:miter lim="800000"/>
            <a:headEnd/>
            <a:tailEnd/>
          </a:ln>
          <a:effectLst/>
        </p:spPr>
      </p:pic>
      <p:sp>
        <p:nvSpPr>
          <p:cNvPr id="9" name="Прямоугольная выноска 8"/>
          <p:cNvSpPr/>
          <p:nvPr/>
        </p:nvSpPr>
        <p:spPr bwMode="auto">
          <a:xfrm>
            <a:off x="2462907" y="4042796"/>
            <a:ext cx="3262132" cy="906377"/>
          </a:xfrm>
          <a:prstGeom prst="wedgeRectCallout">
            <a:avLst>
              <a:gd name="adj1" fmla="val -6039"/>
              <a:gd name="adj2" fmla="val -107410"/>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latin typeface="Arial" charset="0"/>
              </a:rPr>
              <a:t>Сведения о мероприятии могут быть детализированы по стадиям</a:t>
            </a:r>
          </a:p>
        </p:txBody>
      </p:sp>
    </p:spTree>
    <p:extLst>
      <p:ext uri="{BB962C8B-B14F-4D97-AF65-F5344CB8AC3E}">
        <p14:creationId xmlns:p14="http://schemas.microsoft.com/office/powerpoint/2010/main" val="98650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altLang="ru-RU" sz="2000" dirty="0"/>
              <a:t>Управление мероприятиями</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12</a:t>
            </a:fld>
            <a:endParaRPr lang="ru-RU" dirty="0"/>
          </a:p>
        </p:txBody>
      </p:sp>
      <p:sp>
        <p:nvSpPr>
          <p:cNvPr id="9" name="Прямоугольная выноска 8"/>
          <p:cNvSpPr/>
          <p:nvPr/>
        </p:nvSpPr>
        <p:spPr bwMode="auto">
          <a:xfrm>
            <a:off x="2462907" y="4042796"/>
            <a:ext cx="3262132" cy="906377"/>
          </a:xfrm>
          <a:prstGeom prst="wedgeRectCallout">
            <a:avLst>
              <a:gd name="adj1" fmla="val -6039"/>
              <a:gd name="adj2" fmla="val -107410"/>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latin typeface="Arial" charset="0"/>
              </a:rPr>
              <a:t>Сведения о мероприятии могут быть детализированы по стадиям</a:t>
            </a:r>
          </a:p>
        </p:txBody>
      </p:sp>
      <p:pic>
        <p:nvPicPr>
          <p:cNvPr id="7"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324" y="1069659"/>
            <a:ext cx="6374848" cy="5651816"/>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403855" y="1507344"/>
            <a:ext cx="4451814" cy="1446550"/>
          </a:xfrm>
          <a:prstGeom prst="rect">
            <a:avLst/>
          </a:prstGeom>
          <a:solidFill>
            <a:srgbClr val="BDD7EE"/>
          </a:solidFill>
        </p:spPr>
        <p:txBody>
          <a:bodyPr wrap="square">
            <a:spAutoFit/>
          </a:bodyPr>
          <a:lstStyle/>
          <a:p>
            <a:pPr>
              <a:lnSpc>
                <a:spcPct val="110000"/>
              </a:lnSpc>
              <a:spcBef>
                <a:spcPct val="50000"/>
              </a:spcBef>
              <a:defRPr/>
            </a:pPr>
            <a:r>
              <a:rPr lang="ru-RU" sz="1600" dirty="0"/>
              <a:t>Шаблоны мероприятий в карточке риска, указывают какие мероприятия должны проводиться для предупреждения риска или для минимизации ущерба при возникновении инцидента</a:t>
            </a:r>
          </a:p>
        </p:txBody>
      </p:sp>
      <p:pic>
        <p:nvPicPr>
          <p:cNvPr id="8" name="Рисунок 7"/>
          <p:cNvPicPr>
            <a:picLocks noChangeAspect="1"/>
          </p:cNvPicPr>
          <p:nvPr/>
        </p:nvPicPr>
        <p:blipFill>
          <a:blip r:embed="rId4"/>
          <a:stretch>
            <a:fillRect/>
          </a:stretch>
        </p:blipFill>
        <p:spPr>
          <a:xfrm>
            <a:off x="2403848" y="3116083"/>
            <a:ext cx="4006104" cy="2457714"/>
          </a:xfrm>
          <a:prstGeom prst="rect">
            <a:avLst/>
          </a:prstGeom>
          <a:solidFill>
            <a:schemeClr val="accent1">
              <a:lumMod val="60000"/>
              <a:lumOff val="40000"/>
            </a:schemeClr>
          </a:solidFill>
          <a:ln w="28575" cap="flat" cmpd="sng" algn="ctr">
            <a:solidFill>
              <a:schemeClr val="bg1"/>
            </a:solidFill>
            <a:prstDash val="solid"/>
            <a:round/>
            <a:headEnd type="none" w="med" len="med"/>
            <a:tailEnd type="none" w="med" len="med"/>
          </a:ln>
          <a:effectLst>
            <a:outerShdw blurRad="292100" dist="139700" dir="2700000" algn="ctr" rotWithShape="0">
              <a:srgbClr val="000000">
                <a:alpha val="65000"/>
              </a:srgbClr>
            </a:outerShdw>
          </a:effectLst>
        </p:spPr>
      </p:pic>
      <p:pic>
        <p:nvPicPr>
          <p:cNvPr id="10" name="Рисунок 9"/>
          <p:cNvPicPr>
            <a:picLocks noChangeAspect="1"/>
          </p:cNvPicPr>
          <p:nvPr/>
        </p:nvPicPr>
        <p:blipFill>
          <a:blip r:embed="rId5"/>
          <a:stretch>
            <a:fillRect/>
          </a:stretch>
        </p:blipFill>
        <p:spPr>
          <a:xfrm>
            <a:off x="4180764" y="4302354"/>
            <a:ext cx="3088550" cy="2269271"/>
          </a:xfrm>
          <a:prstGeom prst="rect">
            <a:avLst/>
          </a:prstGeom>
          <a:noFill/>
          <a:ln w="28575" cap="flat" cmpd="sng" algn="ctr">
            <a:solidFill>
              <a:schemeClr val="bg1"/>
            </a:solidFill>
            <a:prstDash val="solid"/>
            <a:round/>
            <a:headEnd type="none" w="med" len="med"/>
            <a:tailEnd type="none" w="med" len="med"/>
          </a:ln>
          <a:effectLst>
            <a:outerShdw blurRad="292100" dist="139700" dir="2700000" algn="ctr" rotWithShape="0">
              <a:srgbClr val="000000">
                <a:alpha val="65000"/>
              </a:srgbClr>
            </a:outerShdw>
          </a:effectLst>
        </p:spPr>
      </p:pic>
      <p:sp>
        <p:nvSpPr>
          <p:cNvPr id="11" name="Прямоугольная выноска 10"/>
          <p:cNvSpPr/>
          <p:nvPr/>
        </p:nvSpPr>
        <p:spPr bwMode="auto">
          <a:xfrm>
            <a:off x="7374170" y="3388314"/>
            <a:ext cx="3672202" cy="906377"/>
          </a:xfrm>
          <a:prstGeom prst="wedgeRectCallout">
            <a:avLst>
              <a:gd name="adj1" fmla="val -76835"/>
              <a:gd name="adj2" fmla="val 3486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400" dirty="0"/>
              <a:t>С помощью шаблонов можно автоматизировать создание мероприятий по расписанию</a:t>
            </a:r>
          </a:p>
        </p:txBody>
      </p:sp>
    </p:spTree>
    <p:extLst>
      <p:ext uri="{BB962C8B-B14F-4D97-AF65-F5344CB8AC3E}">
        <p14:creationId xmlns:p14="http://schemas.microsoft.com/office/powerpoint/2010/main" val="191046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altLang="ru-RU" sz="2000" dirty="0"/>
              <a:t>Управление мероприятиями</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13</a:t>
            </a:fld>
            <a:endParaRPr lang="ru-RU" dirty="0"/>
          </a:p>
        </p:txBody>
      </p:sp>
      <p:sp>
        <p:nvSpPr>
          <p:cNvPr id="13" name="Прямоугольная выноска 12"/>
          <p:cNvSpPr/>
          <p:nvPr/>
        </p:nvSpPr>
        <p:spPr bwMode="auto">
          <a:xfrm>
            <a:off x="5330823" y="3955402"/>
            <a:ext cx="3262132" cy="906377"/>
          </a:xfrm>
          <a:prstGeom prst="wedgeRectCallout">
            <a:avLst>
              <a:gd name="adj1" fmla="val -80787"/>
              <a:gd name="adj2" fmla="val -69901"/>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latin typeface="Arial" charset="0"/>
              </a:rPr>
              <a:t>Запрос оплаты проведения предупредительного мероприятия, через ссылку на него в заявке на операцию</a:t>
            </a:r>
          </a:p>
        </p:txBody>
      </p:sp>
      <p:pic>
        <p:nvPicPr>
          <p:cNvPr id="2" name="Рисунок 1"/>
          <p:cNvPicPr>
            <a:picLocks noChangeAspect="1"/>
          </p:cNvPicPr>
          <p:nvPr/>
        </p:nvPicPr>
        <p:blipFill>
          <a:blip r:embed="rId3"/>
          <a:stretch>
            <a:fillRect/>
          </a:stretch>
        </p:blipFill>
        <p:spPr>
          <a:xfrm>
            <a:off x="496698" y="1201645"/>
            <a:ext cx="9727323" cy="5154705"/>
          </a:xfrm>
          <a:prstGeom prst="rect">
            <a:avLst/>
          </a:prstGeom>
          <a:noFill/>
          <a:ln w="25400">
            <a:solidFill>
              <a:srgbClr val="3A5D80"/>
            </a:solidFill>
            <a:miter lim="800000"/>
            <a:headEnd/>
            <a:tailEnd/>
          </a:ln>
          <a:effectLst/>
        </p:spPr>
      </p:pic>
      <p:sp>
        <p:nvSpPr>
          <p:cNvPr id="7" name="Прямоугольная выноска 6"/>
          <p:cNvSpPr/>
          <p:nvPr/>
        </p:nvSpPr>
        <p:spPr bwMode="auto">
          <a:xfrm>
            <a:off x="8382748" y="3996819"/>
            <a:ext cx="3262132" cy="906377"/>
          </a:xfrm>
          <a:prstGeom prst="wedgeRectCallout">
            <a:avLst>
              <a:gd name="adj1" fmla="val -80787"/>
              <a:gd name="adj2" fmla="val -69901"/>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t>Мероприятие используется в качестве аналитики для планирования бюджетов и операций, отражения факта</a:t>
            </a:r>
            <a:endParaRPr lang="ru-RU" sz="1200" dirty="0">
              <a:latin typeface="Arial" charset="0"/>
            </a:endParaRPr>
          </a:p>
        </p:txBody>
      </p:sp>
    </p:spTree>
    <p:extLst>
      <p:ext uri="{BB962C8B-B14F-4D97-AF65-F5344CB8AC3E}">
        <p14:creationId xmlns:p14="http://schemas.microsoft.com/office/powerpoint/2010/main" val="187782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altLang="ru-RU" sz="2000" dirty="0"/>
              <a:t>Управление мероприятиями</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14</a:t>
            </a:fld>
            <a:endParaRPr lang="ru-RU" dirty="0"/>
          </a:p>
        </p:txBody>
      </p:sp>
      <p:pic>
        <p:nvPicPr>
          <p:cNvPr id="12"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744" y="1162538"/>
            <a:ext cx="8235950" cy="4953118"/>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3" name="Прямоугольная выноска 12"/>
          <p:cNvSpPr/>
          <p:nvPr/>
        </p:nvSpPr>
        <p:spPr bwMode="auto">
          <a:xfrm>
            <a:off x="8042492" y="3818768"/>
            <a:ext cx="3262132" cy="906377"/>
          </a:xfrm>
          <a:prstGeom prst="wedgeRectCallout">
            <a:avLst>
              <a:gd name="adj1" fmla="val -80787"/>
              <a:gd name="adj2" fmla="val -69901"/>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latin typeface="Arial" charset="0"/>
              </a:rPr>
              <a:t>Запрос оплаты проведения предупредительного мероприятия, через ссылку на него в заявке на операцию</a:t>
            </a:r>
          </a:p>
        </p:txBody>
      </p:sp>
    </p:spTree>
    <p:extLst>
      <p:ext uri="{BB962C8B-B14F-4D97-AF65-F5344CB8AC3E}">
        <p14:creationId xmlns:p14="http://schemas.microsoft.com/office/powerpoint/2010/main" val="266338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altLang="ru-RU" sz="2000" dirty="0"/>
              <a:t>Анализ рисков</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15</a:t>
            </a:fld>
            <a:endParaRPr lang="ru-RU" dirty="0"/>
          </a:p>
        </p:txBody>
      </p:sp>
      <p:pic>
        <p:nvPicPr>
          <p:cNvPr id="7"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299" y="911225"/>
            <a:ext cx="9077325" cy="544512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6689" y="2756382"/>
            <a:ext cx="7157545" cy="3990501"/>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882393" y="2882324"/>
            <a:ext cx="10134600" cy="1077218"/>
          </a:xfrm>
          <a:prstGeom prst="rect">
            <a:avLst/>
          </a:prstGeom>
          <a:noFill/>
        </p:spPr>
        <p:txBody>
          <a:bodyPr wrap="square" rtlCol="0">
            <a:spAutoFit/>
          </a:bodyPr>
          <a:lstStyle/>
          <a:p>
            <a:pPr algn="ctr"/>
            <a:r>
              <a:rPr lang="ru-RU" altLang="ru-RU" sz="3200" b="1" dirty="0">
                <a:latin typeface="Gotham Pro" panose="02000503040000020004" pitchFamily="50" charset="0"/>
                <a:cs typeface="Gotham Pro" panose="02000503040000020004" pitchFamily="50" charset="0"/>
              </a:rPr>
              <a:t>Управление валютными, процентными, кредитными рисками</a:t>
            </a:r>
            <a:endParaRPr lang="ru-RU" sz="3200" b="1" dirty="0">
              <a:latin typeface="Gotham Pro" panose="02000503040000020004" pitchFamily="50" charset="0"/>
              <a:cs typeface="Gotham Pro" panose="02000503040000020004" pitchFamily="50" charset="0"/>
            </a:endParaRPr>
          </a:p>
        </p:txBody>
      </p:sp>
    </p:spTree>
    <p:extLst>
      <p:ext uri="{BB962C8B-B14F-4D97-AF65-F5344CB8AC3E}">
        <p14:creationId xmlns:p14="http://schemas.microsoft.com/office/powerpoint/2010/main" val="2262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17</a:t>
            </a:fld>
            <a:endParaRPr lang="ru-RU" dirty="0"/>
          </a:p>
        </p:txBody>
      </p:sp>
      <p:pic>
        <p:nvPicPr>
          <p:cNvPr id="9" name="Объект 8">
            <a:extLst>
              <a:ext uri="{FF2B5EF4-FFF2-40B4-BE49-F238E27FC236}">
                <a16:creationId xmlns:a16="http://schemas.microsoft.com/office/drawing/2014/main" id="{71429AD4-CEA2-4EBA-AA62-D303877C48D5}"/>
              </a:ext>
            </a:extLst>
          </p:cNvPr>
          <p:cNvPicPr>
            <a:picLocks noGrp="1" noChangeAspect="1"/>
          </p:cNvPicPr>
          <p:nvPr>
            <p:ph idx="1"/>
          </p:nvPr>
        </p:nvPicPr>
        <p:blipFill>
          <a:blip r:embed="rId3"/>
          <a:stretch>
            <a:fillRect/>
          </a:stretch>
        </p:blipFill>
        <p:spPr>
          <a:xfrm>
            <a:off x="323385" y="1127865"/>
            <a:ext cx="10515600" cy="3358351"/>
          </a:xfrm>
          <a:prstGeom prst="rect">
            <a:avLst/>
          </a:prstGeom>
          <a:noFill/>
          <a:ln w="25400">
            <a:solidFill>
              <a:srgbClr val="3A5D80"/>
            </a:solidFill>
            <a:miter lim="800000"/>
            <a:headEnd/>
            <a:tailEnd/>
          </a:ln>
          <a:effectLst/>
        </p:spPr>
      </p:pic>
      <p:pic>
        <p:nvPicPr>
          <p:cNvPr id="11" name="Объект 4">
            <a:extLst>
              <a:ext uri="{FF2B5EF4-FFF2-40B4-BE49-F238E27FC236}">
                <a16:creationId xmlns:a16="http://schemas.microsoft.com/office/drawing/2014/main" id="{66BBF81B-EA32-400E-85FC-AF3826B38C82}"/>
              </a:ext>
            </a:extLst>
          </p:cNvPr>
          <p:cNvPicPr>
            <a:picLocks noChangeAspect="1"/>
          </p:cNvPicPr>
          <p:nvPr/>
        </p:nvPicPr>
        <p:blipFill>
          <a:blip r:embed="rId4"/>
          <a:stretch>
            <a:fillRect/>
          </a:stretch>
        </p:blipFill>
        <p:spPr>
          <a:xfrm>
            <a:off x="1492302" y="3245603"/>
            <a:ext cx="10515600" cy="3421477"/>
          </a:xfrm>
          <a:prstGeom prst="rect">
            <a:avLst/>
          </a:prstGeom>
          <a:noFill/>
          <a:ln w="25400">
            <a:solidFill>
              <a:srgbClr val="3A5D80"/>
            </a:solidFill>
            <a:miter lim="800000"/>
            <a:headEnd/>
            <a:tailEnd/>
          </a:ln>
          <a:effectLst/>
        </p:spPr>
      </p:pic>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Валютный риск</a:t>
            </a:r>
            <a:endParaRPr lang="ru-RU" sz="1600" dirty="0">
              <a:solidFill>
                <a:srgbClr val="0C1E34"/>
              </a:solidFill>
              <a:latin typeface="Gotham Pro" panose="02000503040000020004" pitchFamily="50" charset="0"/>
              <a:cs typeface="Gotham Pro" panose="02000503040000020004" pitchFamily="50" charset="0"/>
            </a:endParaRPr>
          </a:p>
        </p:txBody>
      </p:sp>
    </p:spTree>
    <p:extLst>
      <p:ext uri="{BB962C8B-B14F-4D97-AF65-F5344CB8AC3E}">
        <p14:creationId xmlns:p14="http://schemas.microsoft.com/office/powerpoint/2010/main" val="63424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18</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sz="2000" dirty="0"/>
              <a:t>Валютная оговорка</a:t>
            </a:r>
            <a:endParaRPr lang="ru-RU" sz="1600" dirty="0">
              <a:solidFill>
                <a:srgbClr val="0C1E34"/>
              </a:solidFill>
              <a:latin typeface="Gotham Pro" panose="02000503040000020004" pitchFamily="50" charset="0"/>
              <a:cs typeface="Gotham Pro" panose="02000503040000020004" pitchFamily="50" charset="0"/>
            </a:endParaRPr>
          </a:p>
        </p:txBody>
      </p:sp>
      <p:pic>
        <p:nvPicPr>
          <p:cNvPr id="8" name="Рисунок 7"/>
          <p:cNvPicPr>
            <a:picLocks noChangeAspect="1"/>
          </p:cNvPicPr>
          <p:nvPr/>
        </p:nvPicPr>
        <p:blipFill>
          <a:blip r:embed="rId3"/>
          <a:stretch>
            <a:fillRect/>
          </a:stretch>
        </p:blipFill>
        <p:spPr>
          <a:xfrm>
            <a:off x="987668" y="1194582"/>
            <a:ext cx="5785705" cy="5526893"/>
          </a:xfrm>
          <a:prstGeom prst="rect">
            <a:avLst/>
          </a:prstGeom>
          <a:noFill/>
          <a:ln w="25400">
            <a:solidFill>
              <a:srgbClr val="3A5D80"/>
            </a:solidFill>
            <a:miter lim="800000"/>
            <a:headEnd/>
            <a:tailEnd/>
          </a:ln>
          <a:effectLst/>
        </p:spPr>
      </p:pic>
      <p:sp>
        <p:nvSpPr>
          <p:cNvPr id="12" name="Прямоугольная выноска 11"/>
          <p:cNvSpPr/>
          <p:nvPr/>
        </p:nvSpPr>
        <p:spPr bwMode="auto">
          <a:xfrm>
            <a:off x="6773373" y="1722005"/>
            <a:ext cx="4011858" cy="1431503"/>
          </a:xfrm>
          <a:prstGeom prst="wedgeRectCallout">
            <a:avLst>
              <a:gd name="adj1" fmla="val -79400"/>
              <a:gd name="adj2" fmla="val 43060"/>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indent="-274320">
              <a:defRPr/>
            </a:pPr>
            <a:r>
              <a:rPr lang="ru-RU" sz="1400" dirty="0"/>
              <a:t>В карточке договора реализованы опции, ограничивающие риски по обязательствам, номинированным в валюте:</a:t>
            </a:r>
          </a:p>
          <a:p>
            <a:pPr marL="11430" indent="-285750">
              <a:buFont typeface="Arial" panose="020B0604020202020204" pitchFamily="34" charset="0"/>
              <a:buChar char="•"/>
              <a:defRPr/>
            </a:pPr>
            <a:r>
              <a:rPr lang="ru-RU" sz="1400" dirty="0"/>
              <a:t>интервальная оговорка </a:t>
            </a:r>
          </a:p>
          <a:p>
            <a:pPr marL="11430" indent="-285750">
              <a:buFont typeface="Arial" panose="020B0604020202020204" pitchFamily="34" charset="0"/>
              <a:buChar char="•"/>
              <a:defRPr/>
            </a:pPr>
            <a:r>
              <a:rPr lang="ru-RU" sz="1400" dirty="0"/>
              <a:t>запрет платежей в другой валюте</a:t>
            </a:r>
          </a:p>
        </p:txBody>
      </p:sp>
    </p:spTree>
    <p:extLst>
      <p:ext uri="{BB962C8B-B14F-4D97-AF65-F5344CB8AC3E}">
        <p14:creationId xmlns:p14="http://schemas.microsoft.com/office/powerpoint/2010/main" val="1284205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19</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Валютный риск</a:t>
            </a:r>
            <a:endParaRPr lang="ru-RU" sz="1600" dirty="0">
              <a:solidFill>
                <a:srgbClr val="0C1E34"/>
              </a:solidFill>
              <a:latin typeface="Gotham Pro" panose="02000503040000020004" pitchFamily="50" charset="0"/>
              <a:cs typeface="Gotham Pro" panose="02000503040000020004" pitchFamily="50" charset="0"/>
            </a:endParaRPr>
          </a:p>
        </p:txBody>
      </p:sp>
      <p:pic>
        <p:nvPicPr>
          <p:cNvPr id="7" name="Picture 2"/>
          <p:cNvPicPr>
            <a:picLocks noChangeAspect="1" noChangeArrowheads="1"/>
          </p:cNvPicPr>
          <p:nvPr/>
        </p:nvPicPr>
        <p:blipFill>
          <a:blip r:embed="rId3"/>
          <a:srcRect/>
          <a:stretch>
            <a:fillRect/>
          </a:stretch>
        </p:blipFill>
        <p:spPr bwMode="auto">
          <a:xfrm>
            <a:off x="434609" y="1600200"/>
            <a:ext cx="10631778" cy="4319954"/>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000"/>
                  </a:srgbClr>
                </a:solidFill>
              </a14:hiddenFill>
            </a:ext>
          </a:extLst>
        </p:spPr>
      </p:pic>
    </p:spTree>
    <p:extLst>
      <p:ext uri="{BB962C8B-B14F-4D97-AF65-F5344CB8AC3E}">
        <p14:creationId xmlns:p14="http://schemas.microsoft.com/office/powerpoint/2010/main" val="363057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882393" y="2882324"/>
            <a:ext cx="10134600" cy="584775"/>
          </a:xfrm>
          <a:prstGeom prst="rect">
            <a:avLst/>
          </a:prstGeom>
          <a:noFill/>
        </p:spPr>
        <p:txBody>
          <a:bodyPr wrap="square" rtlCol="0">
            <a:spAutoFit/>
          </a:bodyPr>
          <a:lstStyle/>
          <a:p>
            <a:pPr algn="ctr"/>
            <a:r>
              <a:rPr lang="ru-RU" sz="3200" b="1" dirty="0">
                <a:latin typeface="Gotham Pro" panose="02000503040000020004" pitchFamily="50" charset="0"/>
                <a:cs typeface="Gotham Pro" panose="02000503040000020004" pitchFamily="50" charset="0"/>
              </a:rPr>
              <a:t>Общее управление рисками</a:t>
            </a:r>
          </a:p>
        </p:txBody>
      </p:sp>
    </p:spTree>
    <p:extLst>
      <p:ext uri="{BB962C8B-B14F-4D97-AF65-F5344CB8AC3E}">
        <p14:creationId xmlns:p14="http://schemas.microsoft.com/office/powerpoint/2010/main" val="175912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20</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Валютный риск</a:t>
            </a:r>
            <a:endParaRPr lang="ru-RU" sz="1600" dirty="0">
              <a:solidFill>
                <a:srgbClr val="0C1E34"/>
              </a:solidFill>
              <a:latin typeface="Gotham Pro" panose="02000503040000020004" pitchFamily="50" charset="0"/>
              <a:cs typeface="Gotham Pro" panose="02000503040000020004" pitchFamily="50" charset="0"/>
            </a:endParaRPr>
          </a:p>
        </p:txBody>
      </p:sp>
      <p:pic>
        <p:nvPicPr>
          <p:cNvPr id="6" name="Picture 3"/>
          <p:cNvPicPr>
            <a:picLocks noChangeAspect="1" noChangeArrowheads="1"/>
          </p:cNvPicPr>
          <p:nvPr/>
        </p:nvPicPr>
        <p:blipFill>
          <a:blip r:embed="rId3"/>
          <a:srcRect/>
          <a:stretch>
            <a:fillRect/>
          </a:stretch>
        </p:blipFill>
        <p:spPr bwMode="auto">
          <a:xfrm>
            <a:off x="153236" y="1089298"/>
            <a:ext cx="10241329" cy="396222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000"/>
                  </a:srgbClr>
                </a:solidFill>
              </a14:hiddenFill>
            </a:ext>
          </a:extLst>
        </p:spPr>
      </p:pic>
      <p:pic>
        <p:nvPicPr>
          <p:cNvPr id="7" name="Picture 2"/>
          <p:cNvPicPr>
            <a:picLocks noChangeAspect="1" noChangeArrowheads="1"/>
          </p:cNvPicPr>
          <p:nvPr/>
        </p:nvPicPr>
        <p:blipFill>
          <a:blip r:embed="rId4"/>
          <a:srcRect/>
          <a:stretch>
            <a:fillRect/>
          </a:stretch>
        </p:blipFill>
        <p:spPr bwMode="auto">
          <a:xfrm>
            <a:off x="3773469" y="2089180"/>
            <a:ext cx="7052019" cy="4267170"/>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195"/>
                  </a:srgbClr>
                </a:solidFill>
              </a14:hiddenFill>
            </a:ext>
          </a:extLst>
        </p:spPr>
      </p:pic>
    </p:spTree>
    <p:extLst>
      <p:ext uri="{BB962C8B-B14F-4D97-AF65-F5344CB8AC3E}">
        <p14:creationId xmlns:p14="http://schemas.microsoft.com/office/powerpoint/2010/main" val="24205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21</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sz="2000" dirty="0"/>
              <a:t>Управление процентными рисками</a:t>
            </a:r>
          </a:p>
        </p:txBody>
      </p:sp>
      <p:pic>
        <p:nvPicPr>
          <p:cNvPr id="7" name="Picture 2"/>
          <p:cNvPicPr>
            <a:picLocks noGrp="1" noChangeAspect="1" noChangeArrowheads="1"/>
          </p:cNvPicPr>
          <p:nvPr>
            <p:ph idx="4294967295"/>
          </p:nvPr>
        </p:nvPicPr>
        <p:blipFill>
          <a:blip r:embed="rId3"/>
          <a:srcRect/>
          <a:stretch>
            <a:fillRect/>
          </a:stretch>
        </p:blipFill>
        <p:spPr>
          <a:xfrm>
            <a:off x="409627" y="1678823"/>
            <a:ext cx="9841140" cy="3306256"/>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195"/>
                  </a:srgbClr>
                </a:solidFill>
              </a14:hiddenFill>
            </a:ext>
          </a:extLst>
        </p:spPr>
      </p:pic>
    </p:spTree>
    <p:extLst>
      <p:ext uri="{BB962C8B-B14F-4D97-AF65-F5344CB8AC3E}">
        <p14:creationId xmlns:p14="http://schemas.microsoft.com/office/powerpoint/2010/main" val="41004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22</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sz="2000" dirty="0"/>
              <a:t>Управление процентными рисками</a:t>
            </a:r>
          </a:p>
        </p:txBody>
      </p:sp>
      <p:pic>
        <p:nvPicPr>
          <p:cNvPr id="6" name="Picture 2"/>
          <p:cNvPicPr>
            <a:picLocks noChangeAspect="1" noChangeArrowheads="1"/>
          </p:cNvPicPr>
          <p:nvPr/>
        </p:nvPicPr>
        <p:blipFill>
          <a:blip r:embed="rId3"/>
          <a:srcRect/>
          <a:stretch>
            <a:fillRect/>
          </a:stretch>
        </p:blipFill>
        <p:spPr bwMode="auto">
          <a:xfrm>
            <a:off x="604960" y="1528885"/>
            <a:ext cx="6691313" cy="364172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195"/>
                  </a:srgbClr>
                </a:solidFill>
              </a14:hiddenFill>
            </a:ext>
          </a:extLst>
        </p:spPr>
      </p:pic>
      <p:sp>
        <p:nvSpPr>
          <p:cNvPr id="2" name="Прямоугольник 1"/>
          <p:cNvSpPr/>
          <p:nvPr/>
        </p:nvSpPr>
        <p:spPr>
          <a:xfrm>
            <a:off x="7720376" y="1528885"/>
            <a:ext cx="3872533" cy="2308324"/>
          </a:xfrm>
          <a:prstGeom prst="rect">
            <a:avLst/>
          </a:prstGeom>
          <a:solidFill>
            <a:srgbClr val="BDD7EE"/>
          </a:solidFill>
        </p:spPr>
        <p:txBody>
          <a:bodyPr wrap="square">
            <a:spAutoFit/>
          </a:bodyPr>
          <a:lstStyle/>
          <a:p>
            <a:r>
              <a:rPr lang="ru-RU" altLang="ru-RU" dirty="0"/>
              <a:t>В системе доступны ограничения на величину привлечения компанией кредитных средств. </a:t>
            </a:r>
          </a:p>
          <a:p>
            <a:endParaRPr lang="ru-RU" altLang="ru-RU" dirty="0"/>
          </a:p>
          <a:p>
            <a:r>
              <a:rPr lang="ru-RU" altLang="ru-RU" dirty="0"/>
              <a:t>Ограничение могут применяться ко всем организациям группы или к списку организаций.</a:t>
            </a:r>
          </a:p>
          <a:p>
            <a:endParaRPr lang="ru-RU" altLang="ru-RU" dirty="0">
              <a:latin typeface="Arial" panose="020B0604020202020204" pitchFamily="34" charset="0"/>
              <a:cs typeface="Arial" panose="020B0604020202020204" pitchFamily="34" charset="0"/>
            </a:endParaRPr>
          </a:p>
        </p:txBody>
      </p:sp>
      <p:sp>
        <p:nvSpPr>
          <p:cNvPr id="8" name="Прямоугольная выноска 7"/>
          <p:cNvSpPr/>
          <p:nvPr/>
        </p:nvSpPr>
        <p:spPr bwMode="auto">
          <a:xfrm>
            <a:off x="3607530" y="4551325"/>
            <a:ext cx="3262132" cy="1039990"/>
          </a:xfrm>
          <a:prstGeom prst="wedgeRectCallout">
            <a:avLst>
              <a:gd name="adj1" fmla="val -77194"/>
              <a:gd name="adj2" fmla="val -66811"/>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altLang="ru-RU" sz="1400" dirty="0"/>
              <a:t>Ограничения устанавливается по сумме и видам финансовых инструментов. </a:t>
            </a:r>
          </a:p>
        </p:txBody>
      </p:sp>
    </p:spTree>
    <p:extLst>
      <p:ext uri="{BB962C8B-B14F-4D97-AF65-F5344CB8AC3E}">
        <p14:creationId xmlns:p14="http://schemas.microsoft.com/office/powerpoint/2010/main" val="3962257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23</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Кредитная политика по отношению к покупателям</a:t>
            </a:r>
            <a:endParaRPr lang="ru-RU" sz="2000" dirty="0"/>
          </a:p>
        </p:txBody>
      </p:sp>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57" y="1578097"/>
            <a:ext cx="7342187" cy="3722687"/>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195"/>
                  </a:srgbClr>
                </a:solidFill>
              </a14:hiddenFill>
            </a:ext>
          </a:extLst>
        </p:spPr>
      </p:pic>
      <p:pic>
        <p:nvPicPr>
          <p:cNvPr id="9" name="Picture 11"/>
          <p:cNvPicPr>
            <a:picLocks noChangeAspect="1" noChangeArrowheads="1"/>
          </p:cNvPicPr>
          <p:nvPr/>
        </p:nvPicPr>
        <p:blipFill>
          <a:blip r:embed="rId4"/>
          <a:srcRect/>
          <a:stretch>
            <a:fillRect/>
          </a:stretch>
        </p:blipFill>
        <p:spPr bwMode="auto">
          <a:xfrm>
            <a:off x="1103557" y="4460997"/>
            <a:ext cx="8334375" cy="16795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195"/>
                  </a:srgbClr>
                </a:solidFill>
              </a14:hiddenFill>
            </a:ext>
          </a:extLst>
        </p:spPr>
      </p:pic>
    </p:spTree>
    <p:extLst>
      <p:ext uri="{BB962C8B-B14F-4D97-AF65-F5344CB8AC3E}">
        <p14:creationId xmlns:p14="http://schemas.microsoft.com/office/powerpoint/2010/main" val="223249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24</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Кредитная политика по отношению к покупателям</a:t>
            </a:r>
            <a:endParaRPr lang="ru-RU" sz="2000" dirty="0"/>
          </a:p>
        </p:txBody>
      </p:sp>
      <p:pic>
        <p:nvPicPr>
          <p:cNvPr id="6" name="Рисунок 5"/>
          <p:cNvPicPr>
            <a:picLocks noChangeAspect="1"/>
          </p:cNvPicPr>
          <p:nvPr/>
        </p:nvPicPr>
        <p:blipFill>
          <a:blip r:embed="rId3"/>
          <a:stretch>
            <a:fillRect/>
          </a:stretch>
        </p:blipFill>
        <p:spPr>
          <a:xfrm>
            <a:off x="5358300" y="2590383"/>
            <a:ext cx="6379667" cy="2969766"/>
          </a:xfrm>
          <a:prstGeom prst="rect">
            <a:avLst/>
          </a:prstGeom>
          <a:noFill/>
          <a:ln w="25400">
            <a:solidFill>
              <a:srgbClr val="3A5D80"/>
            </a:solidFill>
            <a:miter lim="800000"/>
            <a:headEnd/>
            <a:tailEnd/>
          </a:ln>
          <a:effectLst/>
        </p:spPr>
      </p:pic>
      <p:cxnSp>
        <p:nvCxnSpPr>
          <p:cNvPr id="10" name="Прямая соединительная линия 126"/>
          <p:cNvCxnSpPr>
            <a:cxnSpLocks noChangeShapeType="1"/>
          </p:cNvCxnSpPr>
          <p:nvPr/>
        </p:nvCxnSpPr>
        <p:spPr bwMode="auto">
          <a:xfrm>
            <a:off x="882650" y="1419379"/>
            <a:ext cx="0" cy="2663825"/>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11" name="Прямая соединительная линия 127"/>
          <p:cNvCxnSpPr>
            <a:cxnSpLocks noChangeShapeType="1"/>
          </p:cNvCxnSpPr>
          <p:nvPr/>
        </p:nvCxnSpPr>
        <p:spPr bwMode="auto">
          <a:xfrm>
            <a:off x="2898775" y="1419379"/>
            <a:ext cx="0" cy="2663825"/>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12" name="Прямая соединительная линия 128"/>
          <p:cNvCxnSpPr>
            <a:cxnSpLocks noChangeShapeType="1"/>
          </p:cNvCxnSpPr>
          <p:nvPr/>
        </p:nvCxnSpPr>
        <p:spPr bwMode="auto">
          <a:xfrm>
            <a:off x="4987925" y="1411441"/>
            <a:ext cx="0" cy="2663825"/>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13" name="Прямая соединительная линия 129"/>
          <p:cNvCxnSpPr>
            <a:cxnSpLocks noChangeShapeType="1"/>
          </p:cNvCxnSpPr>
          <p:nvPr/>
        </p:nvCxnSpPr>
        <p:spPr bwMode="auto">
          <a:xfrm>
            <a:off x="379413" y="1419379"/>
            <a:ext cx="46069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14" name="Прямая соединительная линия 130"/>
          <p:cNvCxnSpPr>
            <a:cxnSpLocks noChangeShapeType="1"/>
          </p:cNvCxnSpPr>
          <p:nvPr/>
        </p:nvCxnSpPr>
        <p:spPr bwMode="auto">
          <a:xfrm>
            <a:off x="379413" y="2498879"/>
            <a:ext cx="46069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15" name="Прямая соединительная линия 131"/>
          <p:cNvCxnSpPr>
            <a:cxnSpLocks noChangeShapeType="1"/>
          </p:cNvCxnSpPr>
          <p:nvPr/>
        </p:nvCxnSpPr>
        <p:spPr bwMode="auto">
          <a:xfrm>
            <a:off x="379413" y="3651404"/>
            <a:ext cx="4606925"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sp>
        <p:nvSpPr>
          <p:cNvPr id="16" name="TextBox 132"/>
          <p:cNvSpPr txBox="1">
            <a:spLocks noChangeArrowheads="1"/>
          </p:cNvSpPr>
          <p:nvPr/>
        </p:nvSpPr>
        <p:spPr bwMode="auto">
          <a:xfrm>
            <a:off x="1644650" y="4092729"/>
            <a:ext cx="2576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r>
              <a:rPr lang="ru-RU" altLang="ru-RU" b="1">
                <a:solidFill>
                  <a:srgbClr val="000000"/>
                </a:solidFill>
                <a:latin typeface="Calibri" panose="020F0502020204030204" pitchFamily="34" charset="0"/>
                <a:cs typeface="Arial" panose="020B0604020202020204" pitchFamily="34" charset="0"/>
              </a:rPr>
              <a:t>Платежная дисциплина</a:t>
            </a:r>
          </a:p>
        </p:txBody>
      </p:sp>
      <p:sp>
        <p:nvSpPr>
          <p:cNvPr id="17" name="TextBox 133"/>
          <p:cNvSpPr txBox="1">
            <a:spLocks noChangeArrowheads="1"/>
          </p:cNvSpPr>
          <p:nvPr/>
        </p:nvSpPr>
        <p:spPr bwMode="auto">
          <a:xfrm rot="16200000">
            <a:off x="206375" y="2986241"/>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r>
              <a:rPr lang="ru-RU" altLang="ru-RU">
                <a:solidFill>
                  <a:srgbClr val="000000"/>
                </a:solidFill>
                <a:latin typeface="Calibri" panose="020F0502020204030204" pitchFamily="34" charset="0"/>
                <a:cs typeface="Arial" panose="020B0604020202020204" pitchFamily="34" charset="0"/>
              </a:rPr>
              <a:t>Низкая</a:t>
            </a:r>
          </a:p>
        </p:txBody>
      </p:sp>
      <p:sp>
        <p:nvSpPr>
          <p:cNvPr id="18" name="TextBox 134"/>
          <p:cNvSpPr txBox="1">
            <a:spLocks noChangeArrowheads="1"/>
          </p:cNvSpPr>
          <p:nvPr/>
        </p:nvSpPr>
        <p:spPr bwMode="auto">
          <a:xfrm>
            <a:off x="3343275" y="3681566"/>
            <a:ext cx="100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r>
              <a:rPr lang="ru-RU" altLang="ru-RU">
                <a:solidFill>
                  <a:srgbClr val="000000"/>
                </a:solidFill>
                <a:latin typeface="Calibri" panose="020F0502020204030204" pitchFamily="34" charset="0"/>
                <a:cs typeface="Arial" panose="020B0604020202020204" pitchFamily="34" charset="0"/>
              </a:rPr>
              <a:t>Высокая</a:t>
            </a:r>
          </a:p>
        </p:txBody>
      </p:sp>
      <p:sp>
        <p:nvSpPr>
          <p:cNvPr id="19" name="TextBox 135"/>
          <p:cNvSpPr txBox="1">
            <a:spLocks noChangeArrowheads="1"/>
          </p:cNvSpPr>
          <p:nvPr/>
        </p:nvSpPr>
        <p:spPr bwMode="auto">
          <a:xfrm rot="16200000">
            <a:off x="132556" y="1804348"/>
            <a:ext cx="100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r>
              <a:rPr lang="ru-RU" altLang="ru-RU">
                <a:solidFill>
                  <a:srgbClr val="000000"/>
                </a:solidFill>
                <a:latin typeface="Calibri" panose="020F0502020204030204" pitchFamily="34" charset="0"/>
                <a:cs typeface="Arial" panose="020B0604020202020204" pitchFamily="34" charset="0"/>
              </a:rPr>
              <a:t>Высокая</a:t>
            </a:r>
          </a:p>
        </p:txBody>
      </p:sp>
      <p:sp>
        <p:nvSpPr>
          <p:cNvPr id="20" name="TextBox 136"/>
          <p:cNvSpPr txBox="1">
            <a:spLocks noChangeArrowheads="1"/>
          </p:cNvSpPr>
          <p:nvPr/>
        </p:nvSpPr>
        <p:spPr bwMode="auto">
          <a:xfrm>
            <a:off x="1430338" y="3681566"/>
            <a:ext cx="874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r>
              <a:rPr lang="ru-RU" altLang="ru-RU" dirty="0">
                <a:solidFill>
                  <a:srgbClr val="FF0000"/>
                </a:solidFill>
                <a:latin typeface="Calibri" panose="020F0502020204030204" pitchFamily="34" charset="0"/>
                <a:cs typeface="Arial" panose="020B0604020202020204" pitchFamily="34" charset="0"/>
              </a:rPr>
              <a:t>Низкая</a:t>
            </a:r>
          </a:p>
        </p:txBody>
      </p:sp>
      <p:sp>
        <p:nvSpPr>
          <p:cNvPr id="21" name="TextBox 137"/>
          <p:cNvSpPr txBox="1">
            <a:spLocks noChangeArrowheads="1"/>
          </p:cNvSpPr>
          <p:nvPr/>
        </p:nvSpPr>
        <p:spPr bwMode="auto">
          <a:xfrm rot="16200000">
            <a:off x="-497681" y="2294885"/>
            <a:ext cx="1363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r>
              <a:rPr lang="ru-RU" altLang="ru-RU" b="1">
                <a:solidFill>
                  <a:srgbClr val="000000"/>
                </a:solidFill>
                <a:latin typeface="Calibri" panose="020F0502020204030204" pitchFamily="34" charset="0"/>
                <a:cs typeface="Arial" panose="020B0604020202020204" pitchFamily="34" charset="0"/>
              </a:rPr>
              <a:t>Значимость</a:t>
            </a:r>
          </a:p>
        </p:txBody>
      </p:sp>
      <p:cxnSp>
        <p:nvCxnSpPr>
          <p:cNvPr id="22" name="Прямая соединительная линия 138"/>
          <p:cNvCxnSpPr>
            <a:cxnSpLocks noChangeShapeType="1"/>
          </p:cNvCxnSpPr>
          <p:nvPr/>
        </p:nvCxnSpPr>
        <p:spPr bwMode="auto">
          <a:xfrm>
            <a:off x="892175" y="4080029"/>
            <a:ext cx="4103688" cy="0"/>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cxnSp>
        <p:nvCxnSpPr>
          <p:cNvPr id="23" name="Прямая соединительная линия 139"/>
          <p:cNvCxnSpPr>
            <a:cxnSpLocks noChangeShapeType="1"/>
          </p:cNvCxnSpPr>
          <p:nvPr/>
        </p:nvCxnSpPr>
        <p:spPr bwMode="auto">
          <a:xfrm>
            <a:off x="379413" y="1419379"/>
            <a:ext cx="0" cy="2232025"/>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sp>
        <p:nvSpPr>
          <p:cNvPr id="24" name="Прямоугольник 23"/>
          <p:cNvSpPr/>
          <p:nvPr/>
        </p:nvSpPr>
        <p:spPr>
          <a:xfrm>
            <a:off x="1890713" y="1987704"/>
            <a:ext cx="720725" cy="360362"/>
          </a:xfrm>
          <a:prstGeom prst="rect">
            <a:avLst/>
          </a:prstGeom>
          <a:solidFill>
            <a:schemeClr val="accent1">
              <a:lumMod val="20000"/>
              <a:lumOff val="80000"/>
            </a:scheme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r>
              <a:rPr lang="ru-RU" kern="0" dirty="0">
                <a:solidFill>
                  <a:prstClr val="black"/>
                </a:solidFill>
                <a:latin typeface="Calibri"/>
                <a:cs typeface="Arial" charset="0"/>
              </a:rPr>
              <a:t>П</a:t>
            </a:r>
          </a:p>
        </p:txBody>
      </p:sp>
      <p:sp>
        <p:nvSpPr>
          <p:cNvPr id="25" name="Прямоугольник 24"/>
          <p:cNvSpPr/>
          <p:nvPr/>
        </p:nvSpPr>
        <p:spPr>
          <a:xfrm>
            <a:off x="1171575" y="1987704"/>
            <a:ext cx="719138" cy="360362"/>
          </a:xfrm>
          <a:prstGeom prst="rect">
            <a:avLst/>
          </a:prstGeom>
          <a:solidFill>
            <a:srgbClr val="FBCD58"/>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r>
              <a:rPr lang="ru-RU" kern="0" dirty="0">
                <a:solidFill>
                  <a:prstClr val="black"/>
                </a:solidFill>
                <a:latin typeface="Calibri"/>
                <a:cs typeface="Arial" charset="0"/>
              </a:rPr>
              <a:t>А</a:t>
            </a:r>
          </a:p>
        </p:txBody>
      </p:sp>
      <p:sp>
        <p:nvSpPr>
          <p:cNvPr id="26" name="Прямоугольник 25"/>
          <p:cNvSpPr/>
          <p:nvPr/>
        </p:nvSpPr>
        <p:spPr>
          <a:xfrm>
            <a:off x="2127250" y="2635404"/>
            <a:ext cx="476250" cy="360362"/>
          </a:xfrm>
          <a:prstGeom prst="rect">
            <a:avLst/>
          </a:prstGeom>
          <a:solidFill>
            <a:schemeClr val="accent1">
              <a:lumMod val="20000"/>
              <a:lumOff val="80000"/>
            </a:scheme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r">
              <a:defRPr/>
            </a:pPr>
            <a:r>
              <a:rPr lang="ru-RU" kern="0" dirty="0">
                <a:solidFill>
                  <a:prstClr val="black"/>
                </a:solidFill>
                <a:latin typeface="Calibri"/>
                <a:cs typeface="Arial" charset="0"/>
              </a:rPr>
              <a:t>П</a:t>
            </a:r>
          </a:p>
        </p:txBody>
      </p:sp>
      <p:sp>
        <p:nvSpPr>
          <p:cNvPr id="27" name="Прямоугольник 26"/>
          <p:cNvSpPr/>
          <p:nvPr/>
        </p:nvSpPr>
        <p:spPr>
          <a:xfrm>
            <a:off x="1171575" y="2635404"/>
            <a:ext cx="955675" cy="360362"/>
          </a:xfrm>
          <a:prstGeom prst="rect">
            <a:avLst/>
          </a:prstGeom>
          <a:solidFill>
            <a:srgbClr val="FBCD58"/>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r>
              <a:rPr lang="ru-RU" kern="0" dirty="0">
                <a:solidFill>
                  <a:prstClr val="black"/>
                </a:solidFill>
                <a:latin typeface="Calibri"/>
                <a:cs typeface="Arial" charset="0"/>
              </a:rPr>
              <a:t>А</a:t>
            </a:r>
          </a:p>
        </p:txBody>
      </p:sp>
      <p:sp>
        <p:nvSpPr>
          <p:cNvPr id="28" name="Прямоугольник 27"/>
          <p:cNvSpPr/>
          <p:nvPr/>
        </p:nvSpPr>
        <p:spPr>
          <a:xfrm>
            <a:off x="3798888" y="2635404"/>
            <a:ext cx="900112" cy="360362"/>
          </a:xfrm>
          <a:prstGeom prst="rect">
            <a:avLst/>
          </a:prstGeom>
          <a:solidFill>
            <a:schemeClr val="accent1">
              <a:lumMod val="20000"/>
              <a:lumOff val="80000"/>
            </a:scheme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r>
              <a:rPr lang="ru-RU" kern="0" dirty="0">
                <a:solidFill>
                  <a:prstClr val="black"/>
                </a:solidFill>
                <a:latin typeface="Calibri"/>
                <a:cs typeface="Arial" charset="0"/>
              </a:rPr>
              <a:t>П</a:t>
            </a:r>
          </a:p>
        </p:txBody>
      </p:sp>
      <p:sp>
        <p:nvSpPr>
          <p:cNvPr id="29" name="Прямоугольник 28"/>
          <p:cNvSpPr/>
          <p:nvPr/>
        </p:nvSpPr>
        <p:spPr>
          <a:xfrm>
            <a:off x="3257550" y="2635404"/>
            <a:ext cx="541338" cy="360362"/>
          </a:xfrm>
          <a:prstGeom prst="rect">
            <a:avLst/>
          </a:prstGeom>
          <a:solidFill>
            <a:srgbClr val="FBCD58"/>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r>
              <a:rPr lang="ru-RU" kern="0" dirty="0">
                <a:solidFill>
                  <a:prstClr val="black"/>
                </a:solidFill>
                <a:latin typeface="Calibri"/>
                <a:cs typeface="Arial" charset="0"/>
              </a:rPr>
              <a:t>А</a:t>
            </a:r>
          </a:p>
        </p:txBody>
      </p:sp>
      <p:sp>
        <p:nvSpPr>
          <p:cNvPr id="30" name="Прямоугольник 29"/>
          <p:cNvSpPr/>
          <p:nvPr/>
        </p:nvSpPr>
        <p:spPr>
          <a:xfrm>
            <a:off x="3629025" y="1987704"/>
            <a:ext cx="1079500" cy="360362"/>
          </a:xfrm>
          <a:prstGeom prst="rect">
            <a:avLst/>
          </a:prstGeom>
          <a:solidFill>
            <a:schemeClr val="accent1">
              <a:lumMod val="20000"/>
              <a:lumOff val="80000"/>
            </a:scheme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r>
              <a:rPr lang="ru-RU" kern="0" dirty="0">
                <a:solidFill>
                  <a:prstClr val="black"/>
                </a:solidFill>
                <a:latin typeface="Calibri"/>
                <a:cs typeface="Arial" charset="0"/>
              </a:rPr>
              <a:t>П</a:t>
            </a:r>
          </a:p>
        </p:txBody>
      </p:sp>
      <p:sp>
        <p:nvSpPr>
          <p:cNvPr id="31" name="Прямоугольник 30"/>
          <p:cNvSpPr/>
          <p:nvPr/>
        </p:nvSpPr>
        <p:spPr>
          <a:xfrm>
            <a:off x="3270250" y="1987704"/>
            <a:ext cx="360363" cy="360362"/>
          </a:xfrm>
          <a:prstGeom prst="rect">
            <a:avLst/>
          </a:prstGeom>
          <a:solidFill>
            <a:srgbClr val="FBCD58"/>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r>
              <a:rPr lang="ru-RU" kern="0" dirty="0">
                <a:solidFill>
                  <a:prstClr val="black"/>
                </a:solidFill>
                <a:latin typeface="Calibri"/>
                <a:cs typeface="Arial" charset="0"/>
              </a:rPr>
              <a:t>А</a:t>
            </a:r>
          </a:p>
        </p:txBody>
      </p:sp>
      <p:sp>
        <p:nvSpPr>
          <p:cNvPr id="32" name="Стрелка влево 31"/>
          <p:cNvSpPr/>
          <p:nvPr/>
        </p:nvSpPr>
        <p:spPr>
          <a:xfrm>
            <a:off x="1890713" y="2013104"/>
            <a:ext cx="252412" cy="334962"/>
          </a:xfrm>
          <a:prstGeom prst="leftArrow">
            <a:avLst/>
          </a:prstGeom>
          <a:solidFill>
            <a:schemeClr val="accent1">
              <a:lumMod val="60000"/>
              <a:lumOff val="40000"/>
            </a:scheme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ru-RU" kern="0">
              <a:solidFill>
                <a:prstClr val="black"/>
              </a:solidFill>
              <a:latin typeface="Calibri"/>
              <a:cs typeface="Arial" charset="0"/>
            </a:endParaRPr>
          </a:p>
        </p:txBody>
      </p:sp>
      <p:sp>
        <p:nvSpPr>
          <p:cNvPr id="33" name="Стрелка влево 32"/>
          <p:cNvSpPr/>
          <p:nvPr/>
        </p:nvSpPr>
        <p:spPr>
          <a:xfrm rot="10800000">
            <a:off x="1638300" y="2013104"/>
            <a:ext cx="252413" cy="334962"/>
          </a:xfrm>
          <a:prstGeom prst="leftArrow">
            <a:avLst/>
          </a:prstGeom>
          <a:solidFill>
            <a:schemeClr val="accent1">
              <a:lumMod val="60000"/>
              <a:lumOff val="4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ru-RU" kern="0">
              <a:solidFill>
                <a:prstClr val="black"/>
              </a:solidFill>
              <a:latin typeface="Calibri"/>
              <a:cs typeface="Arial" charset="0"/>
            </a:endParaRPr>
          </a:p>
        </p:txBody>
      </p:sp>
      <p:sp>
        <p:nvSpPr>
          <p:cNvPr id="34" name="Стрелка влево 33"/>
          <p:cNvSpPr/>
          <p:nvPr/>
        </p:nvSpPr>
        <p:spPr>
          <a:xfrm>
            <a:off x="2127250" y="2641754"/>
            <a:ext cx="185738" cy="334962"/>
          </a:xfrm>
          <a:prstGeom prst="leftArrow">
            <a:avLst/>
          </a:prstGeom>
          <a:solidFill>
            <a:schemeClr val="accent1">
              <a:lumMod val="60000"/>
              <a:lumOff val="40000"/>
            </a:scheme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ru-RU" kern="0">
              <a:solidFill>
                <a:prstClr val="black"/>
              </a:solidFill>
              <a:latin typeface="Calibri"/>
              <a:cs typeface="Arial" charset="0"/>
            </a:endParaRPr>
          </a:p>
        </p:txBody>
      </p:sp>
      <p:sp>
        <p:nvSpPr>
          <p:cNvPr id="35" name="Стрелка влево 34"/>
          <p:cNvSpPr/>
          <p:nvPr/>
        </p:nvSpPr>
        <p:spPr>
          <a:xfrm>
            <a:off x="3806825" y="2635404"/>
            <a:ext cx="360363" cy="334962"/>
          </a:xfrm>
          <a:prstGeom prst="leftArrow">
            <a:avLst/>
          </a:prstGeom>
          <a:solidFill>
            <a:schemeClr val="accent1">
              <a:lumMod val="60000"/>
              <a:lumOff val="40000"/>
            </a:scheme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ru-RU" kern="0">
              <a:solidFill>
                <a:prstClr val="black"/>
              </a:solidFill>
              <a:latin typeface="Calibri"/>
              <a:cs typeface="Arial" charset="0"/>
            </a:endParaRPr>
          </a:p>
        </p:txBody>
      </p:sp>
      <p:sp>
        <p:nvSpPr>
          <p:cNvPr id="36" name="Стрелка влево 35"/>
          <p:cNvSpPr/>
          <p:nvPr/>
        </p:nvSpPr>
        <p:spPr>
          <a:xfrm rot="10800000">
            <a:off x="3619500" y="2635404"/>
            <a:ext cx="179388" cy="334962"/>
          </a:xfrm>
          <a:prstGeom prst="leftArrow">
            <a:avLst/>
          </a:prstGeom>
          <a:solidFill>
            <a:schemeClr val="accent1">
              <a:lumMod val="60000"/>
              <a:lumOff val="4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ru-RU" kern="0">
              <a:solidFill>
                <a:prstClr val="black"/>
              </a:solidFill>
              <a:latin typeface="Calibri"/>
              <a:cs typeface="Arial" charset="0"/>
            </a:endParaRPr>
          </a:p>
        </p:txBody>
      </p:sp>
      <p:sp>
        <p:nvSpPr>
          <p:cNvPr id="37" name="Стрелка влево 36"/>
          <p:cNvSpPr/>
          <p:nvPr/>
        </p:nvSpPr>
        <p:spPr>
          <a:xfrm>
            <a:off x="3635375" y="2003579"/>
            <a:ext cx="442913" cy="334962"/>
          </a:xfrm>
          <a:prstGeom prst="leftArrow">
            <a:avLst/>
          </a:prstGeom>
          <a:solidFill>
            <a:schemeClr val="accent1">
              <a:lumMod val="60000"/>
              <a:lumOff val="40000"/>
            </a:schemeClr>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ru-RU" kern="0">
              <a:solidFill>
                <a:prstClr val="black"/>
              </a:solidFill>
              <a:latin typeface="Calibri"/>
              <a:cs typeface="Arial" charset="0"/>
            </a:endParaRPr>
          </a:p>
        </p:txBody>
      </p:sp>
      <p:sp>
        <p:nvSpPr>
          <p:cNvPr id="38" name="TextBox 157"/>
          <p:cNvSpPr txBox="1">
            <a:spLocks noChangeArrowheads="1"/>
          </p:cNvSpPr>
          <p:nvPr/>
        </p:nvSpPr>
        <p:spPr bwMode="auto">
          <a:xfrm>
            <a:off x="1089025" y="3137054"/>
            <a:ext cx="175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pPr algn="ctr"/>
            <a:r>
              <a:rPr lang="ru-RU" altLang="ru-RU" sz="1200" b="1" dirty="0">
                <a:solidFill>
                  <a:srgbClr val="000000"/>
                </a:solidFill>
                <a:latin typeface="Calibri" panose="020F0502020204030204" pitchFamily="34" charset="0"/>
                <a:cs typeface="Arial" panose="020B0604020202020204" pitchFamily="34" charset="0"/>
              </a:rPr>
              <a:t>Аванс </a:t>
            </a:r>
            <a:r>
              <a:rPr lang="en-US" altLang="ru-RU" sz="1200" b="1" dirty="0">
                <a:solidFill>
                  <a:srgbClr val="000000"/>
                </a:solidFill>
                <a:latin typeface="Calibri" panose="020F0502020204030204" pitchFamily="34" charset="0"/>
                <a:cs typeface="Arial" panose="020B0604020202020204" pitchFamily="34" charset="0"/>
              </a:rPr>
              <a:t>7</a:t>
            </a:r>
            <a:r>
              <a:rPr lang="ru-RU" altLang="ru-RU" sz="1200" b="1" dirty="0">
                <a:solidFill>
                  <a:srgbClr val="000000"/>
                </a:solidFill>
                <a:latin typeface="Calibri" panose="020F0502020204030204" pitchFamily="34" charset="0"/>
                <a:cs typeface="Arial" panose="020B0604020202020204" pitchFamily="34" charset="0"/>
              </a:rPr>
              <a:t>0%</a:t>
            </a:r>
            <a:r>
              <a:rPr lang="en-US" altLang="ru-RU" sz="1200" b="1" dirty="0">
                <a:solidFill>
                  <a:srgbClr val="000000"/>
                </a:solidFill>
                <a:latin typeface="Calibri" panose="020F0502020204030204" pitchFamily="34" charset="0"/>
                <a:cs typeface="Arial" panose="020B0604020202020204" pitchFamily="34" charset="0"/>
              </a:rPr>
              <a:t> </a:t>
            </a:r>
            <a:r>
              <a:rPr lang="ru-RU" altLang="ru-RU" sz="1200" b="1" dirty="0">
                <a:solidFill>
                  <a:srgbClr val="000000"/>
                </a:solidFill>
                <a:latin typeface="Calibri" panose="020F0502020204030204" pitchFamily="34" charset="0"/>
                <a:cs typeface="Arial" panose="020B0604020202020204" pitchFamily="34" charset="0"/>
              </a:rPr>
              <a:t>или 100%</a:t>
            </a:r>
          </a:p>
          <a:p>
            <a:pPr algn="ctr"/>
            <a:r>
              <a:rPr lang="ru-RU" altLang="ru-RU" sz="1200" b="1" dirty="0" err="1">
                <a:solidFill>
                  <a:srgbClr val="000000"/>
                </a:solidFill>
                <a:latin typeface="Calibri" panose="020F0502020204030204" pitchFamily="34" charset="0"/>
                <a:cs typeface="Arial" panose="020B0604020202020204" pitchFamily="34" charset="0"/>
              </a:rPr>
              <a:t>Постоплата</a:t>
            </a:r>
            <a:r>
              <a:rPr lang="ru-RU" altLang="ru-RU" sz="1200" b="1" dirty="0">
                <a:solidFill>
                  <a:srgbClr val="000000"/>
                </a:solidFill>
                <a:latin typeface="Calibri" panose="020F0502020204030204" pitchFamily="34" charset="0"/>
                <a:cs typeface="Arial" panose="020B0604020202020204" pitchFamily="34" charset="0"/>
              </a:rPr>
              <a:t> </a:t>
            </a:r>
            <a:r>
              <a:rPr lang="en-US" altLang="ru-RU" sz="1200" b="1" dirty="0">
                <a:solidFill>
                  <a:srgbClr val="000000"/>
                </a:solidFill>
                <a:latin typeface="Calibri" panose="020F0502020204030204" pitchFamily="34" charset="0"/>
                <a:cs typeface="Arial" panose="020B0604020202020204" pitchFamily="34" charset="0"/>
              </a:rPr>
              <a:t>3</a:t>
            </a:r>
            <a:r>
              <a:rPr lang="ru-RU" altLang="ru-RU" sz="1200" b="1" dirty="0">
                <a:solidFill>
                  <a:srgbClr val="000000"/>
                </a:solidFill>
                <a:latin typeface="Calibri" panose="020F0502020204030204" pitchFamily="34" charset="0"/>
                <a:cs typeface="Arial" panose="020B0604020202020204" pitchFamily="34" charset="0"/>
              </a:rPr>
              <a:t>0% или 0%</a:t>
            </a:r>
          </a:p>
        </p:txBody>
      </p:sp>
      <p:sp>
        <p:nvSpPr>
          <p:cNvPr id="39" name="TextBox 158"/>
          <p:cNvSpPr txBox="1">
            <a:spLocks noChangeArrowheads="1"/>
          </p:cNvSpPr>
          <p:nvPr/>
        </p:nvSpPr>
        <p:spPr bwMode="auto">
          <a:xfrm>
            <a:off x="3238500" y="3137054"/>
            <a:ext cx="1246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pPr algn="ctr"/>
            <a:r>
              <a:rPr lang="ru-RU" altLang="ru-RU" sz="1200" b="1">
                <a:solidFill>
                  <a:srgbClr val="000000"/>
                </a:solidFill>
                <a:latin typeface="Calibri" panose="020F0502020204030204" pitchFamily="34" charset="0"/>
                <a:cs typeface="Arial" panose="020B0604020202020204" pitchFamily="34" charset="0"/>
              </a:rPr>
              <a:t>Аванс </a:t>
            </a:r>
            <a:r>
              <a:rPr lang="en-US" altLang="ru-RU" sz="1200" b="1">
                <a:solidFill>
                  <a:srgbClr val="000000"/>
                </a:solidFill>
                <a:latin typeface="Calibri" panose="020F0502020204030204" pitchFamily="34" charset="0"/>
                <a:cs typeface="Arial" panose="020B0604020202020204" pitchFamily="34" charset="0"/>
              </a:rPr>
              <a:t>40</a:t>
            </a:r>
            <a:r>
              <a:rPr lang="ru-RU" altLang="ru-RU" sz="1200" b="1">
                <a:solidFill>
                  <a:srgbClr val="000000"/>
                </a:solidFill>
                <a:latin typeface="Calibri" panose="020F0502020204030204" pitchFamily="34" charset="0"/>
                <a:cs typeface="Arial" panose="020B0604020202020204" pitchFamily="34" charset="0"/>
              </a:rPr>
              <a:t>%</a:t>
            </a:r>
          </a:p>
          <a:p>
            <a:pPr algn="ctr"/>
            <a:r>
              <a:rPr lang="ru-RU" altLang="ru-RU" sz="1200" b="1">
                <a:solidFill>
                  <a:srgbClr val="000000"/>
                </a:solidFill>
                <a:latin typeface="Calibri" panose="020F0502020204030204" pitchFamily="34" charset="0"/>
                <a:cs typeface="Arial" panose="020B0604020202020204" pitchFamily="34" charset="0"/>
              </a:rPr>
              <a:t>Постоплата </a:t>
            </a:r>
            <a:r>
              <a:rPr lang="en-US" altLang="ru-RU" sz="1200" b="1">
                <a:solidFill>
                  <a:srgbClr val="000000"/>
                </a:solidFill>
                <a:latin typeface="Calibri" panose="020F0502020204030204" pitchFamily="34" charset="0"/>
                <a:cs typeface="Arial" panose="020B0604020202020204" pitchFamily="34" charset="0"/>
              </a:rPr>
              <a:t>6</a:t>
            </a:r>
            <a:r>
              <a:rPr lang="ru-RU" altLang="ru-RU" sz="1200" b="1">
                <a:solidFill>
                  <a:srgbClr val="000000"/>
                </a:solidFill>
                <a:latin typeface="Calibri" panose="020F0502020204030204" pitchFamily="34" charset="0"/>
                <a:cs typeface="Arial" panose="020B0604020202020204" pitchFamily="34" charset="0"/>
              </a:rPr>
              <a:t>0%</a:t>
            </a:r>
          </a:p>
        </p:txBody>
      </p:sp>
      <p:sp>
        <p:nvSpPr>
          <p:cNvPr id="40" name="TextBox 159"/>
          <p:cNvSpPr txBox="1">
            <a:spLocks noChangeArrowheads="1"/>
          </p:cNvSpPr>
          <p:nvPr/>
        </p:nvSpPr>
        <p:spPr bwMode="auto">
          <a:xfrm>
            <a:off x="1346200" y="1430491"/>
            <a:ext cx="124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pPr algn="ctr"/>
            <a:r>
              <a:rPr lang="ru-RU" altLang="ru-RU" sz="1200" b="1">
                <a:solidFill>
                  <a:srgbClr val="000000"/>
                </a:solidFill>
                <a:latin typeface="Calibri" panose="020F0502020204030204" pitchFamily="34" charset="0"/>
                <a:cs typeface="Arial" panose="020B0604020202020204" pitchFamily="34" charset="0"/>
              </a:rPr>
              <a:t>Аванс 50% </a:t>
            </a:r>
          </a:p>
          <a:p>
            <a:pPr algn="ctr"/>
            <a:r>
              <a:rPr lang="ru-RU" altLang="ru-RU" sz="1200" b="1">
                <a:solidFill>
                  <a:srgbClr val="000000"/>
                </a:solidFill>
                <a:latin typeface="Calibri" panose="020F0502020204030204" pitchFamily="34" charset="0"/>
                <a:cs typeface="Arial" panose="020B0604020202020204" pitchFamily="34" charset="0"/>
              </a:rPr>
              <a:t>Постоплата 50%</a:t>
            </a:r>
          </a:p>
        </p:txBody>
      </p:sp>
      <p:sp>
        <p:nvSpPr>
          <p:cNvPr id="41" name="TextBox 160"/>
          <p:cNvSpPr txBox="1">
            <a:spLocks noChangeArrowheads="1"/>
          </p:cNvSpPr>
          <p:nvPr/>
        </p:nvSpPr>
        <p:spPr bwMode="auto">
          <a:xfrm>
            <a:off x="3305175" y="1430491"/>
            <a:ext cx="124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6pPr>
            <a:lvl7pPr marL="29718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7pPr>
            <a:lvl8pPr marL="34290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8pPr>
            <a:lvl9pPr marL="3886200" indent="-228600" eaLnBrk="0" fontAlgn="base" hangingPunct="0">
              <a:lnSpc>
                <a:spcPct val="110000"/>
              </a:lnSpc>
              <a:spcBef>
                <a:spcPct val="50000"/>
              </a:spcBef>
              <a:spcAft>
                <a:spcPct val="0"/>
              </a:spcAft>
              <a:defRPr sz="2000">
                <a:solidFill>
                  <a:schemeClr val="tx1"/>
                </a:solidFill>
                <a:latin typeface="Arial" panose="020B0604020202020204" pitchFamily="34" charset="0"/>
              </a:defRPr>
            </a:lvl9pPr>
          </a:lstStyle>
          <a:p>
            <a:pPr algn="ctr"/>
            <a:r>
              <a:rPr lang="ru-RU" altLang="ru-RU" sz="1200" b="1">
                <a:solidFill>
                  <a:srgbClr val="000000"/>
                </a:solidFill>
                <a:latin typeface="Calibri" panose="020F0502020204030204" pitchFamily="34" charset="0"/>
                <a:cs typeface="Arial" panose="020B0604020202020204" pitchFamily="34" charset="0"/>
              </a:rPr>
              <a:t>Аванс 20% </a:t>
            </a:r>
          </a:p>
          <a:p>
            <a:pPr algn="ctr"/>
            <a:r>
              <a:rPr lang="ru-RU" altLang="ru-RU" sz="1200" b="1">
                <a:solidFill>
                  <a:srgbClr val="000000"/>
                </a:solidFill>
                <a:latin typeface="Calibri" panose="020F0502020204030204" pitchFamily="34" charset="0"/>
                <a:cs typeface="Arial" panose="020B0604020202020204" pitchFamily="34" charset="0"/>
              </a:rPr>
              <a:t>Постоплата 80%</a:t>
            </a:r>
          </a:p>
        </p:txBody>
      </p:sp>
      <p:sp>
        <p:nvSpPr>
          <p:cNvPr id="42" name="Стрелка влево 41"/>
          <p:cNvSpPr/>
          <p:nvPr/>
        </p:nvSpPr>
        <p:spPr>
          <a:xfrm rot="10800000">
            <a:off x="1870075" y="2641754"/>
            <a:ext cx="252413" cy="334962"/>
          </a:xfrm>
          <a:prstGeom prst="leftArrow">
            <a:avLst/>
          </a:prstGeom>
          <a:solidFill>
            <a:schemeClr val="accent1">
              <a:lumMod val="60000"/>
              <a:lumOff val="4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ru-RU" kern="0">
              <a:solidFill>
                <a:prstClr val="black"/>
              </a:solidFill>
              <a:latin typeface="Calibri"/>
              <a:cs typeface="Arial" charset="0"/>
            </a:endParaRPr>
          </a:p>
        </p:txBody>
      </p:sp>
    </p:spTree>
    <p:extLst>
      <p:ext uri="{BB962C8B-B14F-4D97-AF65-F5344CB8AC3E}">
        <p14:creationId xmlns:p14="http://schemas.microsoft.com/office/powerpoint/2010/main" val="3363904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25</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Контроль условий оплаты и задолженности</a:t>
            </a:r>
            <a:endParaRPr lang="ru-RU" sz="2000" dirty="0"/>
          </a:p>
        </p:txBody>
      </p:sp>
      <p:grpSp>
        <p:nvGrpSpPr>
          <p:cNvPr id="6" name="Группа 4"/>
          <p:cNvGrpSpPr>
            <a:grpSpLocks/>
          </p:cNvGrpSpPr>
          <p:nvPr/>
        </p:nvGrpSpPr>
        <p:grpSpPr bwMode="auto">
          <a:xfrm>
            <a:off x="433447" y="1357998"/>
            <a:ext cx="9355322" cy="4444925"/>
            <a:chOff x="487363" y="2636838"/>
            <a:chExt cx="8075612" cy="3776662"/>
          </a:xfrm>
        </p:grpSpPr>
        <p:pic>
          <p:nvPicPr>
            <p:cNvPr id="7" name="Picture 13"/>
            <p:cNvPicPr>
              <a:picLocks noChangeAspect="1" noChangeArrowheads="1"/>
            </p:cNvPicPr>
            <p:nvPr/>
          </p:nvPicPr>
          <p:blipFill>
            <a:blip r:embed="rId3"/>
            <a:srcRect/>
            <a:stretch>
              <a:fillRect/>
            </a:stretch>
          </p:blipFill>
          <p:spPr bwMode="auto">
            <a:xfrm>
              <a:off x="487363" y="2636838"/>
              <a:ext cx="8075612" cy="3776662"/>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000"/>
                    </a:srgbClr>
                  </a:solidFill>
                </a14:hiddenFill>
              </a:ext>
            </a:extLst>
          </p:spPr>
        </p:pic>
        <p:cxnSp>
          <p:nvCxnSpPr>
            <p:cNvPr id="8" name="Прямая соединительная линия 3"/>
            <p:cNvCxnSpPr>
              <a:cxnSpLocks noChangeShapeType="1"/>
            </p:cNvCxnSpPr>
            <p:nvPr/>
          </p:nvCxnSpPr>
          <p:spPr bwMode="auto">
            <a:xfrm>
              <a:off x="755576" y="5820971"/>
              <a:ext cx="4320480" cy="0"/>
            </a:xfrm>
            <a:prstGeom prst="line">
              <a:avLst/>
            </a:prstGeom>
            <a:noFill/>
            <a:ln w="28575" algn="ctr">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102514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26</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Контроль условий оплаты и задолженности</a:t>
            </a:r>
            <a:endParaRPr lang="ru-RU" sz="2000" dirty="0"/>
          </a:p>
        </p:txBody>
      </p:sp>
      <p:pic>
        <p:nvPicPr>
          <p:cNvPr id="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57" y="973460"/>
            <a:ext cx="10376869" cy="574801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314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27</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Контроль условий оплаты и задолженности</a:t>
            </a:r>
            <a:endParaRPr lang="ru-RU" sz="2000" dirty="0"/>
          </a:p>
        </p:txBody>
      </p:sp>
      <p:pic>
        <p:nvPicPr>
          <p:cNvPr id="9" name="Рисунок 8"/>
          <p:cNvPicPr>
            <a:picLocks noChangeAspect="1"/>
          </p:cNvPicPr>
          <p:nvPr/>
        </p:nvPicPr>
        <p:blipFill>
          <a:blip r:embed="rId3"/>
          <a:stretch>
            <a:fillRect/>
          </a:stretch>
        </p:blipFill>
        <p:spPr>
          <a:xfrm>
            <a:off x="357834" y="1277881"/>
            <a:ext cx="6085829" cy="5261031"/>
          </a:xfrm>
          <a:prstGeom prst="rect">
            <a:avLst/>
          </a:prstGeom>
          <a:noFill/>
          <a:ln w="25400">
            <a:solidFill>
              <a:srgbClr val="3A5D80"/>
            </a:solidFill>
            <a:miter lim="800000"/>
            <a:headEnd/>
            <a:tailEnd/>
          </a:ln>
          <a:effectLst/>
        </p:spPr>
      </p:pic>
      <p:pic>
        <p:nvPicPr>
          <p:cNvPr id="10" name="Рисунок 9"/>
          <p:cNvPicPr>
            <a:picLocks noChangeAspect="1"/>
          </p:cNvPicPr>
          <p:nvPr/>
        </p:nvPicPr>
        <p:blipFill>
          <a:blip r:embed="rId4"/>
          <a:stretch>
            <a:fillRect/>
          </a:stretch>
        </p:blipFill>
        <p:spPr>
          <a:xfrm>
            <a:off x="6615287" y="3593633"/>
            <a:ext cx="5392615" cy="2945279"/>
          </a:xfrm>
          <a:prstGeom prst="rect">
            <a:avLst/>
          </a:prstGeom>
          <a:noFill/>
          <a:ln w="25400">
            <a:solidFill>
              <a:srgbClr val="3A5D80"/>
            </a:solidFill>
            <a:miter lim="800000"/>
            <a:headEnd/>
            <a:tailEnd/>
          </a:ln>
          <a:effectLst/>
        </p:spPr>
      </p:pic>
      <p:pic>
        <p:nvPicPr>
          <p:cNvPr id="11" name="Рисунок 10"/>
          <p:cNvPicPr>
            <a:picLocks noChangeAspect="1"/>
          </p:cNvPicPr>
          <p:nvPr/>
        </p:nvPicPr>
        <p:blipFill>
          <a:blip r:embed="rId5"/>
          <a:stretch>
            <a:fillRect/>
          </a:stretch>
        </p:blipFill>
        <p:spPr>
          <a:xfrm>
            <a:off x="6568394" y="1346697"/>
            <a:ext cx="5140569" cy="2127759"/>
          </a:xfrm>
          <a:prstGeom prst="rect">
            <a:avLst/>
          </a:prstGeom>
          <a:noFill/>
          <a:ln w="25400">
            <a:solidFill>
              <a:srgbClr val="3A5D80"/>
            </a:solidFill>
            <a:miter lim="800000"/>
            <a:headEnd/>
            <a:tailEnd/>
          </a:ln>
          <a:effectLst/>
        </p:spPr>
      </p:pic>
    </p:spTree>
    <p:extLst>
      <p:ext uri="{BB962C8B-B14F-4D97-AF65-F5344CB8AC3E}">
        <p14:creationId xmlns:p14="http://schemas.microsoft.com/office/powerpoint/2010/main" val="165527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28</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Контроль условий оплаты и задолженности</a:t>
            </a:r>
            <a:endParaRPr lang="ru-RU" sz="2000" dirty="0"/>
          </a:p>
        </p:txBody>
      </p:sp>
      <p:grpSp>
        <p:nvGrpSpPr>
          <p:cNvPr id="6" name="Группа 4"/>
          <p:cNvGrpSpPr>
            <a:grpSpLocks/>
          </p:cNvGrpSpPr>
          <p:nvPr/>
        </p:nvGrpSpPr>
        <p:grpSpPr bwMode="auto">
          <a:xfrm>
            <a:off x="128647" y="1229044"/>
            <a:ext cx="9355322" cy="4444925"/>
            <a:chOff x="487363" y="2636838"/>
            <a:chExt cx="8075612" cy="3776662"/>
          </a:xfrm>
        </p:grpSpPr>
        <p:pic>
          <p:nvPicPr>
            <p:cNvPr id="7" name="Picture 13"/>
            <p:cNvPicPr>
              <a:picLocks noChangeAspect="1" noChangeArrowheads="1"/>
            </p:cNvPicPr>
            <p:nvPr/>
          </p:nvPicPr>
          <p:blipFill>
            <a:blip r:embed="rId3"/>
            <a:srcRect/>
            <a:stretch>
              <a:fillRect/>
            </a:stretch>
          </p:blipFill>
          <p:spPr bwMode="auto">
            <a:xfrm>
              <a:off x="487363" y="2636838"/>
              <a:ext cx="8075612" cy="3776662"/>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000"/>
                    </a:srgbClr>
                  </a:solidFill>
                </a14:hiddenFill>
              </a:ext>
            </a:extLst>
          </p:spPr>
        </p:pic>
        <p:cxnSp>
          <p:nvCxnSpPr>
            <p:cNvPr id="8" name="Прямая соединительная линия 3"/>
            <p:cNvCxnSpPr>
              <a:cxnSpLocks noChangeShapeType="1"/>
            </p:cNvCxnSpPr>
            <p:nvPr/>
          </p:nvCxnSpPr>
          <p:spPr bwMode="auto">
            <a:xfrm>
              <a:off x="755576" y="5820971"/>
              <a:ext cx="4320480" cy="0"/>
            </a:xfrm>
            <a:prstGeom prst="line">
              <a:avLst/>
            </a:prstGeom>
            <a:noFill/>
            <a:ln w="28575" algn="ctr">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 name="Рисунок 1"/>
          <p:cNvPicPr>
            <a:picLocks noChangeAspect="1"/>
          </p:cNvPicPr>
          <p:nvPr/>
        </p:nvPicPr>
        <p:blipFill>
          <a:blip r:embed="rId4"/>
          <a:stretch>
            <a:fillRect/>
          </a:stretch>
        </p:blipFill>
        <p:spPr>
          <a:xfrm>
            <a:off x="6260122" y="1895049"/>
            <a:ext cx="5360743" cy="4643863"/>
          </a:xfrm>
          <a:prstGeom prst="rect">
            <a:avLst/>
          </a:prstGeom>
          <a:noFill/>
          <a:ln w="25400">
            <a:solidFill>
              <a:srgbClr val="3A5D80"/>
            </a:solidFill>
            <a:miter lim="800000"/>
            <a:headEnd/>
            <a:tailEnd/>
          </a:ln>
          <a:effectLst/>
        </p:spPr>
      </p:pic>
    </p:spTree>
    <p:extLst>
      <p:ext uri="{BB962C8B-B14F-4D97-AF65-F5344CB8AC3E}">
        <p14:creationId xmlns:p14="http://schemas.microsoft.com/office/powerpoint/2010/main" val="4155425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29</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Контроль условий оплаты и задолженности</a:t>
            </a:r>
            <a:endParaRPr lang="ru-RU" sz="2000" dirty="0"/>
          </a:p>
        </p:txBody>
      </p:sp>
      <p:pic>
        <p:nvPicPr>
          <p:cNvPr id="12" name="Рисунок 11"/>
          <p:cNvPicPr>
            <a:picLocks noChangeAspect="1"/>
          </p:cNvPicPr>
          <p:nvPr/>
        </p:nvPicPr>
        <p:blipFill>
          <a:blip r:embed="rId3"/>
          <a:stretch>
            <a:fillRect/>
          </a:stretch>
        </p:blipFill>
        <p:spPr>
          <a:xfrm>
            <a:off x="946605" y="1354531"/>
            <a:ext cx="6482250" cy="4936336"/>
          </a:xfrm>
          <a:prstGeom prst="rect">
            <a:avLst/>
          </a:prstGeom>
          <a:noFill/>
          <a:ln w="25400">
            <a:solidFill>
              <a:srgbClr val="3A5D80"/>
            </a:solidFill>
            <a:miter lim="800000"/>
            <a:headEnd/>
            <a:tailEnd/>
          </a:ln>
          <a:effectLst/>
        </p:spPr>
      </p:pic>
      <p:pic>
        <p:nvPicPr>
          <p:cNvPr id="13" name="Рисунок 12"/>
          <p:cNvPicPr>
            <a:picLocks noChangeAspect="1"/>
          </p:cNvPicPr>
          <p:nvPr/>
        </p:nvPicPr>
        <p:blipFill>
          <a:blip r:embed="rId4"/>
          <a:stretch>
            <a:fillRect/>
          </a:stretch>
        </p:blipFill>
        <p:spPr>
          <a:xfrm>
            <a:off x="1600070" y="1889125"/>
            <a:ext cx="9144000" cy="4649787"/>
          </a:xfrm>
          <a:prstGeom prst="rect">
            <a:avLst/>
          </a:prstGeom>
          <a:noFill/>
          <a:ln w="25400">
            <a:solidFill>
              <a:srgbClr val="3A5D80"/>
            </a:solidFill>
            <a:miter lim="800000"/>
            <a:headEnd/>
            <a:tailEnd/>
          </a:ln>
          <a:effectLst/>
        </p:spPr>
      </p:pic>
      <p:pic>
        <p:nvPicPr>
          <p:cNvPr id="15" name="Рисунок 14"/>
          <p:cNvPicPr>
            <a:picLocks noChangeAspect="1"/>
          </p:cNvPicPr>
          <p:nvPr/>
        </p:nvPicPr>
        <p:blipFill>
          <a:blip r:embed="rId5"/>
          <a:stretch>
            <a:fillRect/>
          </a:stretch>
        </p:blipFill>
        <p:spPr>
          <a:xfrm>
            <a:off x="2253534" y="3822699"/>
            <a:ext cx="9144001" cy="2716213"/>
          </a:xfrm>
          <a:prstGeom prst="rect">
            <a:avLst/>
          </a:prstGeom>
          <a:noFill/>
          <a:ln w="25400">
            <a:solidFill>
              <a:srgbClr val="3A5D80"/>
            </a:solidFill>
            <a:miter lim="800000"/>
            <a:headEnd/>
            <a:tailEnd/>
          </a:ln>
          <a:effectLst/>
        </p:spPr>
      </p:pic>
    </p:spTree>
    <p:extLst>
      <p:ext uri="{BB962C8B-B14F-4D97-AF65-F5344CB8AC3E}">
        <p14:creationId xmlns:p14="http://schemas.microsoft.com/office/powerpoint/2010/main" val="23253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6096000" cy="677108"/>
          </a:xfrm>
          <a:prstGeom prst="rect">
            <a:avLst/>
          </a:prstGeom>
        </p:spPr>
        <p:txBody>
          <a:bodyPr>
            <a:spAutoFit/>
          </a:bodyPr>
          <a:lstStyle/>
          <a:p>
            <a:r>
              <a:rPr lang="ru-RU" sz="2000" b="1" dirty="0">
                <a:solidFill>
                  <a:srgbClr val="0C1E34"/>
                </a:solidFill>
                <a:latin typeface="Gotham Pro" panose="02000503040000020004" pitchFamily="50" charset="0"/>
                <a:cs typeface="Gotham Pro" panose="02000503040000020004" pitchFamily="50" charset="0"/>
              </a:rPr>
              <a:t>Управление рисками</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endParaRPr lang="ru-RU" dirty="0">
              <a:solidFill>
                <a:srgbClr val="0C1E34"/>
              </a:solidFill>
              <a:latin typeface="Gotham Pro" panose="02000503040000020004" pitchFamily="50" charset="0"/>
              <a:cs typeface="Gotham Pro" panose="02000503040000020004" pitchFamily="50" charset="0"/>
            </a:endParaRPr>
          </a:p>
        </p:txBody>
      </p:sp>
      <p:sp>
        <p:nvSpPr>
          <p:cNvPr id="9" name="TextBox 8"/>
          <p:cNvSpPr txBox="1"/>
          <p:nvPr/>
        </p:nvSpPr>
        <p:spPr>
          <a:xfrm>
            <a:off x="4753582" y="6071967"/>
            <a:ext cx="4772910" cy="369332"/>
          </a:xfrm>
          <a:prstGeom prst="rect">
            <a:avLst/>
          </a:prstGeom>
          <a:noFill/>
        </p:spPr>
        <p:txBody>
          <a:bodyPr wrap="none" rtlCol="0">
            <a:spAutoFit/>
          </a:bodyPr>
          <a:lstStyle/>
          <a:p>
            <a:r>
              <a:rPr lang="ru-RU" b="1" dirty="0">
                <a:solidFill>
                  <a:schemeClr val="bg1"/>
                </a:solidFill>
              </a:rPr>
              <a:t>Процесс управления денежными средствами</a:t>
            </a:r>
          </a:p>
        </p:txBody>
      </p:sp>
      <p:sp>
        <p:nvSpPr>
          <p:cNvPr id="14" name="Прямоугольник 13"/>
          <p:cNvSpPr/>
          <p:nvPr/>
        </p:nvSpPr>
        <p:spPr>
          <a:xfrm>
            <a:off x="152400" y="982338"/>
            <a:ext cx="11868149" cy="10103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152399" y="1270457"/>
            <a:ext cx="11868150" cy="646331"/>
          </a:xfrm>
          <a:prstGeom prst="rect">
            <a:avLst/>
          </a:prstGeom>
        </p:spPr>
        <p:txBody>
          <a:bodyPr wrap="square">
            <a:spAutoFit/>
          </a:bodyPr>
          <a:lstStyle/>
          <a:p>
            <a:pPr algn="ctr">
              <a:spcAft>
                <a:spcPts val="1000"/>
              </a:spcAft>
              <a:defRPr/>
            </a:pPr>
            <a:r>
              <a:rPr lang="ru-RU" dirty="0"/>
              <a:t>Подсистема </a:t>
            </a:r>
            <a:r>
              <a:rPr lang="ru-RU" b="1" dirty="0"/>
              <a:t>«Управление рисками» </a:t>
            </a:r>
            <a:r>
              <a:rPr lang="ru-RU" dirty="0"/>
              <a:t>предназначена для информационной поддержки процесса управления рисками и обеспечения коммуникации между его участниками. Ее основные функции:</a:t>
            </a:r>
            <a:endParaRPr lang="ru-RU" dirty="0">
              <a:solidFill>
                <a:srgbClr val="44546A">
                  <a:lumMod val="75000"/>
                </a:srgbClr>
              </a:solidFill>
            </a:endParaRPr>
          </a:p>
        </p:txBody>
      </p:sp>
      <p:grpSp>
        <p:nvGrpSpPr>
          <p:cNvPr id="12" name="Группа 11">
            <a:extLst>
              <a:ext uri="{FF2B5EF4-FFF2-40B4-BE49-F238E27FC236}">
                <a16:creationId xmlns:a16="http://schemas.microsoft.com/office/drawing/2014/main" id="{0DE2D4E0-B465-4BDE-9FBB-26DA5CAD515E}"/>
              </a:ext>
            </a:extLst>
          </p:cNvPr>
          <p:cNvGrpSpPr/>
          <p:nvPr/>
        </p:nvGrpSpPr>
        <p:grpSpPr>
          <a:xfrm>
            <a:off x="936455" y="2402554"/>
            <a:ext cx="7634253" cy="3056146"/>
            <a:chOff x="7790082" y="1117022"/>
            <a:chExt cx="4077289" cy="3203466"/>
          </a:xfrm>
        </p:grpSpPr>
        <p:grpSp>
          <p:nvGrpSpPr>
            <p:cNvPr id="17" name="Группа 16">
              <a:extLst>
                <a:ext uri="{FF2B5EF4-FFF2-40B4-BE49-F238E27FC236}">
                  <a16:creationId xmlns:a16="http://schemas.microsoft.com/office/drawing/2014/main" id="{90BDD466-591F-4C27-8C28-577323457FE2}"/>
                </a:ext>
              </a:extLst>
            </p:cNvPr>
            <p:cNvGrpSpPr/>
            <p:nvPr/>
          </p:nvGrpSpPr>
          <p:grpSpPr>
            <a:xfrm>
              <a:off x="7790082" y="1117022"/>
              <a:ext cx="4077289" cy="3203466"/>
              <a:chOff x="7790082" y="1117022"/>
              <a:chExt cx="4077289" cy="3203466"/>
            </a:xfrm>
          </p:grpSpPr>
          <p:sp>
            <p:nvSpPr>
              <p:cNvPr id="19" name="Скругленный прямоугольник 25">
                <a:extLst>
                  <a:ext uri="{FF2B5EF4-FFF2-40B4-BE49-F238E27FC236}">
                    <a16:creationId xmlns:a16="http://schemas.microsoft.com/office/drawing/2014/main" id="{EFED5660-4085-4A20-823C-360DBB7AC934}"/>
                  </a:ext>
                </a:extLst>
              </p:cNvPr>
              <p:cNvSpPr/>
              <p:nvPr/>
            </p:nvSpPr>
            <p:spPr>
              <a:xfrm>
                <a:off x="7790082" y="1117022"/>
                <a:ext cx="4077289" cy="585696"/>
              </a:xfrm>
              <a:prstGeom prst="roundRect">
                <a:avLst/>
              </a:prstGeom>
              <a:solidFill>
                <a:srgbClr val="FAA63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200" dirty="0">
                  <a:solidFill>
                    <a:schemeClr val="bg1">
                      <a:lumMod val="95000"/>
                    </a:schemeClr>
                  </a:solidFill>
                </a:endParaRPr>
              </a:p>
            </p:txBody>
          </p:sp>
          <p:sp>
            <p:nvSpPr>
              <p:cNvPr id="20" name="Прямоугольник 19">
                <a:extLst>
                  <a:ext uri="{FF2B5EF4-FFF2-40B4-BE49-F238E27FC236}">
                    <a16:creationId xmlns:a16="http://schemas.microsoft.com/office/drawing/2014/main" id="{ED70C1AD-BEE8-4FFE-999C-0D1B8D31F497}"/>
                  </a:ext>
                </a:extLst>
              </p:cNvPr>
              <p:cNvSpPr/>
              <p:nvPr/>
            </p:nvSpPr>
            <p:spPr>
              <a:xfrm>
                <a:off x="7790082" y="1565093"/>
                <a:ext cx="4077289" cy="2755395"/>
              </a:xfrm>
              <a:prstGeom prst="rect">
                <a:avLst/>
              </a:prstGeom>
              <a:solidFill>
                <a:schemeClr val="bg1">
                  <a:lumMod val="95000"/>
                </a:schemeClr>
              </a:solidFill>
              <a:ln>
                <a:solidFill>
                  <a:srgbClr val="FAA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a:t>
                </a:r>
              </a:p>
            </p:txBody>
          </p:sp>
          <p:sp>
            <p:nvSpPr>
              <p:cNvPr id="21" name="TextBox 20">
                <a:extLst>
                  <a:ext uri="{FF2B5EF4-FFF2-40B4-BE49-F238E27FC236}">
                    <a16:creationId xmlns:a16="http://schemas.microsoft.com/office/drawing/2014/main" id="{3B2A31B7-2EEB-4C63-A31C-20530C60D006}"/>
                  </a:ext>
                </a:extLst>
              </p:cNvPr>
              <p:cNvSpPr txBox="1"/>
              <p:nvPr/>
            </p:nvSpPr>
            <p:spPr>
              <a:xfrm>
                <a:off x="7817271" y="1142610"/>
                <a:ext cx="4050100" cy="369332"/>
              </a:xfrm>
              <a:prstGeom prst="rect">
                <a:avLst/>
              </a:prstGeom>
              <a:noFill/>
            </p:spPr>
            <p:txBody>
              <a:bodyPr wrap="square" rtlCol="0">
                <a:spAutoFit/>
              </a:bodyPr>
              <a:lstStyle/>
              <a:p>
                <a:pPr algn="ctr"/>
                <a:r>
                  <a:rPr lang="ru-RU" b="1" dirty="0"/>
                  <a:t>Задачи подсистемы</a:t>
                </a:r>
              </a:p>
            </p:txBody>
          </p:sp>
        </p:grpSp>
        <p:sp>
          <p:nvSpPr>
            <p:cNvPr id="18" name="Прямоугольник 17">
              <a:extLst>
                <a:ext uri="{FF2B5EF4-FFF2-40B4-BE49-F238E27FC236}">
                  <a16:creationId xmlns:a16="http://schemas.microsoft.com/office/drawing/2014/main" id="{DF7E76E3-B462-4451-ADAB-6EED4A8E30C1}"/>
                </a:ext>
              </a:extLst>
            </p:cNvPr>
            <p:cNvSpPr/>
            <p:nvPr/>
          </p:nvSpPr>
          <p:spPr>
            <a:xfrm>
              <a:off x="7900706" y="1682819"/>
              <a:ext cx="3872192" cy="1838892"/>
            </a:xfrm>
            <a:prstGeom prst="rect">
              <a:avLst/>
            </a:prstGeom>
          </p:spPr>
          <p:txBody>
            <a:bodyPr wrap="square">
              <a:spAutoFit/>
            </a:bodyPr>
            <a:lstStyle/>
            <a:p>
              <a:pPr marL="342900" indent="-342900">
                <a:buFont typeface="+mj-lt"/>
                <a:buAutoNum type="arabicPeriod"/>
              </a:pPr>
              <a:r>
                <a:rPr lang="ru-RU" dirty="0"/>
                <a:t>Регистрация и оценка выявленных рисков;</a:t>
              </a:r>
            </a:p>
            <a:p>
              <a:pPr marL="342900" indent="-342900">
                <a:buFont typeface="+mj-lt"/>
                <a:buAutoNum type="arabicPeriod"/>
              </a:pPr>
              <a:r>
                <a:rPr lang="ru-RU" dirty="0"/>
                <a:t>Учет инцидентов;</a:t>
              </a:r>
            </a:p>
            <a:p>
              <a:pPr marL="342900" indent="-342900">
                <a:buFont typeface="+mj-lt"/>
                <a:buAutoNum type="arabicPeriod"/>
              </a:pPr>
              <a:r>
                <a:rPr lang="ru-RU" dirty="0"/>
                <a:t>Планирование и учет мероприятий по предупреждению рисков или минимизации последствий инцидентов;</a:t>
              </a:r>
            </a:p>
            <a:p>
              <a:pPr marL="342900" indent="-342900">
                <a:buFont typeface="+mj-lt"/>
                <a:buAutoNum type="arabicPeriod"/>
              </a:pPr>
              <a:r>
                <a:rPr lang="ru-RU" dirty="0"/>
                <a:t>Анализ рисков и связанных с ними расходов</a:t>
              </a:r>
            </a:p>
            <a:p>
              <a:pPr marL="609600" lvl="1" indent="-342900">
                <a:spcAft>
                  <a:spcPts val="1000"/>
                </a:spcAft>
                <a:buAutoNum type="arabicPeriod"/>
                <a:defRPr/>
              </a:pPr>
              <a:endParaRPr lang="ru-RU" dirty="0">
                <a:solidFill>
                  <a:srgbClr val="44546A">
                    <a:lumMod val="75000"/>
                  </a:srgbClr>
                </a:solidFill>
              </a:endParaRPr>
            </a:p>
          </p:txBody>
        </p:sp>
      </p:grpSp>
      <p:sp>
        <p:nvSpPr>
          <p:cNvPr id="6" name="Номер слайда 5">
            <a:extLst>
              <a:ext uri="{FF2B5EF4-FFF2-40B4-BE49-F238E27FC236}">
                <a16:creationId xmlns:a16="http://schemas.microsoft.com/office/drawing/2014/main" id="{B0AC383D-EFA9-4AE8-8A40-A8959CCD7D3A}"/>
              </a:ext>
            </a:extLst>
          </p:cNvPr>
          <p:cNvSpPr>
            <a:spLocks noGrp="1"/>
          </p:cNvSpPr>
          <p:nvPr>
            <p:ph type="sldNum" sz="quarter" idx="12"/>
          </p:nvPr>
        </p:nvSpPr>
        <p:spPr>
          <a:xfrm>
            <a:off x="8180914" y="6380761"/>
            <a:ext cx="3509110" cy="365125"/>
          </a:xfrm>
        </p:spPr>
        <p:txBody>
          <a:bodyPr/>
          <a:lstStyle/>
          <a:p>
            <a:fld id="{9C70A23B-64CD-4924-9B44-D7B9484B0353}" type="slidenum">
              <a:rPr lang="ru-RU" smtClean="0"/>
              <a:t>3</a:t>
            </a:fld>
            <a:endParaRPr lang="ru-RU" dirty="0"/>
          </a:p>
        </p:txBody>
      </p:sp>
    </p:spTree>
    <p:extLst>
      <p:ext uri="{BB962C8B-B14F-4D97-AF65-F5344CB8AC3E}">
        <p14:creationId xmlns:p14="http://schemas.microsoft.com/office/powerpoint/2010/main" val="80270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272D41D-6266-4EC9-9D6B-C934B41EF776}"/>
              </a:ext>
            </a:extLst>
          </p:cNvPr>
          <p:cNvSpPr>
            <a:spLocks noGrp="1"/>
          </p:cNvSpPr>
          <p:nvPr>
            <p:ph type="sldNum" sz="quarter" idx="12"/>
          </p:nvPr>
        </p:nvSpPr>
        <p:spPr/>
        <p:txBody>
          <a:bodyPr/>
          <a:lstStyle/>
          <a:p>
            <a:fld id="{9C70A23B-64CD-4924-9B44-D7B9484B0353}" type="slidenum">
              <a:rPr lang="ru-RU" smtClean="0"/>
              <a:pPr/>
              <a:t>30</a:t>
            </a:fld>
            <a:endParaRPr lang="ru-RU" dirty="0"/>
          </a:p>
        </p:txBody>
      </p:sp>
      <p:sp>
        <p:nvSpPr>
          <p:cNvPr id="5" name="Прямоугольник 4"/>
          <p:cNvSpPr/>
          <p:nvPr/>
        </p:nvSpPr>
        <p:spPr>
          <a:xfrm>
            <a:off x="237391" y="190920"/>
            <a:ext cx="8467725" cy="400110"/>
          </a:xfrm>
          <a:prstGeom prst="rect">
            <a:avLst/>
          </a:prstGeom>
        </p:spPr>
        <p:txBody>
          <a:bodyPr wrap="square">
            <a:spAutoFit/>
          </a:bodyPr>
          <a:lstStyle/>
          <a:p>
            <a:r>
              <a:rPr lang="ru-RU" altLang="ru-RU" sz="2000" dirty="0"/>
              <a:t>Валютный риск</a:t>
            </a:r>
            <a:endParaRPr lang="ru-RU" sz="1600" dirty="0">
              <a:solidFill>
                <a:srgbClr val="0C1E34"/>
              </a:solidFill>
              <a:latin typeface="Gotham Pro" panose="02000503040000020004" pitchFamily="50" charset="0"/>
              <a:cs typeface="Gotham Pro" panose="02000503040000020004" pitchFamily="50" charset="0"/>
            </a:endParaRPr>
          </a:p>
        </p:txBody>
      </p:sp>
      <p:pic>
        <p:nvPicPr>
          <p:cNvPr id="6" name="Picture 2"/>
          <p:cNvPicPr>
            <a:picLocks noChangeAspect="1" noChangeArrowheads="1"/>
          </p:cNvPicPr>
          <p:nvPr/>
        </p:nvPicPr>
        <p:blipFill>
          <a:blip r:embed="rId3"/>
          <a:srcRect/>
          <a:stretch>
            <a:fillRect/>
          </a:stretch>
        </p:blipFill>
        <p:spPr bwMode="auto">
          <a:xfrm>
            <a:off x="542191" y="1499906"/>
            <a:ext cx="8916943" cy="3898900"/>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9E383">
                    <a:alpha val="50195"/>
                  </a:srgbClr>
                </a:solidFill>
              </a14:hiddenFill>
            </a:ext>
          </a:extLst>
        </p:spPr>
      </p:pic>
      <p:sp>
        <p:nvSpPr>
          <p:cNvPr id="8" name="Прямоугольная выноска 7"/>
          <p:cNvSpPr/>
          <p:nvPr/>
        </p:nvSpPr>
        <p:spPr bwMode="auto">
          <a:xfrm>
            <a:off x="8390546" y="3449356"/>
            <a:ext cx="3262132" cy="1039990"/>
          </a:xfrm>
          <a:prstGeom prst="wedgeRectCallout">
            <a:avLst>
              <a:gd name="adj1" fmla="val -77194"/>
              <a:gd name="adj2" fmla="val -66811"/>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defRPr/>
            </a:pPr>
            <a:r>
              <a:rPr lang="ru-RU" sz="1400" dirty="0"/>
              <a:t>Валютный своп — это комбинация двух противоположных конверсионных сделок на одинаковую сумму с разными датами валютирования. </a:t>
            </a:r>
          </a:p>
        </p:txBody>
      </p:sp>
    </p:spTree>
    <p:extLst>
      <p:ext uri="{BB962C8B-B14F-4D97-AF65-F5344CB8AC3E}">
        <p14:creationId xmlns:p14="http://schemas.microsoft.com/office/powerpoint/2010/main" val="130686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10" name="Прямоугольник 9">
            <a:extLst>
              <a:ext uri="{FF2B5EF4-FFF2-40B4-BE49-F238E27FC236}">
                <a16:creationId xmlns:a16="http://schemas.microsoft.com/office/drawing/2014/main" id="{91085048-5574-4E5E-82D3-93E2390820F2}"/>
              </a:ext>
            </a:extLst>
          </p:cNvPr>
          <p:cNvSpPr/>
          <p:nvPr/>
        </p:nvSpPr>
        <p:spPr>
          <a:xfrm>
            <a:off x="4391690" y="3134206"/>
            <a:ext cx="3408620" cy="13003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93C6C"/>
                </a:solidFill>
              </a:rPr>
              <a:t>www.1c-mining.ru</a:t>
            </a:r>
            <a:endParaRPr lang="ru-RU" b="1" dirty="0">
              <a:solidFill>
                <a:srgbClr val="193C6C"/>
              </a:solidFill>
            </a:endParaRPr>
          </a:p>
          <a:p>
            <a:pPr algn="ctr"/>
            <a:r>
              <a:rPr lang="en-US" b="1" dirty="0">
                <a:solidFill>
                  <a:srgbClr val="193C6C"/>
                </a:solidFill>
              </a:rPr>
              <a:t>company@sinergo.ru</a:t>
            </a:r>
          </a:p>
          <a:p>
            <a:pPr algn="ctr"/>
            <a:r>
              <a:rPr lang="en-US" b="1" dirty="0">
                <a:solidFill>
                  <a:srgbClr val="193C6C"/>
                </a:solidFill>
              </a:rPr>
              <a:t>+7 (3843) 322-101</a:t>
            </a:r>
            <a:endParaRPr lang="ru-RU" b="1" dirty="0">
              <a:solidFill>
                <a:srgbClr val="193C6C"/>
              </a:solidFill>
            </a:endParaRPr>
          </a:p>
        </p:txBody>
      </p:sp>
    </p:spTree>
    <p:extLst>
      <p:ext uri="{BB962C8B-B14F-4D97-AF65-F5344CB8AC3E}">
        <p14:creationId xmlns:p14="http://schemas.microsoft.com/office/powerpoint/2010/main" val="152934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altLang="ru-RU" sz="2000" dirty="0"/>
              <a:t>Процесс управления рисками в 1С:Управление холдингом </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4</a:t>
            </a:fld>
            <a:endParaRPr lang="ru-RU" dirty="0"/>
          </a:p>
        </p:txBody>
      </p:sp>
      <p:pic>
        <p:nvPicPr>
          <p:cNvPr id="2" name="Рисунок 1"/>
          <p:cNvPicPr>
            <a:picLocks noChangeAspect="1"/>
          </p:cNvPicPr>
          <p:nvPr/>
        </p:nvPicPr>
        <p:blipFill>
          <a:blip r:embed="rId3"/>
          <a:stretch>
            <a:fillRect/>
          </a:stretch>
        </p:blipFill>
        <p:spPr>
          <a:xfrm>
            <a:off x="472966" y="1288610"/>
            <a:ext cx="10747484" cy="5250302"/>
          </a:xfrm>
          <a:prstGeom prst="rect">
            <a:avLst/>
          </a:prstGeom>
          <a:noFill/>
          <a:ln w="25400">
            <a:solidFill>
              <a:srgbClr val="3A5D80"/>
            </a:solidFill>
            <a:miter lim="800000"/>
            <a:headEnd/>
            <a:tailEnd/>
          </a:ln>
          <a:effectLst/>
        </p:spPr>
      </p:pic>
    </p:spTree>
    <p:extLst>
      <p:ext uri="{BB962C8B-B14F-4D97-AF65-F5344CB8AC3E}">
        <p14:creationId xmlns:p14="http://schemas.microsoft.com/office/powerpoint/2010/main" val="395077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3857" y="292032"/>
            <a:ext cx="8314212" cy="400110"/>
          </a:xfrm>
          <a:prstGeom prst="rect">
            <a:avLst/>
          </a:prstGeom>
        </p:spPr>
        <p:txBody>
          <a:bodyPr wrap="square">
            <a:spAutoFit/>
          </a:bodyPr>
          <a:lstStyle/>
          <a:p>
            <a:r>
              <a:rPr lang="ru-RU" sz="2000" b="1" dirty="0">
                <a:solidFill>
                  <a:schemeClr val="tx2">
                    <a:lumMod val="50000"/>
                  </a:schemeClr>
                </a:solidFill>
                <a:latin typeface="Gotham Pro" panose="02000503040000020004" pitchFamily="50" charset="0"/>
                <a:cs typeface="Gotham Pro" panose="02000503040000020004" pitchFamily="50" charset="0"/>
              </a:rPr>
              <a:t>Подсистема </a:t>
            </a:r>
            <a:r>
              <a:rPr lang="en-US" sz="2000" b="1" dirty="0">
                <a:solidFill>
                  <a:schemeClr val="tx2">
                    <a:lumMod val="50000"/>
                  </a:schemeClr>
                </a:solidFill>
                <a:latin typeface="Gotham Pro" panose="02000503040000020004" pitchFamily="50" charset="0"/>
                <a:cs typeface="Gotham Pro" panose="02000503040000020004" pitchFamily="50" charset="0"/>
              </a:rPr>
              <a:t>BSC</a:t>
            </a:r>
            <a:endParaRPr lang="ru-RU" sz="2000" dirty="0">
              <a:solidFill>
                <a:schemeClr val="tx2">
                  <a:lumMod val="50000"/>
                </a:schemeClr>
              </a:solidFill>
              <a:latin typeface="Gotham Pro" panose="02000503040000020004" pitchFamily="50" charset="0"/>
              <a:cs typeface="Gotham Pro" panose="02000503040000020004" pitchFamily="50" charset="0"/>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56" y="1049216"/>
            <a:ext cx="8715031" cy="4507522"/>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a:extLst>
              <a:ext uri="{FF2B5EF4-FFF2-40B4-BE49-F238E27FC236}">
                <a16:creationId xmlns:a16="http://schemas.microsoft.com/office/drawing/2014/main" id="{50CE56BF-B089-4EA6-A908-27E6A0AD2277}"/>
              </a:ext>
            </a:extLst>
          </p:cNvPr>
          <p:cNvSpPr>
            <a:spLocks noGrp="1"/>
          </p:cNvSpPr>
          <p:nvPr>
            <p:ph type="sldNum" sz="quarter" idx="12"/>
          </p:nvPr>
        </p:nvSpPr>
        <p:spPr/>
        <p:txBody>
          <a:bodyPr/>
          <a:lstStyle/>
          <a:p>
            <a:fld id="{9C70A23B-64CD-4924-9B44-D7B9484B0353}" type="slidenum">
              <a:rPr lang="ru-RU" smtClean="0"/>
              <a:t>5</a:t>
            </a:fld>
            <a:endParaRPr lang="ru-RU" dirty="0"/>
          </a:p>
        </p:txBody>
      </p:sp>
      <p:pic>
        <p:nvPicPr>
          <p:cNvPr id="6" name="Picture 2">
            <a:extLst>
              <a:ext uri="{FF2B5EF4-FFF2-40B4-BE49-F238E27FC236}">
                <a16:creationId xmlns:a16="http://schemas.microsoft.com/office/drawing/2014/main" id="{3B85D0D6-AC0A-4CA0-961F-61A58FBE8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877" y="2127712"/>
            <a:ext cx="8745416" cy="4411200"/>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34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altLang="ru-RU" sz="2000" dirty="0"/>
              <a:t>Процесс управления рисками в 1С:Управление холдингом </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6</a:t>
            </a:fld>
            <a:endParaRPr lang="ru-RU" dirty="0"/>
          </a:p>
        </p:txBody>
      </p:sp>
      <p:sp>
        <p:nvSpPr>
          <p:cNvPr id="8" name="Полилиния 7"/>
          <p:cNvSpPr/>
          <p:nvPr/>
        </p:nvSpPr>
        <p:spPr>
          <a:xfrm>
            <a:off x="1864260" y="2358750"/>
            <a:ext cx="1948364" cy="1169018"/>
          </a:xfrm>
          <a:custGeom>
            <a:avLst/>
            <a:gdLst>
              <a:gd name="connsiteX0" fmla="*/ 0 w 1948364"/>
              <a:gd name="connsiteY0" fmla="*/ 116902 h 1169018"/>
              <a:gd name="connsiteX1" fmla="*/ 116902 w 1948364"/>
              <a:gd name="connsiteY1" fmla="*/ 0 h 1169018"/>
              <a:gd name="connsiteX2" fmla="*/ 1831462 w 1948364"/>
              <a:gd name="connsiteY2" fmla="*/ 0 h 1169018"/>
              <a:gd name="connsiteX3" fmla="*/ 1948364 w 1948364"/>
              <a:gd name="connsiteY3" fmla="*/ 116902 h 1169018"/>
              <a:gd name="connsiteX4" fmla="*/ 1948364 w 1948364"/>
              <a:gd name="connsiteY4" fmla="*/ 1052116 h 1169018"/>
              <a:gd name="connsiteX5" fmla="*/ 1831462 w 1948364"/>
              <a:gd name="connsiteY5" fmla="*/ 1169018 h 1169018"/>
              <a:gd name="connsiteX6" fmla="*/ 116902 w 1948364"/>
              <a:gd name="connsiteY6" fmla="*/ 1169018 h 1169018"/>
              <a:gd name="connsiteX7" fmla="*/ 0 w 1948364"/>
              <a:gd name="connsiteY7" fmla="*/ 1052116 h 1169018"/>
              <a:gd name="connsiteX8" fmla="*/ 0 w 1948364"/>
              <a:gd name="connsiteY8" fmla="*/ 116902 h 11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364" h="1169018">
                <a:moveTo>
                  <a:pt x="0" y="116902"/>
                </a:moveTo>
                <a:cubicBezTo>
                  <a:pt x="0" y="52339"/>
                  <a:pt x="52339" y="0"/>
                  <a:pt x="116902" y="0"/>
                </a:cubicBezTo>
                <a:lnTo>
                  <a:pt x="1831462" y="0"/>
                </a:lnTo>
                <a:cubicBezTo>
                  <a:pt x="1896025" y="0"/>
                  <a:pt x="1948364" y="52339"/>
                  <a:pt x="1948364" y="116902"/>
                </a:cubicBezTo>
                <a:lnTo>
                  <a:pt x="1948364" y="1052116"/>
                </a:lnTo>
                <a:cubicBezTo>
                  <a:pt x="1948364" y="1116679"/>
                  <a:pt x="1896025" y="1169018"/>
                  <a:pt x="1831462" y="1169018"/>
                </a:cubicBezTo>
                <a:lnTo>
                  <a:pt x="116902" y="1169018"/>
                </a:lnTo>
                <a:cubicBezTo>
                  <a:pt x="52339" y="1169018"/>
                  <a:pt x="0" y="1116679"/>
                  <a:pt x="0" y="1052116"/>
                </a:cubicBezTo>
                <a:lnTo>
                  <a:pt x="0" y="116902"/>
                </a:lnTo>
                <a:close/>
              </a:path>
            </a:pathLst>
          </a:custGeom>
          <a:solidFill>
            <a:srgbClr val="FFC000"/>
          </a:solidFill>
        </p:spPr>
        <p:style>
          <a:lnRef idx="2">
            <a:schemeClr val="accent2"/>
          </a:lnRef>
          <a:fillRef idx="1">
            <a:schemeClr val="lt1"/>
          </a:fillRef>
          <a:effectRef idx="0">
            <a:schemeClr val="accent2"/>
          </a:effectRef>
          <a:fontRef idx="minor">
            <a:schemeClr val="dk1"/>
          </a:fontRef>
        </p:style>
        <p:txBody>
          <a:bodyPr lIns="106629" tIns="106629" rIns="106629" bIns="106629" spcCol="1270" anchor="ctr"/>
          <a:lstStyle/>
          <a:p>
            <a:pPr algn="ctr" defTabSz="844550">
              <a:lnSpc>
                <a:spcPct val="90000"/>
              </a:lnSpc>
              <a:spcAft>
                <a:spcPct val="35000"/>
              </a:spcAft>
              <a:defRPr/>
            </a:pPr>
            <a:r>
              <a:rPr lang="ru-RU" dirty="0"/>
              <a:t>Регистрация рисков</a:t>
            </a:r>
            <a:endParaRPr lang="ru-RU" sz="1900" dirty="0"/>
          </a:p>
        </p:txBody>
      </p:sp>
      <p:sp>
        <p:nvSpPr>
          <p:cNvPr id="13" name="Полилиния 12"/>
          <p:cNvSpPr/>
          <p:nvPr/>
        </p:nvSpPr>
        <p:spPr>
          <a:xfrm>
            <a:off x="3880484" y="2701662"/>
            <a:ext cx="413053" cy="483194"/>
          </a:xfrm>
          <a:custGeom>
            <a:avLst/>
            <a:gdLst>
              <a:gd name="connsiteX0" fmla="*/ 0 w 413053"/>
              <a:gd name="connsiteY0" fmla="*/ 96639 h 483194"/>
              <a:gd name="connsiteX1" fmla="*/ 206527 w 413053"/>
              <a:gd name="connsiteY1" fmla="*/ 96639 h 483194"/>
              <a:gd name="connsiteX2" fmla="*/ 206527 w 413053"/>
              <a:gd name="connsiteY2" fmla="*/ 0 h 483194"/>
              <a:gd name="connsiteX3" fmla="*/ 413053 w 413053"/>
              <a:gd name="connsiteY3" fmla="*/ 241597 h 483194"/>
              <a:gd name="connsiteX4" fmla="*/ 206527 w 413053"/>
              <a:gd name="connsiteY4" fmla="*/ 483194 h 483194"/>
              <a:gd name="connsiteX5" fmla="*/ 206527 w 413053"/>
              <a:gd name="connsiteY5" fmla="*/ 386555 h 483194"/>
              <a:gd name="connsiteX6" fmla="*/ 0 w 413053"/>
              <a:gd name="connsiteY6" fmla="*/ 386555 h 483194"/>
              <a:gd name="connsiteX7" fmla="*/ 0 w 413053"/>
              <a:gd name="connsiteY7" fmla="*/ 96639 h 48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53" h="483194">
                <a:moveTo>
                  <a:pt x="0" y="96639"/>
                </a:moveTo>
                <a:lnTo>
                  <a:pt x="206527" y="96639"/>
                </a:lnTo>
                <a:lnTo>
                  <a:pt x="206527" y="0"/>
                </a:lnTo>
                <a:lnTo>
                  <a:pt x="413053" y="241597"/>
                </a:lnTo>
                <a:lnTo>
                  <a:pt x="206527" y="483194"/>
                </a:lnTo>
                <a:lnTo>
                  <a:pt x="206527" y="386555"/>
                </a:lnTo>
                <a:lnTo>
                  <a:pt x="0" y="386555"/>
                </a:lnTo>
                <a:lnTo>
                  <a:pt x="0" y="96639"/>
                </a:lnTo>
                <a:close/>
              </a:path>
            </a:pathLst>
          </a:custGeom>
          <a:solidFill>
            <a:schemeClr val="accent1">
              <a:lumMod val="75000"/>
            </a:schemeClr>
          </a:solidFill>
        </p:spPr>
        <p:style>
          <a:lnRef idx="2">
            <a:schemeClr val="accent5"/>
          </a:lnRef>
          <a:fillRef idx="1">
            <a:schemeClr val="lt1"/>
          </a:fillRef>
          <a:effectRef idx="0">
            <a:schemeClr val="accent5"/>
          </a:effectRef>
          <a:fontRef idx="minor">
            <a:schemeClr val="dk1"/>
          </a:fontRef>
        </p:style>
        <p:txBody>
          <a:bodyPr lIns="0" tIns="96639" rIns="123916" bIns="96639" spcCol="1270" anchor="ctr"/>
          <a:lstStyle/>
          <a:p>
            <a:pPr algn="ctr" defTabSz="666750">
              <a:lnSpc>
                <a:spcPct val="90000"/>
              </a:lnSpc>
              <a:spcAft>
                <a:spcPct val="35000"/>
              </a:spcAft>
              <a:defRPr/>
            </a:pPr>
            <a:endParaRPr lang="ru-RU" sz="1500"/>
          </a:p>
        </p:txBody>
      </p:sp>
      <p:sp>
        <p:nvSpPr>
          <p:cNvPr id="14" name="Полилиния 13"/>
          <p:cNvSpPr/>
          <p:nvPr/>
        </p:nvSpPr>
        <p:spPr>
          <a:xfrm>
            <a:off x="4312532" y="2358750"/>
            <a:ext cx="1948364" cy="1169018"/>
          </a:xfrm>
          <a:custGeom>
            <a:avLst/>
            <a:gdLst>
              <a:gd name="connsiteX0" fmla="*/ 0 w 1948364"/>
              <a:gd name="connsiteY0" fmla="*/ 116902 h 1169018"/>
              <a:gd name="connsiteX1" fmla="*/ 116902 w 1948364"/>
              <a:gd name="connsiteY1" fmla="*/ 0 h 1169018"/>
              <a:gd name="connsiteX2" fmla="*/ 1831462 w 1948364"/>
              <a:gd name="connsiteY2" fmla="*/ 0 h 1169018"/>
              <a:gd name="connsiteX3" fmla="*/ 1948364 w 1948364"/>
              <a:gd name="connsiteY3" fmla="*/ 116902 h 1169018"/>
              <a:gd name="connsiteX4" fmla="*/ 1948364 w 1948364"/>
              <a:gd name="connsiteY4" fmla="*/ 1052116 h 1169018"/>
              <a:gd name="connsiteX5" fmla="*/ 1831462 w 1948364"/>
              <a:gd name="connsiteY5" fmla="*/ 1169018 h 1169018"/>
              <a:gd name="connsiteX6" fmla="*/ 116902 w 1948364"/>
              <a:gd name="connsiteY6" fmla="*/ 1169018 h 1169018"/>
              <a:gd name="connsiteX7" fmla="*/ 0 w 1948364"/>
              <a:gd name="connsiteY7" fmla="*/ 1052116 h 1169018"/>
              <a:gd name="connsiteX8" fmla="*/ 0 w 1948364"/>
              <a:gd name="connsiteY8" fmla="*/ 116902 h 11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364" h="1169018">
                <a:moveTo>
                  <a:pt x="0" y="116902"/>
                </a:moveTo>
                <a:cubicBezTo>
                  <a:pt x="0" y="52339"/>
                  <a:pt x="52339" y="0"/>
                  <a:pt x="116902" y="0"/>
                </a:cubicBezTo>
                <a:lnTo>
                  <a:pt x="1831462" y="0"/>
                </a:lnTo>
                <a:cubicBezTo>
                  <a:pt x="1896025" y="0"/>
                  <a:pt x="1948364" y="52339"/>
                  <a:pt x="1948364" y="116902"/>
                </a:cubicBezTo>
                <a:lnTo>
                  <a:pt x="1948364" y="1052116"/>
                </a:lnTo>
                <a:cubicBezTo>
                  <a:pt x="1948364" y="1116679"/>
                  <a:pt x="1896025" y="1169018"/>
                  <a:pt x="1831462" y="1169018"/>
                </a:cubicBezTo>
                <a:lnTo>
                  <a:pt x="116902" y="1169018"/>
                </a:lnTo>
                <a:cubicBezTo>
                  <a:pt x="52339" y="1169018"/>
                  <a:pt x="0" y="1116679"/>
                  <a:pt x="0" y="1052116"/>
                </a:cubicBezTo>
                <a:lnTo>
                  <a:pt x="0" y="116902"/>
                </a:lnTo>
                <a:close/>
              </a:path>
            </a:pathLst>
          </a:custGeom>
          <a:solidFill>
            <a:srgbClr val="FBCD58"/>
          </a:solidFill>
        </p:spPr>
        <p:style>
          <a:lnRef idx="2">
            <a:schemeClr val="accent2"/>
          </a:lnRef>
          <a:fillRef idx="1">
            <a:schemeClr val="lt1"/>
          </a:fillRef>
          <a:effectRef idx="0">
            <a:schemeClr val="accent2"/>
          </a:effectRef>
          <a:fontRef idx="minor">
            <a:schemeClr val="dk1"/>
          </a:fontRef>
        </p:style>
        <p:txBody>
          <a:bodyPr lIns="106629" tIns="106629" rIns="106629" bIns="106629" spcCol="1270" anchor="ctr"/>
          <a:lstStyle/>
          <a:p>
            <a:pPr algn="ctr" defTabSz="844550">
              <a:lnSpc>
                <a:spcPct val="90000"/>
              </a:lnSpc>
              <a:spcAft>
                <a:spcPct val="35000"/>
              </a:spcAft>
            </a:pPr>
            <a:r>
              <a:rPr lang="ru-RU" dirty="0"/>
              <a:t>Назначение владельцев и согласование</a:t>
            </a:r>
          </a:p>
        </p:txBody>
      </p:sp>
      <p:sp>
        <p:nvSpPr>
          <p:cNvPr id="15" name="Полилиния 14"/>
          <p:cNvSpPr/>
          <p:nvPr/>
        </p:nvSpPr>
        <p:spPr>
          <a:xfrm>
            <a:off x="6347751" y="2701662"/>
            <a:ext cx="413053" cy="483194"/>
          </a:xfrm>
          <a:custGeom>
            <a:avLst/>
            <a:gdLst>
              <a:gd name="connsiteX0" fmla="*/ 0 w 413053"/>
              <a:gd name="connsiteY0" fmla="*/ 96639 h 483194"/>
              <a:gd name="connsiteX1" fmla="*/ 206527 w 413053"/>
              <a:gd name="connsiteY1" fmla="*/ 96639 h 483194"/>
              <a:gd name="connsiteX2" fmla="*/ 206527 w 413053"/>
              <a:gd name="connsiteY2" fmla="*/ 0 h 483194"/>
              <a:gd name="connsiteX3" fmla="*/ 413053 w 413053"/>
              <a:gd name="connsiteY3" fmla="*/ 241597 h 483194"/>
              <a:gd name="connsiteX4" fmla="*/ 206527 w 413053"/>
              <a:gd name="connsiteY4" fmla="*/ 483194 h 483194"/>
              <a:gd name="connsiteX5" fmla="*/ 206527 w 413053"/>
              <a:gd name="connsiteY5" fmla="*/ 386555 h 483194"/>
              <a:gd name="connsiteX6" fmla="*/ 0 w 413053"/>
              <a:gd name="connsiteY6" fmla="*/ 386555 h 483194"/>
              <a:gd name="connsiteX7" fmla="*/ 0 w 413053"/>
              <a:gd name="connsiteY7" fmla="*/ 96639 h 48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53" h="483194">
                <a:moveTo>
                  <a:pt x="0" y="96639"/>
                </a:moveTo>
                <a:lnTo>
                  <a:pt x="206527" y="96639"/>
                </a:lnTo>
                <a:lnTo>
                  <a:pt x="206527" y="0"/>
                </a:lnTo>
                <a:lnTo>
                  <a:pt x="413053" y="241597"/>
                </a:lnTo>
                <a:lnTo>
                  <a:pt x="206527" y="483194"/>
                </a:lnTo>
                <a:lnTo>
                  <a:pt x="206527" y="386555"/>
                </a:lnTo>
                <a:lnTo>
                  <a:pt x="0" y="386555"/>
                </a:lnTo>
                <a:lnTo>
                  <a:pt x="0" y="96639"/>
                </a:lnTo>
                <a:close/>
              </a:path>
            </a:pathLst>
          </a:custGeom>
          <a:solidFill>
            <a:schemeClr val="accent1">
              <a:lumMod val="75000"/>
            </a:schemeClr>
          </a:solidFill>
        </p:spPr>
        <p:style>
          <a:lnRef idx="2">
            <a:schemeClr val="accent5"/>
          </a:lnRef>
          <a:fillRef idx="1">
            <a:schemeClr val="lt1"/>
          </a:fillRef>
          <a:effectRef idx="0">
            <a:schemeClr val="accent5"/>
          </a:effectRef>
          <a:fontRef idx="minor">
            <a:schemeClr val="dk1"/>
          </a:fontRef>
        </p:style>
        <p:txBody>
          <a:bodyPr lIns="0" tIns="96639" rIns="123916" bIns="96639" spcCol="1270" anchor="ctr"/>
          <a:lstStyle/>
          <a:p>
            <a:pPr algn="ctr" defTabSz="666750">
              <a:lnSpc>
                <a:spcPct val="90000"/>
              </a:lnSpc>
              <a:spcAft>
                <a:spcPct val="35000"/>
              </a:spcAft>
            </a:pPr>
            <a:endParaRPr lang="ru-RU" sz="1500">
              <a:solidFill>
                <a:schemeClr val="dk1"/>
              </a:solidFill>
            </a:endParaRPr>
          </a:p>
        </p:txBody>
      </p:sp>
      <p:sp>
        <p:nvSpPr>
          <p:cNvPr id="16" name="Полилиния 15"/>
          <p:cNvSpPr/>
          <p:nvPr/>
        </p:nvSpPr>
        <p:spPr>
          <a:xfrm>
            <a:off x="6864106" y="2358750"/>
            <a:ext cx="2400596" cy="1169018"/>
          </a:xfrm>
          <a:custGeom>
            <a:avLst/>
            <a:gdLst>
              <a:gd name="connsiteX0" fmla="*/ 0 w 1948364"/>
              <a:gd name="connsiteY0" fmla="*/ 116902 h 1169018"/>
              <a:gd name="connsiteX1" fmla="*/ 116902 w 1948364"/>
              <a:gd name="connsiteY1" fmla="*/ 0 h 1169018"/>
              <a:gd name="connsiteX2" fmla="*/ 1831462 w 1948364"/>
              <a:gd name="connsiteY2" fmla="*/ 0 h 1169018"/>
              <a:gd name="connsiteX3" fmla="*/ 1948364 w 1948364"/>
              <a:gd name="connsiteY3" fmla="*/ 116902 h 1169018"/>
              <a:gd name="connsiteX4" fmla="*/ 1948364 w 1948364"/>
              <a:gd name="connsiteY4" fmla="*/ 1052116 h 1169018"/>
              <a:gd name="connsiteX5" fmla="*/ 1831462 w 1948364"/>
              <a:gd name="connsiteY5" fmla="*/ 1169018 h 1169018"/>
              <a:gd name="connsiteX6" fmla="*/ 116902 w 1948364"/>
              <a:gd name="connsiteY6" fmla="*/ 1169018 h 1169018"/>
              <a:gd name="connsiteX7" fmla="*/ 0 w 1948364"/>
              <a:gd name="connsiteY7" fmla="*/ 1052116 h 1169018"/>
              <a:gd name="connsiteX8" fmla="*/ 0 w 1948364"/>
              <a:gd name="connsiteY8" fmla="*/ 116902 h 11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364" h="1169018">
                <a:moveTo>
                  <a:pt x="0" y="116902"/>
                </a:moveTo>
                <a:cubicBezTo>
                  <a:pt x="0" y="52339"/>
                  <a:pt x="52339" y="0"/>
                  <a:pt x="116902" y="0"/>
                </a:cubicBezTo>
                <a:lnTo>
                  <a:pt x="1831462" y="0"/>
                </a:lnTo>
                <a:cubicBezTo>
                  <a:pt x="1896025" y="0"/>
                  <a:pt x="1948364" y="52339"/>
                  <a:pt x="1948364" y="116902"/>
                </a:cubicBezTo>
                <a:lnTo>
                  <a:pt x="1948364" y="1052116"/>
                </a:lnTo>
                <a:cubicBezTo>
                  <a:pt x="1948364" y="1116679"/>
                  <a:pt x="1896025" y="1169018"/>
                  <a:pt x="1831462" y="1169018"/>
                </a:cubicBezTo>
                <a:lnTo>
                  <a:pt x="116902" y="1169018"/>
                </a:lnTo>
                <a:cubicBezTo>
                  <a:pt x="52339" y="1169018"/>
                  <a:pt x="0" y="1116679"/>
                  <a:pt x="0" y="1052116"/>
                </a:cubicBezTo>
                <a:lnTo>
                  <a:pt x="0" y="116902"/>
                </a:lnTo>
                <a:close/>
              </a:path>
            </a:pathLst>
          </a:custGeom>
          <a:solidFill>
            <a:srgbClr val="FFC000"/>
          </a:solidFill>
        </p:spPr>
        <p:style>
          <a:lnRef idx="2">
            <a:schemeClr val="accent2"/>
          </a:lnRef>
          <a:fillRef idx="1">
            <a:schemeClr val="lt1"/>
          </a:fillRef>
          <a:effectRef idx="0">
            <a:schemeClr val="accent2"/>
          </a:effectRef>
          <a:fontRef idx="minor">
            <a:schemeClr val="dk1"/>
          </a:fontRef>
        </p:style>
        <p:txBody>
          <a:bodyPr lIns="106629" tIns="106629" rIns="106629" bIns="106629" spcCol="1270" anchor="ctr"/>
          <a:lstStyle/>
          <a:p>
            <a:pPr algn="ctr" defTabSz="844550">
              <a:lnSpc>
                <a:spcPct val="90000"/>
              </a:lnSpc>
              <a:spcAft>
                <a:spcPct val="35000"/>
              </a:spcAft>
            </a:pPr>
            <a:r>
              <a:rPr lang="ru-RU" dirty="0"/>
              <a:t>Управление предупредительными мероприятиями</a:t>
            </a:r>
          </a:p>
        </p:txBody>
      </p:sp>
      <p:sp>
        <p:nvSpPr>
          <p:cNvPr id="17" name="Полилиния 16"/>
          <p:cNvSpPr/>
          <p:nvPr/>
        </p:nvSpPr>
        <p:spPr>
          <a:xfrm>
            <a:off x="2296308" y="3983382"/>
            <a:ext cx="1948364" cy="1169018"/>
          </a:xfrm>
          <a:custGeom>
            <a:avLst/>
            <a:gdLst>
              <a:gd name="connsiteX0" fmla="*/ 0 w 1948364"/>
              <a:gd name="connsiteY0" fmla="*/ 116902 h 1169018"/>
              <a:gd name="connsiteX1" fmla="*/ 116902 w 1948364"/>
              <a:gd name="connsiteY1" fmla="*/ 0 h 1169018"/>
              <a:gd name="connsiteX2" fmla="*/ 1831462 w 1948364"/>
              <a:gd name="connsiteY2" fmla="*/ 0 h 1169018"/>
              <a:gd name="connsiteX3" fmla="*/ 1948364 w 1948364"/>
              <a:gd name="connsiteY3" fmla="*/ 116902 h 1169018"/>
              <a:gd name="connsiteX4" fmla="*/ 1948364 w 1948364"/>
              <a:gd name="connsiteY4" fmla="*/ 1052116 h 1169018"/>
              <a:gd name="connsiteX5" fmla="*/ 1831462 w 1948364"/>
              <a:gd name="connsiteY5" fmla="*/ 1169018 h 1169018"/>
              <a:gd name="connsiteX6" fmla="*/ 116902 w 1948364"/>
              <a:gd name="connsiteY6" fmla="*/ 1169018 h 1169018"/>
              <a:gd name="connsiteX7" fmla="*/ 0 w 1948364"/>
              <a:gd name="connsiteY7" fmla="*/ 1052116 h 1169018"/>
              <a:gd name="connsiteX8" fmla="*/ 0 w 1948364"/>
              <a:gd name="connsiteY8" fmla="*/ 116902 h 11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364" h="1169018">
                <a:moveTo>
                  <a:pt x="0" y="116902"/>
                </a:moveTo>
                <a:cubicBezTo>
                  <a:pt x="0" y="52339"/>
                  <a:pt x="52339" y="0"/>
                  <a:pt x="116902" y="0"/>
                </a:cubicBezTo>
                <a:lnTo>
                  <a:pt x="1831462" y="0"/>
                </a:lnTo>
                <a:cubicBezTo>
                  <a:pt x="1896025" y="0"/>
                  <a:pt x="1948364" y="52339"/>
                  <a:pt x="1948364" y="116902"/>
                </a:cubicBezTo>
                <a:lnTo>
                  <a:pt x="1948364" y="1052116"/>
                </a:lnTo>
                <a:cubicBezTo>
                  <a:pt x="1948364" y="1116679"/>
                  <a:pt x="1896025" y="1169018"/>
                  <a:pt x="1831462" y="1169018"/>
                </a:cubicBezTo>
                <a:lnTo>
                  <a:pt x="116902" y="1169018"/>
                </a:lnTo>
                <a:cubicBezTo>
                  <a:pt x="52339" y="1169018"/>
                  <a:pt x="0" y="1116679"/>
                  <a:pt x="0" y="1052116"/>
                </a:cubicBezTo>
                <a:lnTo>
                  <a:pt x="0" y="116902"/>
                </a:lnTo>
                <a:close/>
              </a:path>
            </a:pathLst>
          </a:custGeom>
          <a:solidFill>
            <a:srgbClr val="FFC000"/>
          </a:solidFill>
        </p:spPr>
        <p:style>
          <a:lnRef idx="2">
            <a:schemeClr val="accent2"/>
          </a:lnRef>
          <a:fillRef idx="1">
            <a:schemeClr val="lt1"/>
          </a:fillRef>
          <a:effectRef idx="0">
            <a:schemeClr val="accent2"/>
          </a:effectRef>
          <a:fontRef idx="minor">
            <a:schemeClr val="dk1"/>
          </a:fontRef>
        </p:style>
        <p:txBody>
          <a:bodyPr lIns="106629" tIns="106629" rIns="106629" bIns="106629" spcCol="1270" anchor="ctr"/>
          <a:lstStyle/>
          <a:p>
            <a:pPr algn="ctr" defTabSz="844550">
              <a:lnSpc>
                <a:spcPct val="90000"/>
              </a:lnSpc>
              <a:spcAft>
                <a:spcPct val="35000"/>
              </a:spcAft>
            </a:pPr>
            <a:r>
              <a:rPr lang="ru-RU" dirty="0"/>
              <a:t>Учет инцидентов</a:t>
            </a:r>
          </a:p>
        </p:txBody>
      </p:sp>
      <p:sp>
        <p:nvSpPr>
          <p:cNvPr id="18" name="Полилиния 17"/>
          <p:cNvSpPr/>
          <p:nvPr/>
        </p:nvSpPr>
        <p:spPr>
          <a:xfrm>
            <a:off x="4403535" y="4326294"/>
            <a:ext cx="413053" cy="483194"/>
          </a:xfrm>
          <a:custGeom>
            <a:avLst/>
            <a:gdLst>
              <a:gd name="connsiteX0" fmla="*/ 0 w 413053"/>
              <a:gd name="connsiteY0" fmla="*/ 96639 h 483194"/>
              <a:gd name="connsiteX1" fmla="*/ 206527 w 413053"/>
              <a:gd name="connsiteY1" fmla="*/ 96639 h 483194"/>
              <a:gd name="connsiteX2" fmla="*/ 206527 w 413053"/>
              <a:gd name="connsiteY2" fmla="*/ 0 h 483194"/>
              <a:gd name="connsiteX3" fmla="*/ 413053 w 413053"/>
              <a:gd name="connsiteY3" fmla="*/ 241597 h 483194"/>
              <a:gd name="connsiteX4" fmla="*/ 206527 w 413053"/>
              <a:gd name="connsiteY4" fmla="*/ 483194 h 483194"/>
              <a:gd name="connsiteX5" fmla="*/ 206527 w 413053"/>
              <a:gd name="connsiteY5" fmla="*/ 386555 h 483194"/>
              <a:gd name="connsiteX6" fmla="*/ 0 w 413053"/>
              <a:gd name="connsiteY6" fmla="*/ 386555 h 483194"/>
              <a:gd name="connsiteX7" fmla="*/ 0 w 413053"/>
              <a:gd name="connsiteY7" fmla="*/ 96639 h 48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53" h="483194">
                <a:moveTo>
                  <a:pt x="0" y="96639"/>
                </a:moveTo>
                <a:lnTo>
                  <a:pt x="206527" y="96639"/>
                </a:lnTo>
                <a:lnTo>
                  <a:pt x="206527" y="0"/>
                </a:lnTo>
                <a:lnTo>
                  <a:pt x="413053" y="241597"/>
                </a:lnTo>
                <a:lnTo>
                  <a:pt x="206527" y="483194"/>
                </a:lnTo>
                <a:lnTo>
                  <a:pt x="206527" y="386555"/>
                </a:lnTo>
                <a:lnTo>
                  <a:pt x="0" y="386555"/>
                </a:lnTo>
                <a:lnTo>
                  <a:pt x="0" y="96639"/>
                </a:lnTo>
                <a:close/>
              </a:path>
            </a:pathLst>
          </a:custGeom>
          <a:solidFill>
            <a:schemeClr val="accent1">
              <a:lumMod val="75000"/>
            </a:schemeClr>
          </a:solidFill>
        </p:spPr>
        <p:style>
          <a:lnRef idx="2">
            <a:schemeClr val="accent5"/>
          </a:lnRef>
          <a:fillRef idx="1">
            <a:schemeClr val="lt1"/>
          </a:fillRef>
          <a:effectRef idx="0">
            <a:schemeClr val="accent5"/>
          </a:effectRef>
          <a:fontRef idx="minor">
            <a:schemeClr val="dk1"/>
          </a:fontRef>
        </p:style>
        <p:txBody>
          <a:bodyPr lIns="0" tIns="96639" rIns="123916" bIns="96639" spcCol="1270" anchor="ctr"/>
          <a:lstStyle/>
          <a:p>
            <a:pPr algn="ctr" defTabSz="666750">
              <a:lnSpc>
                <a:spcPct val="90000"/>
              </a:lnSpc>
              <a:spcAft>
                <a:spcPct val="35000"/>
              </a:spcAft>
            </a:pPr>
            <a:endParaRPr lang="ru-RU" sz="1500">
              <a:solidFill>
                <a:schemeClr val="dk1"/>
              </a:solidFill>
            </a:endParaRPr>
          </a:p>
        </p:txBody>
      </p:sp>
      <p:sp>
        <p:nvSpPr>
          <p:cNvPr id="19" name="Полилиния 18"/>
          <p:cNvSpPr/>
          <p:nvPr/>
        </p:nvSpPr>
        <p:spPr>
          <a:xfrm>
            <a:off x="4928934" y="3983382"/>
            <a:ext cx="1948364" cy="1169018"/>
          </a:xfrm>
          <a:custGeom>
            <a:avLst/>
            <a:gdLst>
              <a:gd name="connsiteX0" fmla="*/ 0 w 1948364"/>
              <a:gd name="connsiteY0" fmla="*/ 116902 h 1169018"/>
              <a:gd name="connsiteX1" fmla="*/ 116902 w 1948364"/>
              <a:gd name="connsiteY1" fmla="*/ 0 h 1169018"/>
              <a:gd name="connsiteX2" fmla="*/ 1831462 w 1948364"/>
              <a:gd name="connsiteY2" fmla="*/ 0 h 1169018"/>
              <a:gd name="connsiteX3" fmla="*/ 1948364 w 1948364"/>
              <a:gd name="connsiteY3" fmla="*/ 116902 h 1169018"/>
              <a:gd name="connsiteX4" fmla="*/ 1948364 w 1948364"/>
              <a:gd name="connsiteY4" fmla="*/ 1052116 h 1169018"/>
              <a:gd name="connsiteX5" fmla="*/ 1831462 w 1948364"/>
              <a:gd name="connsiteY5" fmla="*/ 1169018 h 1169018"/>
              <a:gd name="connsiteX6" fmla="*/ 116902 w 1948364"/>
              <a:gd name="connsiteY6" fmla="*/ 1169018 h 1169018"/>
              <a:gd name="connsiteX7" fmla="*/ 0 w 1948364"/>
              <a:gd name="connsiteY7" fmla="*/ 1052116 h 1169018"/>
              <a:gd name="connsiteX8" fmla="*/ 0 w 1948364"/>
              <a:gd name="connsiteY8" fmla="*/ 116902 h 11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364" h="1169018">
                <a:moveTo>
                  <a:pt x="0" y="116902"/>
                </a:moveTo>
                <a:cubicBezTo>
                  <a:pt x="0" y="52339"/>
                  <a:pt x="52339" y="0"/>
                  <a:pt x="116902" y="0"/>
                </a:cubicBezTo>
                <a:lnTo>
                  <a:pt x="1831462" y="0"/>
                </a:lnTo>
                <a:cubicBezTo>
                  <a:pt x="1896025" y="0"/>
                  <a:pt x="1948364" y="52339"/>
                  <a:pt x="1948364" y="116902"/>
                </a:cubicBezTo>
                <a:lnTo>
                  <a:pt x="1948364" y="1052116"/>
                </a:lnTo>
                <a:cubicBezTo>
                  <a:pt x="1948364" y="1116679"/>
                  <a:pt x="1896025" y="1169018"/>
                  <a:pt x="1831462" y="1169018"/>
                </a:cubicBezTo>
                <a:lnTo>
                  <a:pt x="116902" y="1169018"/>
                </a:lnTo>
                <a:cubicBezTo>
                  <a:pt x="52339" y="1169018"/>
                  <a:pt x="0" y="1116679"/>
                  <a:pt x="0" y="1052116"/>
                </a:cubicBezTo>
                <a:lnTo>
                  <a:pt x="0" y="116902"/>
                </a:lnTo>
                <a:close/>
              </a:path>
            </a:pathLst>
          </a:custGeom>
          <a:solidFill>
            <a:srgbClr val="FFC000"/>
          </a:solidFill>
        </p:spPr>
        <p:style>
          <a:lnRef idx="2">
            <a:schemeClr val="accent2"/>
          </a:lnRef>
          <a:fillRef idx="1">
            <a:schemeClr val="lt1"/>
          </a:fillRef>
          <a:effectRef idx="0">
            <a:schemeClr val="accent2"/>
          </a:effectRef>
          <a:fontRef idx="minor">
            <a:schemeClr val="dk1"/>
          </a:fontRef>
        </p:style>
        <p:txBody>
          <a:bodyPr lIns="106629" tIns="106629" rIns="106629" bIns="106629" spcCol="1270" anchor="ctr"/>
          <a:lstStyle/>
          <a:p>
            <a:pPr algn="ctr" defTabSz="844550">
              <a:lnSpc>
                <a:spcPct val="90000"/>
              </a:lnSpc>
              <a:spcAft>
                <a:spcPct val="35000"/>
              </a:spcAft>
            </a:pPr>
            <a:r>
              <a:rPr lang="ru-RU" dirty="0"/>
              <a:t>Управление реакциями</a:t>
            </a:r>
          </a:p>
        </p:txBody>
      </p:sp>
      <p:sp>
        <p:nvSpPr>
          <p:cNvPr id="20" name="Полилиния 19"/>
          <p:cNvSpPr/>
          <p:nvPr/>
        </p:nvSpPr>
        <p:spPr>
          <a:xfrm>
            <a:off x="7048836" y="4326294"/>
            <a:ext cx="413053" cy="483194"/>
          </a:xfrm>
          <a:custGeom>
            <a:avLst/>
            <a:gdLst>
              <a:gd name="connsiteX0" fmla="*/ 0 w 413053"/>
              <a:gd name="connsiteY0" fmla="*/ 96639 h 483194"/>
              <a:gd name="connsiteX1" fmla="*/ 206527 w 413053"/>
              <a:gd name="connsiteY1" fmla="*/ 96639 h 483194"/>
              <a:gd name="connsiteX2" fmla="*/ 206527 w 413053"/>
              <a:gd name="connsiteY2" fmla="*/ 0 h 483194"/>
              <a:gd name="connsiteX3" fmla="*/ 413053 w 413053"/>
              <a:gd name="connsiteY3" fmla="*/ 241597 h 483194"/>
              <a:gd name="connsiteX4" fmla="*/ 206527 w 413053"/>
              <a:gd name="connsiteY4" fmla="*/ 483194 h 483194"/>
              <a:gd name="connsiteX5" fmla="*/ 206527 w 413053"/>
              <a:gd name="connsiteY5" fmla="*/ 386555 h 483194"/>
              <a:gd name="connsiteX6" fmla="*/ 0 w 413053"/>
              <a:gd name="connsiteY6" fmla="*/ 386555 h 483194"/>
              <a:gd name="connsiteX7" fmla="*/ 0 w 413053"/>
              <a:gd name="connsiteY7" fmla="*/ 96639 h 48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53" h="483194">
                <a:moveTo>
                  <a:pt x="0" y="96639"/>
                </a:moveTo>
                <a:lnTo>
                  <a:pt x="206527" y="96639"/>
                </a:lnTo>
                <a:lnTo>
                  <a:pt x="206527" y="0"/>
                </a:lnTo>
                <a:lnTo>
                  <a:pt x="413053" y="241597"/>
                </a:lnTo>
                <a:lnTo>
                  <a:pt x="206527" y="483194"/>
                </a:lnTo>
                <a:lnTo>
                  <a:pt x="206527" y="386555"/>
                </a:lnTo>
                <a:lnTo>
                  <a:pt x="0" y="386555"/>
                </a:lnTo>
                <a:lnTo>
                  <a:pt x="0" y="96639"/>
                </a:lnTo>
                <a:close/>
              </a:path>
            </a:pathLst>
          </a:custGeom>
          <a:solidFill>
            <a:schemeClr val="accent1">
              <a:lumMod val="75000"/>
            </a:schemeClr>
          </a:solidFill>
        </p:spPr>
        <p:style>
          <a:lnRef idx="2">
            <a:schemeClr val="accent5"/>
          </a:lnRef>
          <a:fillRef idx="1">
            <a:schemeClr val="lt1"/>
          </a:fillRef>
          <a:effectRef idx="0">
            <a:schemeClr val="accent5"/>
          </a:effectRef>
          <a:fontRef idx="minor">
            <a:schemeClr val="dk1"/>
          </a:fontRef>
        </p:style>
        <p:txBody>
          <a:bodyPr lIns="0" tIns="96639" rIns="123916" bIns="96639" spcCol="1270" anchor="ctr"/>
          <a:lstStyle/>
          <a:p>
            <a:pPr algn="ctr" defTabSz="666750">
              <a:lnSpc>
                <a:spcPct val="90000"/>
              </a:lnSpc>
              <a:spcAft>
                <a:spcPct val="35000"/>
              </a:spcAft>
            </a:pPr>
            <a:endParaRPr lang="ru-RU" sz="1500">
              <a:solidFill>
                <a:schemeClr val="dk1"/>
              </a:solidFill>
            </a:endParaRPr>
          </a:p>
        </p:txBody>
      </p:sp>
      <p:sp>
        <p:nvSpPr>
          <p:cNvPr id="21" name="Полилиния 20"/>
          <p:cNvSpPr/>
          <p:nvPr/>
        </p:nvSpPr>
        <p:spPr>
          <a:xfrm>
            <a:off x="7552892" y="3983382"/>
            <a:ext cx="2272511" cy="1169018"/>
          </a:xfrm>
          <a:custGeom>
            <a:avLst/>
            <a:gdLst>
              <a:gd name="connsiteX0" fmla="*/ 0 w 1948364"/>
              <a:gd name="connsiteY0" fmla="*/ 116902 h 1169018"/>
              <a:gd name="connsiteX1" fmla="*/ 116902 w 1948364"/>
              <a:gd name="connsiteY1" fmla="*/ 0 h 1169018"/>
              <a:gd name="connsiteX2" fmla="*/ 1831462 w 1948364"/>
              <a:gd name="connsiteY2" fmla="*/ 0 h 1169018"/>
              <a:gd name="connsiteX3" fmla="*/ 1948364 w 1948364"/>
              <a:gd name="connsiteY3" fmla="*/ 116902 h 1169018"/>
              <a:gd name="connsiteX4" fmla="*/ 1948364 w 1948364"/>
              <a:gd name="connsiteY4" fmla="*/ 1052116 h 1169018"/>
              <a:gd name="connsiteX5" fmla="*/ 1831462 w 1948364"/>
              <a:gd name="connsiteY5" fmla="*/ 1169018 h 1169018"/>
              <a:gd name="connsiteX6" fmla="*/ 116902 w 1948364"/>
              <a:gd name="connsiteY6" fmla="*/ 1169018 h 1169018"/>
              <a:gd name="connsiteX7" fmla="*/ 0 w 1948364"/>
              <a:gd name="connsiteY7" fmla="*/ 1052116 h 1169018"/>
              <a:gd name="connsiteX8" fmla="*/ 0 w 1948364"/>
              <a:gd name="connsiteY8" fmla="*/ 116902 h 11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364" h="1169018">
                <a:moveTo>
                  <a:pt x="0" y="116902"/>
                </a:moveTo>
                <a:cubicBezTo>
                  <a:pt x="0" y="52339"/>
                  <a:pt x="52339" y="0"/>
                  <a:pt x="116902" y="0"/>
                </a:cubicBezTo>
                <a:lnTo>
                  <a:pt x="1831462" y="0"/>
                </a:lnTo>
                <a:cubicBezTo>
                  <a:pt x="1896025" y="0"/>
                  <a:pt x="1948364" y="52339"/>
                  <a:pt x="1948364" y="116902"/>
                </a:cubicBezTo>
                <a:lnTo>
                  <a:pt x="1948364" y="1052116"/>
                </a:lnTo>
                <a:cubicBezTo>
                  <a:pt x="1948364" y="1116679"/>
                  <a:pt x="1896025" y="1169018"/>
                  <a:pt x="1831462" y="1169018"/>
                </a:cubicBezTo>
                <a:lnTo>
                  <a:pt x="116902" y="1169018"/>
                </a:lnTo>
                <a:cubicBezTo>
                  <a:pt x="52339" y="1169018"/>
                  <a:pt x="0" y="1116679"/>
                  <a:pt x="0" y="1052116"/>
                </a:cubicBezTo>
                <a:lnTo>
                  <a:pt x="0" y="116902"/>
                </a:lnTo>
                <a:close/>
              </a:path>
            </a:pathLst>
          </a:custGeom>
          <a:solidFill>
            <a:srgbClr val="FFC000"/>
          </a:solidFill>
        </p:spPr>
        <p:style>
          <a:lnRef idx="2">
            <a:schemeClr val="accent2"/>
          </a:lnRef>
          <a:fillRef idx="1">
            <a:schemeClr val="lt1"/>
          </a:fillRef>
          <a:effectRef idx="0">
            <a:schemeClr val="accent2"/>
          </a:effectRef>
          <a:fontRef idx="minor">
            <a:schemeClr val="dk1"/>
          </a:fontRef>
        </p:style>
        <p:txBody>
          <a:bodyPr lIns="106629" tIns="106629" rIns="106629" bIns="106629" spcCol="1270" anchor="ctr"/>
          <a:lstStyle/>
          <a:p>
            <a:pPr algn="ctr" defTabSz="844550">
              <a:lnSpc>
                <a:spcPct val="90000"/>
              </a:lnSpc>
              <a:spcAft>
                <a:spcPct val="35000"/>
              </a:spcAft>
            </a:pPr>
            <a:r>
              <a:rPr lang="ru-RU" dirty="0"/>
              <a:t>Анализ рисков, инцидентов, мероприятий</a:t>
            </a:r>
          </a:p>
        </p:txBody>
      </p:sp>
      <p:grpSp>
        <p:nvGrpSpPr>
          <p:cNvPr id="22" name="Diagram group"/>
          <p:cNvGrpSpPr/>
          <p:nvPr/>
        </p:nvGrpSpPr>
        <p:grpSpPr>
          <a:xfrm>
            <a:off x="9516103" y="2747464"/>
            <a:ext cx="413053" cy="483194"/>
            <a:chOff x="4877430" y="2258454"/>
            <a:chExt cx="413053" cy="483194"/>
          </a:xfrm>
          <a:solidFill>
            <a:srgbClr val="3A5D80"/>
          </a:solidFill>
          <a:effectLst/>
          <a:scene3d>
            <a:camera prst="perspectiveLeft" zoom="91000">
              <a:rot lat="0" lon="0" rev="0"/>
            </a:camera>
            <a:lightRig rig="threePt" dir="t">
              <a:rot lat="0" lon="0" rev="20640000"/>
            </a:lightRig>
          </a:scene3d>
        </p:grpSpPr>
        <p:grpSp>
          <p:nvGrpSpPr>
            <p:cNvPr id="23" name="Группа 30"/>
            <p:cNvGrpSpPr/>
            <p:nvPr/>
          </p:nvGrpSpPr>
          <p:grpSpPr>
            <a:xfrm>
              <a:off x="4877430" y="2258454"/>
              <a:ext cx="413053" cy="483194"/>
              <a:chOff x="4877430" y="2258454"/>
              <a:chExt cx="413053" cy="483194"/>
            </a:xfrm>
            <a:grpFill/>
            <a:scene3d>
              <a:camera prst="perspectiveLeft" zoom="91000">
                <a:rot lat="0" lon="0" rev="0"/>
              </a:camera>
              <a:lightRig rig="threePt" dir="t">
                <a:rot lat="0" lon="0" rev="20640000"/>
              </a:lightRig>
            </a:scene3d>
          </p:grpSpPr>
          <p:sp>
            <p:nvSpPr>
              <p:cNvPr id="24" name="Стрелка вправо 23"/>
              <p:cNvSpPr/>
              <p:nvPr/>
            </p:nvSpPr>
            <p:spPr>
              <a:xfrm>
                <a:off x="4877430" y="2258454"/>
                <a:ext cx="413053" cy="483194"/>
              </a:xfrm>
              <a:prstGeom prst="rightArrow">
                <a:avLst>
                  <a:gd name="adj1" fmla="val 60000"/>
                  <a:gd name="adj2" fmla="val 50000"/>
                </a:avLst>
              </a:prstGeom>
              <a:solidFill>
                <a:schemeClr val="accent1">
                  <a:lumMod val="75000"/>
                </a:schemeClr>
              </a:solidFill>
            </p:spPr>
            <p:style>
              <a:lnRef idx="2">
                <a:schemeClr val="accent5"/>
              </a:lnRef>
              <a:fillRef idx="1">
                <a:schemeClr val="lt1"/>
              </a:fillRef>
              <a:effectRef idx="0">
                <a:schemeClr val="accent5"/>
              </a:effectRef>
              <a:fontRef idx="minor">
                <a:schemeClr val="dk1"/>
              </a:fontRef>
            </p:style>
          </p:sp>
          <p:sp>
            <p:nvSpPr>
              <p:cNvPr id="25" name="Стрелка вправо 4"/>
              <p:cNvSpPr/>
              <p:nvPr/>
            </p:nvSpPr>
            <p:spPr>
              <a:xfrm>
                <a:off x="4877430" y="2355093"/>
                <a:ext cx="289137" cy="289916"/>
              </a:xfrm>
              <a:prstGeom prst="rect">
                <a:avLst/>
              </a:prstGeom>
              <a:solidFill>
                <a:schemeClr val="accent1">
                  <a:lumMod val="75000"/>
                </a:schemeClr>
              </a:solidFill>
            </p:spPr>
            <p:style>
              <a:lnRef idx="2">
                <a:schemeClr val="accent5"/>
              </a:lnRef>
              <a:fillRef idx="1">
                <a:schemeClr val="lt1"/>
              </a:fillRef>
              <a:effectRef idx="0">
                <a:schemeClr val="accent5"/>
              </a:effectRef>
              <a:fontRef idx="minor">
                <a:schemeClr val="dk1"/>
              </a:fontRef>
            </p:style>
            <p:txBody>
              <a:bodyPr lIns="0" tIns="96639" rIns="123916" bIns="96639" spcCol="1270" anchor="ctr"/>
              <a:lstStyle/>
              <a:p>
                <a:pPr algn="ctr" defTabSz="666750">
                  <a:lnSpc>
                    <a:spcPct val="90000"/>
                  </a:lnSpc>
                  <a:spcAft>
                    <a:spcPct val="35000"/>
                  </a:spcAft>
                </a:pPr>
                <a:endParaRPr lang="ru-RU" sz="1500">
                  <a:solidFill>
                    <a:schemeClr val="dk1"/>
                  </a:solidFill>
                </a:endParaRPr>
              </a:p>
            </p:txBody>
          </p:sp>
        </p:grpSp>
      </p:grpSp>
      <p:grpSp>
        <p:nvGrpSpPr>
          <p:cNvPr id="26" name="Diagram group"/>
          <p:cNvGrpSpPr/>
          <p:nvPr/>
        </p:nvGrpSpPr>
        <p:grpSpPr>
          <a:xfrm>
            <a:off x="1811247" y="4331640"/>
            <a:ext cx="413053" cy="483194"/>
            <a:chOff x="2149720" y="2258454"/>
            <a:chExt cx="413053" cy="483194"/>
          </a:xfrm>
          <a:solidFill>
            <a:srgbClr val="3A5D80"/>
          </a:solidFill>
          <a:effectLst/>
          <a:scene3d>
            <a:camera prst="perspectiveLeft" fov="2700000" zoom="91000">
              <a:rot lat="0" lon="0" rev="0"/>
            </a:camera>
            <a:lightRig rig="threePt" dir="t">
              <a:rot lat="0" lon="0" rev="20640000"/>
            </a:lightRig>
          </a:scene3d>
        </p:grpSpPr>
        <p:grpSp>
          <p:nvGrpSpPr>
            <p:cNvPr id="27" name="Группа 34"/>
            <p:cNvGrpSpPr/>
            <p:nvPr/>
          </p:nvGrpSpPr>
          <p:grpSpPr>
            <a:xfrm>
              <a:off x="2149720" y="2258454"/>
              <a:ext cx="413053" cy="483194"/>
              <a:chOff x="2149720" y="2258454"/>
              <a:chExt cx="413053" cy="483194"/>
            </a:xfrm>
            <a:grpFill/>
            <a:scene3d>
              <a:camera prst="perspectiveLeft" fov="2700000" zoom="91000">
                <a:rot lat="0" lon="0" rev="0"/>
              </a:camera>
              <a:lightRig rig="threePt" dir="t">
                <a:rot lat="0" lon="0" rev="20640000"/>
              </a:lightRig>
            </a:scene3d>
          </p:grpSpPr>
          <p:sp>
            <p:nvSpPr>
              <p:cNvPr id="28" name="Стрелка вправо 27"/>
              <p:cNvSpPr/>
              <p:nvPr/>
            </p:nvSpPr>
            <p:spPr>
              <a:xfrm>
                <a:off x="2149720" y="2258454"/>
                <a:ext cx="413053" cy="483194"/>
              </a:xfrm>
              <a:prstGeom prst="rightArrow">
                <a:avLst>
                  <a:gd name="adj1" fmla="val 60000"/>
                  <a:gd name="adj2" fmla="val 50000"/>
                </a:avLst>
              </a:prstGeom>
              <a:solidFill>
                <a:schemeClr val="accent1">
                  <a:lumMod val="75000"/>
                </a:schemeClr>
              </a:solidFill>
            </p:spPr>
            <p:style>
              <a:lnRef idx="2">
                <a:schemeClr val="accent5"/>
              </a:lnRef>
              <a:fillRef idx="1">
                <a:schemeClr val="lt1"/>
              </a:fillRef>
              <a:effectRef idx="0">
                <a:schemeClr val="accent5"/>
              </a:effectRef>
              <a:fontRef idx="minor">
                <a:schemeClr val="dk1"/>
              </a:fontRef>
            </p:style>
          </p:sp>
          <p:sp>
            <p:nvSpPr>
              <p:cNvPr id="29" name="Стрелка вправо 4"/>
              <p:cNvSpPr/>
              <p:nvPr/>
            </p:nvSpPr>
            <p:spPr>
              <a:xfrm>
                <a:off x="2149720" y="2355093"/>
                <a:ext cx="289137" cy="289916"/>
              </a:xfrm>
              <a:prstGeom prst="rect">
                <a:avLst/>
              </a:prstGeom>
              <a:solidFill>
                <a:schemeClr val="accent1">
                  <a:lumMod val="75000"/>
                </a:schemeClr>
              </a:solidFill>
            </p:spPr>
            <p:style>
              <a:lnRef idx="2">
                <a:schemeClr val="accent5"/>
              </a:lnRef>
              <a:fillRef idx="1">
                <a:schemeClr val="lt1"/>
              </a:fillRef>
              <a:effectRef idx="0">
                <a:schemeClr val="accent5"/>
              </a:effectRef>
              <a:fontRef idx="minor">
                <a:schemeClr val="dk1"/>
              </a:fontRef>
            </p:style>
            <p:txBody>
              <a:bodyPr lIns="0" tIns="96639" rIns="123916" bIns="96639" spcCol="1270" anchor="ctr"/>
              <a:lstStyle/>
              <a:p>
                <a:pPr algn="ctr" defTabSz="666750">
                  <a:lnSpc>
                    <a:spcPct val="90000"/>
                  </a:lnSpc>
                  <a:spcAft>
                    <a:spcPct val="35000"/>
                  </a:spcAft>
                </a:pPr>
                <a:endParaRPr lang="ru-RU" sz="1500">
                  <a:solidFill>
                    <a:schemeClr val="dk1"/>
                  </a:solidFill>
                </a:endParaRPr>
              </a:p>
            </p:txBody>
          </p:sp>
        </p:grpSp>
      </p:grpSp>
    </p:spTree>
    <p:extLst>
      <p:ext uri="{BB962C8B-B14F-4D97-AF65-F5344CB8AC3E}">
        <p14:creationId xmlns:p14="http://schemas.microsoft.com/office/powerpoint/2010/main" val="139137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91513" y="1099918"/>
            <a:ext cx="7313001" cy="5430446"/>
          </a:xfrm>
          <a:prstGeom prst="rect">
            <a:avLst/>
          </a:prstGeom>
          <a:noFill/>
          <a:ln w="25400">
            <a:solidFill>
              <a:srgbClr val="3A5D80"/>
            </a:solidFill>
            <a:miter lim="800000"/>
            <a:headEnd/>
            <a:tailEnd/>
          </a:ln>
          <a:effectLst/>
        </p:spPr>
      </p:pic>
      <p:sp>
        <p:nvSpPr>
          <p:cNvPr id="5" name="Прямоугольник 4"/>
          <p:cNvSpPr/>
          <p:nvPr/>
        </p:nvSpPr>
        <p:spPr>
          <a:xfrm>
            <a:off x="342899" y="120582"/>
            <a:ext cx="8467725" cy="400110"/>
          </a:xfrm>
          <a:prstGeom prst="rect">
            <a:avLst/>
          </a:prstGeom>
        </p:spPr>
        <p:txBody>
          <a:bodyPr wrap="square">
            <a:spAutoFit/>
          </a:bodyPr>
          <a:lstStyle/>
          <a:p>
            <a:r>
              <a:rPr lang="ru-RU" sz="2000" dirty="0"/>
              <a:t>Риски</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7</a:t>
            </a:fld>
            <a:endParaRPr lang="ru-RU" dirty="0"/>
          </a:p>
        </p:txBody>
      </p:sp>
      <p:sp>
        <p:nvSpPr>
          <p:cNvPr id="31" name="Номер слайда 3"/>
          <p:cNvSpPr txBox="1">
            <a:spLocks/>
          </p:cNvSpPr>
          <p:nvPr/>
        </p:nvSpPr>
        <p:spPr>
          <a:xfrm>
            <a:off x="9322410" y="6270014"/>
            <a:ext cx="766762"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defRPr sz="2000" kern="1200">
                <a:solidFill>
                  <a:schemeClr val="tx1"/>
                </a:solidFill>
                <a:latin typeface="Arial" panose="020B0604020202020204" pitchFamily="34" charset="0"/>
                <a:ea typeface="+mn-ea"/>
                <a:cs typeface="+mn-cs"/>
              </a:defRPr>
            </a:lvl1pPr>
            <a:lvl2pPr marL="742950" indent="-285750" algn="l" defTabSz="914400" rtl="0" eaLnBrk="1" latinLnBrk="0" hangingPunct="1">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000" kern="1200">
                <a:solidFill>
                  <a:schemeClr val="tx1"/>
                </a:solidFill>
                <a:latin typeface="Arial" panose="020B0604020202020204" pitchFamily="34" charset="0"/>
                <a:ea typeface="+mn-ea"/>
                <a:cs typeface="+mn-cs"/>
              </a:defRPr>
            </a:lvl9pPr>
          </a:lstStyle>
          <a:p>
            <a:fld id="{D44F00BF-1255-44C2-8F30-9FEF7FADDCFA}" type="slidenum">
              <a:rPr lang="ru-RU" altLang="ru-RU" sz="1000" smtClean="0">
                <a:solidFill>
                  <a:srgbClr val="5B0917"/>
                </a:solidFill>
              </a:rPr>
              <a:pPr/>
              <a:t>7</a:t>
            </a:fld>
            <a:endParaRPr lang="ru-RU" altLang="ru-RU" sz="1000">
              <a:solidFill>
                <a:srgbClr val="5B0917"/>
              </a:solidFill>
            </a:endParaRPr>
          </a:p>
        </p:txBody>
      </p:sp>
      <p:sp>
        <p:nvSpPr>
          <p:cNvPr id="12" name="Прямоугольная выноска 11"/>
          <p:cNvSpPr/>
          <p:nvPr/>
        </p:nvSpPr>
        <p:spPr bwMode="auto">
          <a:xfrm>
            <a:off x="5762948" y="4837041"/>
            <a:ext cx="3495676" cy="813117"/>
          </a:xfrm>
          <a:prstGeom prst="wedgeRectCallout">
            <a:avLst>
              <a:gd name="adj1" fmla="val -88476"/>
              <a:gd name="adj2" fmla="val -107597"/>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latin typeface="Arial" charset="0"/>
              </a:rPr>
              <a:t>Оценка риска выполняется присвоением категории вероятности и ущерба</a:t>
            </a:r>
          </a:p>
        </p:txBody>
      </p:sp>
      <p:sp>
        <p:nvSpPr>
          <p:cNvPr id="14" name="Скругленный прямоугольник 13"/>
          <p:cNvSpPr/>
          <p:nvPr/>
        </p:nvSpPr>
        <p:spPr bwMode="auto">
          <a:xfrm>
            <a:off x="6229949" y="1246297"/>
            <a:ext cx="5362961" cy="667366"/>
          </a:xfrm>
          <a:prstGeom prst="roundRect">
            <a:avLst/>
          </a:prstGeom>
          <a:solidFill>
            <a:srgbClr val="FAA634"/>
          </a:solidFill>
          <a:ln w="28575" cap="flat" cmpd="sng" algn="ctr">
            <a:noFill/>
            <a:prstDash val="solid"/>
            <a:round/>
            <a:headEnd type="none" w="med" len="med"/>
            <a:tailEnd type="none" w="med" len="med"/>
          </a:ln>
          <a:effectLst>
            <a:outerShdw blurRad="292100" dist="139700" dir="2700000" algn="ctr" rotWithShape="0">
              <a:srgbClr val="000000">
                <a:alpha val="65000"/>
              </a:srgbClr>
            </a:outerShdw>
          </a:effectLst>
          <a:extLst/>
        </p:spPr>
        <p:txBody>
          <a:bodyPr anchor="ctr"/>
          <a:lstStyle/>
          <a:p>
            <a:pPr>
              <a:lnSpc>
                <a:spcPct val="110000"/>
              </a:lnSpc>
              <a:spcBef>
                <a:spcPct val="50000"/>
              </a:spcBef>
              <a:defRPr/>
            </a:pPr>
            <a:r>
              <a:rPr lang="ru-RU" sz="1600" dirty="0">
                <a:latin typeface="Arial" charset="0"/>
              </a:rPr>
              <a:t>Сведения о рисках хранятся в справочнике «Риски»</a:t>
            </a:r>
          </a:p>
        </p:txBody>
      </p:sp>
      <p:sp>
        <p:nvSpPr>
          <p:cNvPr id="17" name="Прямоугольная выноска 16"/>
          <p:cNvSpPr/>
          <p:nvPr/>
        </p:nvSpPr>
        <p:spPr bwMode="auto">
          <a:xfrm>
            <a:off x="5757594" y="2600442"/>
            <a:ext cx="3495676" cy="785383"/>
          </a:xfrm>
          <a:prstGeom prst="wedgeRectCallout">
            <a:avLst>
              <a:gd name="adj1" fmla="val -89053"/>
              <a:gd name="adj2" fmla="val 23224"/>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latin typeface="Arial" charset="0"/>
              </a:rPr>
              <a:t>Риск можно привязать к документу или элементу справочника системы</a:t>
            </a:r>
          </a:p>
        </p:txBody>
      </p:sp>
      <p:sp>
        <p:nvSpPr>
          <p:cNvPr id="18" name="Прямоугольная выноска 17"/>
          <p:cNvSpPr/>
          <p:nvPr/>
        </p:nvSpPr>
        <p:spPr bwMode="auto">
          <a:xfrm>
            <a:off x="5757594" y="3564143"/>
            <a:ext cx="3495676" cy="785383"/>
          </a:xfrm>
          <a:prstGeom prst="wedgeRectCallout">
            <a:avLst>
              <a:gd name="adj1" fmla="val -94754"/>
              <a:gd name="adj2" fmla="val -8122"/>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latin typeface="Arial" charset="0"/>
              </a:rPr>
              <a:t>Риск можно связать с проекцией или целью подсистемы </a:t>
            </a:r>
            <a:r>
              <a:rPr lang="en-US" sz="1200" dirty="0">
                <a:latin typeface="Arial" charset="0"/>
              </a:rPr>
              <a:t>BSC</a:t>
            </a:r>
            <a:endParaRPr lang="ru-RU" sz="1200" dirty="0">
              <a:latin typeface="Arial" charset="0"/>
            </a:endParaRPr>
          </a:p>
        </p:txBody>
      </p:sp>
    </p:spTree>
    <p:extLst>
      <p:ext uri="{BB962C8B-B14F-4D97-AF65-F5344CB8AC3E}">
        <p14:creationId xmlns:p14="http://schemas.microsoft.com/office/powerpoint/2010/main" val="20688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sz="2000" dirty="0"/>
              <a:t>Риски</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8</a:t>
            </a:fld>
            <a:endParaRPr lang="ru-RU" dirty="0"/>
          </a:p>
        </p:txBody>
      </p:sp>
      <p:sp>
        <p:nvSpPr>
          <p:cNvPr id="34" name="Правая фигурная скобка 33"/>
          <p:cNvSpPr/>
          <p:nvPr/>
        </p:nvSpPr>
        <p:spPr bwMode="auto">
          <a:xfrm>
            <a:off x="5074260" y="3102952"/>
            <a:ext cx="109537" cy="523875"/>
          </a:xfrm>
          <a:prstGeom prst="rightBrace">
            <a:avLst/>
          </a:prstGeom>
          <a:noFill/>
          <a:ln w="28575" cap="flat" cmpd="sng" algn="ctr">
            <a:solidFill>
              <a:srgbClr val="CC3300"/>
            </a:solidFill>
            <a:prstDash val="solid"/>
            <a:round/>
            <a:headEnd type="none" w="med" len="med"/>
            <a:tailEnd type="none" w="med" len="med"/>
          </a:ln>
          <a:effectLst>
            <a:outerShdw blurRad="292100" dist="139700" dir="2700000" algn="ctr" rotWithShape="0">
              <a:srgbClr val="000000">
                <a:alpha val="65000"/>
              </a:srgbClr>
            </a:outerShdw>
          </a:effectLst>
          <a:extLst/>
        </p:spPr>
        <p:txBody>
          <a:bodyPr anchor="ctr"/>
          <a:lstStyle/>
          <a:p>
            <a:pPr>
              <a:lnSpc>
                <a:spcPct val="110000"/>
              </a:lnSpc>
              <a:spcBef>
                <a:spcPct val="50000"/>
              </a:spcBef>
              <a:defRPr/>
            </a:pPr>
            <a:endParaRPr lang="ru-RU">
              <a:latin typeface="Arial" charset="0"/>
            </a:endParaRPr>
          </a:p>
        </p:txBody>
      </p:sp>
      <p:pic>
        <p:nvPicPr>
          <p:cNvPr id="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6107" y="1120775"/>
            <a:ext cx="6318250" cy="5600700"/>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1" name="Прямоугольная выноска 10"/>
          <p:cNvSpPr/>
          <p:nvPr/>
        </p:nvSpPr>
        <p:spPr bwMode="auto">
          <a:xfrm>
            <a:off x="5548492" y="2649763"/>
            <a:ext cx="3900308" cy="906377"/>
          </a:xfrm>
          <a:prstGeom prst="wedgeRectCallout">
            <a:avLst>
              <a:gd name="adj1" fmla="val -65574"/>
              <a:gd name="adj2" fmla="val 59172"/>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latin typeface="Arial" charset="0"/>
              </a:rPr>
              <a:t>Для описания причин и последствий риска предусмотрены многострочные текстовые поля</a:t>
            </a:r>
          </a:p>
        </p:txBody>
      </p:sp>
      <p:sp>
        <p:nvSpPr>
          <p:cNvPr id="8" name="Прямоугольная выноска 7"/>
          <p:cNvSpPr/>
          <p:nvPr/>
        </p:nvSpPr>
        <p:spPr bwMode="auto">
          <a:xfrm>
            <a:off x="5538337" y="4822389"/>
            <a:ext cx="3910463" cy="1039771"/>
          </a:xfrm>
          <a:prstGeom prst="wedgeRectCallout">
            <a:avLst>
              <a:gd name="adj1" fmla="val -65957"/>
              <a:gd name="adj2" fmla="val 107911"/>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latin typeface="Arial" charset="0"/>
              </a:rPr>
              <a:t>Карточка риска подключена к подсистеме согласования. </a:t>
            </a:r>
            <a:br>
              <a:rPr lang="ru-RU" sz="1200" dirty="0">
                <a:latin typeface="Arial" charset="0"/>
              </a:rPr>
            </a:br>
            <a:r>
              <a:rPr lang="ru-RU" sz="1200" dirty="0">
                <a:latin typeface="Arial" charset="0"/>
              </a:rPr>
              <a:t>Это дает возможность настроить порядок ее рассмотрения.</a:t>
            </a:r>
          </a:p>
        </p:txBody>
      </p:sp>
    </p:spTree>
    <p:extLst>
      <p:ext uri="{BB962C8B-B14F-4D97-AF65-F5344CB8AC3E}">
        <p14:creationId xmlns:p14="http://schemas.microsoft.com/office/powerpoint/2010/main" val="390983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8467725" cy="400110"/>
          </a:xfrm>
          <a:prstGeom prst="rect">
            <a:avLst/>
          </a:prstGeom>
        </p:spPr>
        <p:txBody>
          <a:bodyPr wrap="square">
            <a:spAutoFit/>
          </a:bodyPr>
          <a:lstStyle/>
          <a:p>
            <a:r>
              <a:rPr lang="ru-RU" sz="2000" dirty="0"/>
              <a:t>Риски</a:t>
            </a:r>
            <a:endParaRPr lang="ru-RU" sz="1600" dirty="0">
              <a:solidFill>
                <a:srgbClr val="0C1E34"/>
              </a:solidFill>
              <a:latin typeface="Gotham Pro" panose="02000503040000020004" pitchFamily="50" charset="0"/>
              <a:cs typeface="Gotham Pro" panose="02000503040000020004" pitchFamily="50" charset="0"/>
            </a:endParaRPr>
          </a:p>
        </p:txBody>
      </p:sp>
      <p:sp>
        <p:nvSpPr>
          <p:cNvPr id="3" name="Номер слайда 2">
            <a:extLst>
              <a:ext uri="{FF2B5EF4-FFF2-40B4-BE49-F238E27FC236}">
                <a16:creationId xmlns:a16="http://schemas.microsoft.com/office/drawing/2014/main" id="{19C9A395-E51B-4213-8FFF-A41D09922868}"/>
              </a:ext>
            </a:extLst>
          </p:cNvPr>
          <p:cNvSpPr>
            <a:spLocks noGrp="1"/>
          </p:cNvSpPr>
          <p:nvPr>
            <p:ph type="sldNum" sz="quarter" idx="12"/>
          </p:nvPr>
        </p:nvSpPr>
        <p:spPr/>
        <p:txBody>
          <a:bodyPr/>
          <a:lstStyle/>
          <a:p>
            <a:fld id="{9C70A23B-64CD-4924-9B44-D7B9484B0353}" type="slidenum">
              <a:rPr lang="ru-RU" smtClean="0"/>
              <a:t>9</a:t>
            </a:fld>
            <a:endParaRPr lang="ru-RU" dirty="0"/>
          </a:p>
        </p:txBody>
      </p:sp>
      <p:pic>
        <p:nvPicPr>
          <p:cNvPr id="7" name="Рисунок 6"/>
          <p:cNvPicPr>
            <a:picLocks noChangeAspect="1"/>
          </p:cNvPicPr>
          <p:nvPr/>
        </p:nvPicPr>
        <p:blipFill>
          <a:blip r:embed="rId3"/>
          <a:stretch>
            <a:fillRect/>
          </a:stretch>
        </p:blipFill>
        <p:spPr>
          <a:xfrm>
            <a:off x="902677" y="1022780"/>
            <a:ext cx="4235502" cy="5600131"/>
          </a:xfrm>
          <a:prstGeom prst="rect">
            <a:avLst/>
          </a:prstGeom>
          <a:noFill/>
          <a:ln w="25400">
            <a:solidFill>
              <a:srgbClr val="3A5D80"/>
            </a:solidFill>
            <a:miter lim="800000"/>
            <a:headEnd/>
            <a:tailEnd/>
          </a:ln>
          <a:effectLst/>
        </p:spPr>
      </p:pic>
      <p:sp>
        <p:nvSpPr>
          <p:cNvPr id="8" name="Прямоугольная выноска 7"/>
          <p:cNvSpPr/>
          <p:nvPr/>
        </p:nvSpPr>
        <p:spPr bwMode="auto">
          <a:xfrm>
            <a:off x="5517313" y="3386127"/>
            <a:ext cx="3910463" cy="1039771"/>
          </a:xfrm>
          <a:prstGeom prst="wedgeRectCallout">
            <a:avLst>
              <a:gd name="adj1" fmla="val -69451"/>
              <a:gd name="adj2" fmla="val 55347"/>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t>Реквизит Цель – позволяет связать инцидент с целью, определенной в системе сбалансированных показателей. </a:t>
            </a:r>
            <a:endParaRPr lang="ru-RU" sz="1200" dirty="0">
              <a:latin typeface="Arial" charset="0"/>
            </a:endParaRPr>
          </a:p>
        </p:txBody>
      </p:sp>
      <p:sp>
        <p:nvSpPr>
          <p:cNvPr id="9" name="Прямоугольная выноска 8"/>
          <p:cNvSpPr/>
          <p:nvPr/>
        </p:nvSpPr>
        <p:spPr bwMode="auto">
          <a:xfrm>
            <a:off x="5517314" y="5069382"/>
            <a:ext cx="3910463" cy="1039771"/>
          </a:xfrm>
          <a:prstGeom prst="wedgeRectCallout">
            <a:avLst>
              <a:gd name="adj1" fmla="val -63806"/>
              <a:gd name="adj2" fmla="val 49283"/>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nSpc>
                <a:spcPct val="110000"/>
              </a:lnSpc>
              <a:spcBef>
                <a:spcPct val="50000"/>
              </a:spcBef>
              <a:defRPr/>
            </a:pPr>
            <a:r>
              <a:rPr lang="ru-RU" sz="1200" dirty="0"/>
              <a:t>Для оценки ущерба используются три суммовых реквизита, относящиеся к разной вероятности его причинения:</a:t>
            </a:r>
            <a:endParaRPr lang="ru-RU" sz="1200" dirty="0">
              <a:latin typeface="Arial" charset="0"/>
            </a:endParaRPr>
          </a:p>
        </p:txBody>
      </p:sp>
      <p:sp>
        <p:nvSpPr>
          <p:cNvPr id="2" name="Прямоугольник 1"/>
          <p:cNvSpPr/>
          <p:nvPr/>
        </p:nvSpPr>
        <p:spPr>
          <a:xfrm>
            <a:off x="5762624" y="1354100"/>
            <a:ext cx="6096000" cy="646331"/>
          </a:xfrm>
          <a:prstGeom prst="rect">
            <a:avLst/>
          </a:prstGeom>
          <a:solidFill>
            <a:schemeClr val="bg1">
              <a:lumMod val="85000"/>
            </a:schemeClr>
          </a:solidFill>
        </p:spPr>
        <p:txBody>
          <a:bodyPr>
            <a:spAutoFit/>
          </a:bodyPr>
          <a:lstStyle/>
          <a:p>
            <a:r>
              <a:rPr lang="ru-RU" dirty="0"/>
              <a:t>Инцидент – это событие, которое повлияло или может повлиять на достижение целей организации</a:t>
            </a:r>
            <a:endParaRPr lang="en-US" dirty="0"/>
          </a:p>
        </p:txBody>
      </p:sp>
    </p:spTree>
    <p:extLst>
      <p:ext uri="{BB962C8B-B14F-4D97-AF65-F5344CB8AC3E}">
        <p14:creationId xmlns:p14="http://schemas.microsoft.com/office/powerpoint/2010/main" val="21959485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4116</TotalTime>
  <Words>1533</Words>
  <Application>Microsoft Office PowerPoint</Application>
  <PresentationFormat>Широкоэкранный</PresentationFormat>
  <Paragraphs>252</Paragraphs>
  <Slides>31</Slides>
  <Notes>26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Calibri Light</vt:lpstr>
      <vt:lpstr>Gotham Pro</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Решения 1С для горнодобывающей отрасли - Управление рисками</dc:title>
  <dc:creator>Михаил Рудов</dc:creator>
  <cp:lastModifiedBy>irayu</cp:lastModifiedBy>
  <cp:revision>413</cp:revision>
  <dcterms:created xsi:type="dcterms:W3CDTF">2020-03-30T13:05:44Z</dcterms:created>
  <dcterms:modified xsi:type="dcterms:W3CDTF">2023-09-11T04:06:45Z</dcterms:modified>
</cp:coreProperties>
</file>