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358" r:id="rId2"/>
    <p:sldId id="360" r:id="rId3"/>
    <p:sldId id="359" r:id="rId4"/>
    <p:sldId id="361" r:id="rId5"/>
    <p:sldId id="393" r:id="rId6"/>
    <p:sldId id="372" r:id="rId7"/>
    <p:sldId id="392" r:id="rId8"/>
    <p:sldId id="373" r:id="rId9"/>
    <p:sldId id="378" r:id="rId10"/>
    <p:sldId id="374" r:id="rId11"/>
    <p:sldId id="375" r:id="rId12"/>
    <p:sldId id="376" r:id="rId13"/>
    <p:sldId id="377" r:id="rId14"/>
    <p:sldId id="387" r:id="rId15"/>
    <p:sldId id="388" r:id="rId16"/>
    <p:sldId id="389" r:id="rId17"/>
    <p:sldId id="379" r:id="rId18"/>
    <p:sldId id="390" r:id="rId19"/>
    <p:sldId id="434" r:id="rId20"/>
    <p:sldId id="437" r:id="rId21"/>
    <p:sldId id="438" r:id="rId22"/>
    <p:sldId id="436" r:id="rId23"/>
    <p:sldId id="432" r:id="rId24"/>
    <p:sldId id="386" r:id="rId25"/>
    <p:sldId id="383" r:id="rId26"/>
    <p:sldId id="384" r:id="rId27"/>
    <p:sldId id="452" r:id="rId28"/>
    <p:sldId id="415" r:id="rId29"/>
    <p:sldId id="395" r:id="rId30"/>
    <p:sldId id="416" r:id="rId31"/>
    <p:sldId id="418" r:id="rId32"/>
    <p:sldId id="398" r:id="rId33"/>
    <p:sldId id="396" r:id="rId34"/>
    <p:sldId id="419" r:id="rId35"/>
    <p:sldId id="421" r:id="rId36"/>
    <p:sldId id="422" r:id="rId37"/>
    <p:sldId id="423" r:id="rId38"/>
    <p:sldId id="453" r:id="rId39"/>
    <p:sldId id="441" r:id="rId40"/>
    <p:sldId id="380" r:id="rId41"/>
    <p:sldId id="381" r:id="rId42"/>
    <p:sldId id="413" r:id="rId43"/>
    <p:sldId id="414" r:id="rId44"/>
    <p:sldId id="440" r:id="rId45"/>
    <p:sldId id="447" r:id="rId46"/>
    <p:sldId id="444" r:id="rId47"/>
    <p:sldId id="443" r:id="rId48"/>
    <p:sldId id="445" r:id="rId49"/>
    <p:sldId id="446" r:id="rId50"/>
    <p:sldId id="442" r:id="rId51"/>
    <p:sldId id="448" r:id="rId52"/>
    <p:sldId id="394" r:id="rId53"/>
    <p:sldId id="354" r:id="rId54"/>
    <p:sldId id="355" r:id="rId55"/>
    <p:sldId id="356" r:id="rId56"/>
    <p:sldId id="357" r:id="rId57"/>
    <p:sldId id="276" r:id="rId58"/>
    <p:sldId id="397" r:id="rId59"/>
    <p:sldId id="285" r:id="rId60"/>
    <p:sldId id="364" r:id="rId61"/>
    <p:sldId id="351" r:id="rId62"/>
    <p:sldId id="353" r:id="rId63"/>
    <p:sldId id="267" r:id="rId64"/>
    <p:sldId id="349" r:id="rId65"/>
    <p:sldId id="270" r:id="rId66"/>
    <p:sldId id="271" r:id="rId67"/>
    <p:sldId id="399" r:id="rId68"/>
    <p:sldId id="400" r:id="rId69"/>
    <p:sldId id="401" r:id="rId70"/>
    <p:sldId id="272" r:id="rId71"/>
    <p:sldId id="273" r:id="rId72"/>
    <p:sldId id="402" r:id="rId73"/>
    <p:sldId id="454" r:id="rId74"/>
    <p:sldId id="369" r:id="rId75"/>
    <p:sldId id="289" r:id="rId76"/>
    <p:sldId id="405" r:id="rId77"/>
    <p:sldId id="406" r:id="rId78"/>
    <p:sldId id="404" r:id="rId79"/>
    <p:sldId id="425" r:id="rId80"/>
    <p:sldId id="426" r:id="rId81"/>
    <p:sldId id="449" r:id="rId82"/>
    <p:sldId id="428" r:id="rId83"/>
    <p:sldId id="450" r:id="rId84"/>
    <p:sldId id="431" r:id="rId85"/>
    <p:sldId id="430" r:id="rId86"/>
    <p:sldId id="451" r:id="rId87"/>
    <p:sldId id="439" r:id="rId88"/>
    <p:sldId id="362" r:id="rId89"/>
    <p:sldId id="365" r:id="rId90"/>
    <p:sldId id="368" r:id="rId91"/>
    <p:sldId id="366" r:id="rId92"/>
    <p:sldId id="613" r:id="rId93"/>
    <p:sldId id="614" r:id="rId94"/>
    <p:sldId id="615" r:id="rId95"/>
    <p:sldId id="411" r:id="rId9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5D80"/>
    <a:srgbClr val="193C6C"/>
    <a:srgbClr val="BDD7EE"/>
    <a:srgbClr val="0C1E34"/>
    <a:srgbClr val="FAA634"/>
    <a:srgbClr val="FBCD58"/>
    <a:srgbClr val="E65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92" autoAdjust="0"/>
    <p:restoredTop sz="94660"/>
  </p:normalViewPr>
  <p:slideViewPr>
    <p:cSldViewPr snapToGrid="0">
      <p:cViewPr varScale="1">
        <p:scale>
          <a:sx n="87" d="100"/>
          <a:sy n="87" d="100"/>
        </p:scale>
        <p:origin x="55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86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25A997-1B1A-4D6C-8465-FD66AA06D788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99D727-40BA-4AEF-9DDA-F341D343FA12}">
      <dgm:prSet phldrT="[Текст]" custT="1"/>
      <dgm:spPr>
        <a:solidFill>
          <a:srgbClr val="FAA634"/>
        </a:solidFill>
      </dgm:spPr>
      <dgm:t>
        <a:bodyPr/>
        <a:lstStyle/>
        <a:p>
          <a:r>
            <a:rPr lang="ru-RU" sz="1400" dirty="0">
              <a:solidFill>
                <a:schemeClr val="bg2">
                  <a:lumMod val="25000"/>
                </a:schemeClr>
              </a:solidFill>
            </a:rPr>
            <a:t>Формулировка корпоративного видения стратегических целей предприятия</a:t>
          </a:r>
        </a:p>
      </dgm:t>
    </dgm:pt>
    <dgm:pt modelId="{0D7B0E92-BF23-484B-A7AB-FDC692E9A8CD}" type="parTrans" cxnId="{36C76C54-653D-4A3A-9E3F-9C03535B5979}">
      <dgm:prSet/>
      <dgm:spPr/>
      <dgm:t>
        <a:bodyPr/>
        <a:lstStyle/>
        <a:p>
          <a:endParaRPr lang="ru-RU"/>
        </a:p>
      </dgm:t>
    </dgm:pt>
    <dgm:pt modelId="{C4FD6A43-2727-4080-AAA3-DB61F9B6A7DF}" type="sibTrans" cxnId="{36C76C54-653D-4A3A-9E3F-9C03535B5979}">
      <dgm:prSet/>
      <dgm:spPr>
        <a:scene3d>
          <a:camera prst="orthographicFront">
            <a:rot lat="0" lon="0" rev="16200000"/>
          </a:camera>
          <a:lightRig rig="threePt" dir="t"/>
        </a:scene3d>
      </dgm:spPr>
      <dgm:t>
        <a:bodyPr/>
        <a:lstStyle/>
        <a:p>
          <a:endParaRPr lang="ru-RU"/>
        </a:p>
      </dgm:t>
    </dgm:pt>
    <dgm:pt modelId="{A8DB3235-73BE-443D-8211-45C49505C62E}">
      <dgm:prSet phldrT="[Текст]" custT="1"/>
      <dgm:spPr>
        <a:solidFill>
          <a:srgbClr val="FAA634"/>
        </a:solidFill>
      </dgm:spPr>
      <dgm:t>
        <a:bodyPr/>
        <a:lstStyle/>
        <a:p>
          <a:r>
            <a:rPr lang="ru-RU" sz="1400" dirty="0">
              <a:solidFill>
                <a:schemeClr val="bg2">
                  <a:lumMod val="25000"/>
                </a:schemeClr>
              </a:solidFill>
            </a:rPr>
            <a:t>Разработка и увязка уровней иерархии целей и ключевых показателей процессов</a:t>
          </a:r>
        </a:p>
      </dgm:t>
    </dgm:pt>
    <dgm:pt modelId="{C8AB1E07-AABF-43A3-9116-FA147CD9F697}" type="parTrans" cxnId="{50CA53EA-DB18-4D62-A7EE-F0A2642C84CA}">
      <dgm:prSet/>
      <dgm:spPr/>
      <dgm:t>
        <a:bodyPr/>
        <a:lstStyle/>
        <a:p>
          <a:endParaRPr lang="ru-RU"/>
        </a:p>
      </dgm:t>
    </dgm:pt>
    <dgm:pt modelId="{39BBBF10-CC93-43B9-B580-2C0A0F47FBB6}" type="sibTrans" cxnId="{50CA53EA-DB18-4D62-A7EE-F0A2642C84CA}">
      <dgm:prSet/>
      <dgm:spPr/>
      <dgm:t>
        <a:bodyPr/>
        <a:lstStyle/>
        <a:p>
          <a:endParaRPr lang="ru-RU"/>
        </a:p>
      </dgm:t>
    </dgm:pt>
    <dgm:pt modelId="{D4A42CFE-36B5-45C1-B434-5E42C9DFDB6F}">
      <dgm:prSet phldrT="[Текст]" custT="1"/>
      <dgm:spPr>
        <a:solidFill>
          <a:srgbClr val="FAA634"/>
        </a:solidFill>
      </dgm:spPr>
      <dgm:t>
        <a:bodyPr/>
        <a:lstStyle/>
        <a:p>
          <a:r>
            <a:rPr lang="ru-RU" sz="1400" dirty="0">
              <a:solidFill>
                <a:schemeClr val="bg2">
                  <a:lumMod val="25000"/>
                </a:schemeClr>
              </a:solidFill>
            </a:rPr>
            <a:t>Планирование и бюджетирование деятельности предприятия</a:t>
          </a:r>
        </a:p>
      </dgm:t>
    </dgm:pt>
    <dgm:pt modelId="{E0681CBB-D28F-40B8-94ED-3C122963D9B0}" type="parTrans" cxnId="{482223F3-3A45-43BE-9F00-05A02BF2A67B}">
      <dgm:prSet/>
      <dgm:spPr/>
      <dgm:t>
        <a:bodyPr/>
        <a:lstStyle/>
        <a:p>
          <a:endParaRPr lang="ru-RU"/>
        </a:p>
      </dgm:t>
    </dgm:pt>
    <dgm:pt modelId="{B2E18D9C-9893-4512-BCC1-9F82F1D22BF9}" type="sibTrans" cxnId="{482223F3-3A45-43BE-9F00-05A02BF2A67B}">
      <dgm:prSet/>
      <dgm:spPr/>
      <dgm:t>
        <a:bodyPr/>
        <a:lstStyle/>
        <a:p>
          <a:endParaRPr lang="ru-RU"/>
        </a:p>
      </dgm:t>
    </dgm:pt>
    <dgm:pt modelId="{0628CCD1-7E8A-4AA8-86D7-102B28DF7007}">
      <dgm:prSet phldrT="[Текст]" custT="1"/>
      <dgm:spPr>
        <a:solidFill>
          <a:srgbClr val="FAA634"/>
        </a:solidFill>
      </dgm:spPr>
      <dgm:t>
        <a:bodyPr/>
        <a:lstStyle/>
        <a:p>
          <a:r>
            <a:rPr lang="ru-RU" sz="1400" dirty="0">
              <a:solidFill>
                <a:schemeClr val="bg2">
                  <a:lumMod val="25000"/>
                </a:schemeClr>
              </a:solidFill>
            </a:rPr>
            <a:t>Анализ, контроль выполнения, регулировка</a:t>
          </a:r>
        </a:p>
      </dgm:t>
    </dgm:pt>
    <dgm:pt modelId="{2EFE2B0C-9765-4AFB-A455-66CE03E3E9B1}" type="parTrans" cxnId="{87B9E9C7-229C-437B-B7F1-634BB65AF1D2}">
      <dgm:prSet/>
      <dgm:spPr/>
      <dgm:t>
        <a:bodyPr/>
        <a:lstStyle/>
        <a:p>
          <a:endParaRPr lang="ru-RU"/>
        </a:p>
      </dgm:t>
    </dgm:pt>
    <dgm:pt modelId="{7EEC8E32-687A-49BD-91F5-26BD66ADA244}" type="sibTrans" cxnId="{87B9E9C7-229C-437B-B7F1-634BB65AF1D2}">
      <dgm:prSet/>
      <dgm:spPr/>
      <dgm:t>
        <a:bodyPr/>
        <a:lstStyle/>
        <a:p>
          <a:endParaRPr lang="ru-RU"/>
        </a:p>
      </dgm:t>
    </dgm:pt>
    <dgm:pt modelId="{6DCE26FF-5D0A-49F5-939E-F52FB4A2D0B7}" type="pres">
      <dgm:prSet presAssocID="{ED25A997-1B1A-4D6C-8465-FD66AA06D78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AB057D-A5F6-4941-85FD-B59DECEBDFE3}" type="pres">
      <dgm:prSet presAssocID="{ED25A997-1B1A-4D6C-8465-FD66AA06D788}" presName="cycle" presStyleCnt="0"/>
      <dgm:spPr/>
    </dgm:pt>
    <dgm:pt modelId="{364FCECF-653D-4D18-882C-A30B23CAC9BC}" type="pres">
      <dgm:prSet presAssocID="{8D99D727-40BA-4AEF-9DDA-F341D343FA12}" presName="nodeFirstNode" presStyleLbl="node1" presStyleIdx="0" presStyleCnt="4" custScaleX="70989" custScaleY="57572" custRadScaleRad="95680" custRadScaleInc="56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580C65-9901-402A-9A75-655DBEE573A6}" type="pres">
      <dgm:prSet presAssocID="{C4FD6A43-2727-4080-AAA3-DB61F9B6A7DF}" presName="sibTransFirstNode" presStyleLbl="bgShp" presStyleIdx="0" presStyleCnt="1" custAng="0" custLinFactNeighborX="-1024" custLinFactNeighborY="-2770"/>
      <dgm:spPr/>
      <dgm:t>
        <a:bodyPr/>
        <a:lstStyle/>
        <a:p>
          <a:endParaRPr lang="ru-RU"/>
        </a:p>
      </dgm:t>
    </dgm:pt>
    <dgm:pt modelId="{EF13D29D-6A0D-40B7-9078-4379C2658E7A}" type="pres">
      <dgm:prSet presAssocID="{A8DB3235-73BE-443D-8211-45C49505C62E}" presName="nodeFollowingNodes" presStyleLbl="node1" presStyleIdx="1" presStyleCnt="4" custScaleX="82339" custScaleY="61615" custRadScaleRad="157460" custRadScaleInc="1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C64114-9D92-4CE8-B859-48B4D230D8C4}" type="pres">
      <dgm:prSet presAssocID="{D4A42CFE-36B5-45C1-B434-5E42C9DFDB6F}" presName="nodeFollowingNodes" presStyleLbl="node1" presStyleIdx="2" presStyleCnt="4" custScaleX="79129" custScaleY="56818" custRadScaleRad="108557" custRadScaleInc="-53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396AFC-D634-4307-B114-06A0B126A8C8}" type="pres">
      <dgm:prSet presAssocID="{0628CCD1-7E8A-4AA8-86D7-102B28DF7007}" presName="nodeFollowingNodes" presStyleLbl="node1" presStyleIdx="3" presStyleCnt="4" custScaleX="80594" custScaleY="66908" custRadScaleRad="132091" custRadScaleInc="2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CA53EA-DB18-4D62-A7EE-F0A2642C84CA}" srcId="{ED25A997-1B1A-4D6C-8465-FD66AA06D788}" destId="{A8DB3235-73BE-443D-8211-45C49505C62E}" srcOrd="1" destOrd="0" parTransId="{C8AB1E07-AABF-43A3-9116-FA147CD9F697}" sibTransId="{39BBBF10-CC93-43B9-B580-2C0A0F47FBB6}"/>
    <dgm:cxn modelId="{36C76C54-653D-4A3A-9E3F-9C03535B5979}" srcId="{ED25A997-1B1A-4D6C-8465-FD66AA06D788}" destId="{8D99D727-40BA-4AEF-9DDA-F341D343FA12}" srcOrd="0" destOrd="0" parTransId="{0D7B0E92-BF23-484B-A7AB-FDC692E9A8CD}" sibTransId="{C4FD6A43-2727-4080-AAA3-DB61F9B6A7DF}"/>
    <dgm:cxn modelId="{FCF117F7-7716-4152-8FF9-00B36ACA0ABE}" type="presOf" srcId="{0628CCD1-7E8A-4AA8-86D7-102B28DF7007}" destId="{13396AFC-D634-4307-B114-06A0B126A8C8}" srcOrd="0" destOrd="0" presId="urn:microsoft.com/office/officeart/2005/8/layout/cycle3"/>
    <dgm:cxn modelId="{26441EDA-F3E6-44D2-A194-F52BF0D2343B}" type="presOf" srcId="{C4FD6A43-2727-4080-AAA3-DB61F9B6A7DF}" destId="{62580C65-9901-402A-9A75-655DBEE573A6}" srcOrd="0" destOrd="0" presId="urn:microsoft.com/office/officeart/2005/8/layout/cycle3"/>
    <dgm:cxn modelId="{F8F12C1D-3C8B-44B4-ACF7-E26A5E22E579}" type="presOf" srcId="{A8DB3235-73BE-443D-8211-45C49505C62E}" destId="{EF13D29D-6A0D-40B7-9078-4379C2658E7A}" srcOrd="0" destOrd="0" presId="urn:microsoft.com/office/officeart/2005/8/layout/cycle3"/>
    <dgm:cxn modelId="{87B9E9C7-229C-437B-B7F1-634BB65AF1D2}" srcId="{ED25A997-1B1A-4D6C-8465-FD66AA06D788}" destId="{0628CCD1-7E8A-4AA8-86D7-102B28DF7007}" srcOrd="3" destOrd="0" parTransId="{2EFE2B0C-9765-4AFB-A455-66CE03E3E9B1}" sibTransId="{7EEC8E32-687A-49BD-91F5-26BD66ADA244}"/>
    <dgm:cxn modelId="{482223F3-3A45-43BE-9F00-05A02BF2A67B}" srcId="{ED25A997-1B1A-4D6C-8465-FD66AA06D788}" destId="{D4A42CFE-36B5-45C1-B434-5E42C9DFDB6F}" srcOrd="2" destOrd="0" parTransId="{E0681CBB-D28F-40B8-94ED-3C122963D9B0}" sibTransId="{B2E18D9C-9893-4512-BCC1-9F82F1D22BF9}"/>
    <dgm:cxn modelId="{133B1EE0-663F-4783-BF73-3F3CFAFDE16A}" type="presOf" srcId="{8D99D727-40BA-4AEF-9DDA-F341D343FA12}" destId="{364FCECF-653D-4D18-882C-A30B23CAC9BC}" srcOrd="0" destOrd="0" presId="urn:microsoft.com/office/officeart/2005/8/layout/cycle3"/>
    <dgm:cxn modelId="{2771AFC1-EE44-45D0-8E5D-37B312588664}" type="presOf" srcId="{D4A42CFE-36B5-45C1-B434-5E42C9DFDB6F}" destId="{3FC64114-9D92-4CE8-B859-48B4D230D8C4}" srcOrd="0" destOrd="0" presId="urn:microsoft.com/office/officeart/2005/8/layout/cycle3"/>
    <dgm:cxn modelId="{29ECEA4A-DEC5-48B1-AC55-80F62E740A75}" type="presOf" srcId="{ED25A997-1B1A-4D6C-8465-FD66AA06D788}" destId="{6DCE26FF-5D0A-49F5-939E-F52FB4A2D0B7}" srcOrd="0" destOrd="0" presId="urn:microsoft.com/office/officeart/2005/8/layout/cycle3"/>
    <dgm:cxn modelId="{0FE1B652-246F-474F-B8E7-1A00B1A9CC4F}" type="presParOf" srcId="{6DCE26FF-5D0A-49F5-939E-F52FB4A2D0B7}" destId="{BAAB057D-A5F6-4941-85FD-B59DECEBDFE3}" srcOrd="0" destOrd="0" presId="urn:microsoft.com/office/officeart/2005/8/layout/cycle3"/>
    <dgm:cxn modelId="{E3B738B8-FD9A-440A-B898-82918D27248D}" type="presParOf" srcId="{BAAB057D-A5F6-4941-85FD-B59DECEBDFE3}" destId="{364FCECF-653D-4D18-882C-A30B23CAC9BC}" srcOrd="0" destOrd="0" presId="urn:microsoft.com/office/officeart/2005/8/layout/cycle3"/>
    <dgm:cxn modelId="{8A7E08BC-2A36-4589-988F-2F60E6A32FB1}" type="presParOf" srcId="{BAAB057D-A5F6-4941-85FD-B59DECEBDFE3}" destId="{62580C65-9901-402A-9A75-655DBEE573A6}" srcOrd="1" destOrd="0" presId="urn:microsoft.com/office/officeart/2005/8/layout/cycle3"/>
    <dgm:cxn modelId="{3DD81829-52F8-44BB-8985-CC29BBF6D874}" type="presParOf" srcId="{BAAB057D-A5F6-4941-85FD-B59DECEBDFE3}" destId="{EF13D29D-6A0D-40B7-9078-4379C2658E7A}" srcOrd="2" destOrd="0" presId="urn:microsoft.com/office/officeart/2005/8/layout/cycle3"/>
    <dgm:cxn modelId="{D19EDA10-52A9-4559-A649-A503E4440EDA}" type="presParOf" srcId="{BAAB057D-A5F6-4941-85FD-B59DECEBDFE3}" destId="{3FC64114-9D92-4CE8-B859-48B4D230D8C4}" srcOrd="3" destOrd="0" presId="urn:microsoft.com/office/officeart/2005/8/layout/cycle3"/>
    <dgm:cxn modelId="{EF422F11-205B-476A-98C5-48F5A9FC1A17}" type="presParOf" srcId="{BAAB057D-A5F6-4941-85FD-B59DECEBDFE3}" destId="{13396AFC-D634-4307-B114-06A0B126A8C8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80C65-9901-402A-9A75-655DBEE573A6}">
      <dsp:nvSpPr>
        <dsp:cNvPr id="0" name=""/>
        <dsp:cNvSpPr/>
      </dsp:nvSpPr>
      <dsp:spPr>
        <a:xfrm>
          <a:off x="2094253" y="187918"/>
          <a:ext cx="4515474" cy="4515474"/>
        </a:xfrm>
        <a:prstGeom prst="circularArrow">
          <a:avLst>
            <a:gd name="adj1" fmla="val 4668"/>
            <a:gd name="adj2" fmla="val 272909"/>
            <a:gd name="adj3" fmla="val 13882907"/>
            <a:gd name="adj4" fmla="val 17356087"/>
            <a:gd name="adj5" fmla="val 484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16200000"/>
          </a:camera>
          <a:lightRig rig="threePt" dir="t"/>
        </a:scene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4FCECF-653D-4D18-882C-A30B23CAC9BC}">
      <dsp:nvSpPr>
        <dsp:cNvPr id="0" name=""/>
        <dsp:cNvSpPr/>
      </dsp:nvSpPr>
      <dsp:spPr>
        <a:xfrm>
          <a:off x="3342711" y="393621"/>
          <a:ext cx="2111034" cy="856023"/>
        </a:xfrm>
        <a:prstGeom prst="roundRect">
          <a:avLst/>
        </a:prstGeom>
        <a:solidFill>
          <a:srgbClr val="FAA63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2">
                  <a:lumMod val="25000"/>
                </a:schemeClr>
              </a:solidFill>
            </a:rPr>
            <a:t>Формулировка корпоративного видения стратегических целей предприятия</a:t>
          </a:r>
        </a:p>
      </dsp:txBody>
      <dsp:txXfrm>
        <a:off x="3384499" y="435409"/>
        <a:ext cx="2027458" cy="772447"/>
      </dsp:txXfrm>
    </dsp:sp>
    <dsp:sp modelId="{EF13D29D-6A0D-40B7-9078-4379C2658E7A}">
      <dsp:nvSpPr>
        <dsp:cNvPr id="0" name=""/>
        <dsp:cNvSpPr/>
      </dsp:nvSpPr>
      <dsp:spPr>
        <a:xfrm>
          <a:off x="5616746" y="1915514"/>
          <a:ext cx="2448554" cy="916137"/>
        </a:xfrm>
        <a:prstGeom prst="roundRect">
          <a:avLst/>
        </a:prstGeom>
        <a:solidFill>
          <a:srgbClr val="FAA63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2">
                  <a:lumMod val="25000"/>
                </a:schemeClr>
              </a:solidFill>
            </a:rPr>
            <a:t>Разработка и увязка уровней иерархии целей и ключевых показателей процессов</a:t>
          </a:r>
        </a:p>
      </dsp:txBody>
      <dsp:txXfrm>
        <a:off x="5661468" y="1960236"/>
        <a:ext cx="2359110" cy="826693"/>
      </dsp:txXfrm>
    </dsp:sp>
    <dsp:sp modelId="{3FC64114-9D92-4CE8-B859-48B4D230D8C4}">
      <dsp:nvSpPr>
        <dsp:cNvPr id="0" name=""/>
        <dsp:cNvSpPr/>
      </dsp:nvSpPr>
      <dsp:spPr>
        <a:xfrm>
          <a:off x="3229382" y="3702763"/>
          <a:ext cx="2353097" cy="844812"/>
        </a:xfrm>
        <a:prstGeom prst="roundRect">
          <a:avLst/>
        </a:prstGeom>
        <a:solidFill>
          <a:srgbClr val="FAA63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2">
                  <a:lumMod val="25000"/>
                </a:schemeClr>
              </a:solidFill>
            </a:rPr>
            <a:t>Планирование и бюджетирование деятельности предприятия</a:t>
          </a:r>
        </a:p>
      </dsp:txBody>
      <dsp:txXfrm>
        <a:off x="3270622" y="3744003"/>
        <a:ext cx="2270617" cy="762332"/>
      </dsp:txXfrm>
    </dsp:sp>
    <dsp:sp modelId="{13396AFC-D634-4307-B114-06A0B126A8C8}">
      <dsp:nvSpPr>
        <dsp:cNvPr id="0" name=""/>
        <dsp:cNvSpPr/>
      </dsp:nvSpPr>
      <dsp:spPr>
        <a:xfrm>
          <a:off x="948053" y="1865984"/>
          <a:ext cx="2396662" cy="994837"/>
        </a:xfrm>
        <a:prstGeom prst="roundRect">
          <a:avLst/>
        </a:prstGeom>
        <a:solidFill>
          <a:srgbClr val="FAA63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bg2">
                  <a:lumMod val="25000"/>
                </a:schemeClr>
              </a:solidFill>
            </a:rPr>
            <a:t>Анализ, контроль выполнения, регулировка</a:t>
          </a:r>
        </a:p>
      </dsp:txBody>
      <dsp:txXfrm>
        <a:off x="996617" y="1914548"/>
        <a:ext cx="2299534" cy="8977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C3AC84B-80D3-458E-9336-1B3F9B79FB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D042A56-9A3D-47DF-B4B3-F1A31A4304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4E6C4-1008-48E7-8A5D-A66FD3079139}" type="datetimeFigureOut">
              <a:rPr lang="ru-RU" smtClean="0"/>
              <a:t>11.09.2023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469203-CC46-4037-A032-0DC1ECE5C4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414AD7-21FA-4D8E-A319-3936FE905C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D2AC4-C666-40A9-9A22-E25435DA84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0160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7A3AE-A37F-45B6-BAC5-66AE2B5A7F1B}" type="datetimeFigureOut">
              <a:rPr lang="ru-RU" smtClean="0"/>
              <a:t>11.09.2023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DFCC5-BF14-4853-A96B-C89B6A276F7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815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0F3FE9-8C2B-4C29-9D2C-4E7ADF7CBE5D}" type="datetimeFigureOut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D671E60-A9FF-48FC-AF44-3FF40058A6C3}"/>
              </a:ext>
            </a:extLst>
          </p:cNvPr>
          <p:cNvSpPr/>
          <p:nvPr userDrawn="1"/>
        </p:nvSpPr>
        <p:spPr>
          <a:xfrm>
            <a:off x="0" y="-5653"/>
            <a:ext cx="12192000" cy="92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BDA0DA-1C3A-41CF-9488-85B5104729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03" y="0"/>
            <a:ext cx="3111398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11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0F3FE9-8C2B-4C29-9D2C-4E7ADF7CBE5D}" type="datetimeFigureOut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C70A23B-64CD-4924-9B44-D7B9484B035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68A81C2-9473-4881-A7CB-B0B05ACE41C9}"/>
              </a:ext>
            </a:extLst>
          </p:cNvPr>
          <p:cNvSpPr/>
          <p:nvPr userDrawn="1"/>
        </p:nvSpPr>
        <p:spPr>
          <a:xfrm>
            <a:off x="0" y="-5653"/>
            <a:ext cx="12192000" cy="92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276161-9E41-4A0C-BC20-B57965F49A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03" y="0"/>
            <a:ext cx="3111398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6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0F3FE9-8C2B-4C29-9D2C-4E7ADF7CBE5D}" type="datetimeFigureOut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C70A23B-64CD-4924-9B44-D7B9484B035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7B590C6-2FE3-452F-9D99-39A9A6DB5436}"/>
              </a:ext>
            </a:extLst>
          </p:cNvPr>
          <p:cNvSpPr/>
          <p:nvPr userDrawn="1"/>
        </p:nvSpPr>
        <p:spPr>
          <a:xfrm>
            <a:off x="0" y="-5653"/>
            <a:ext cx="12192000" cy="92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32276C-055E-4657-B41D-6F55BE128B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03" y="0"/>
            <a:ext cx="3111398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2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0F3FE9-8C2B-4C29-9D2C-4E7ADF7CBE5D}" type="datetimeFigureOut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C70A23B-64CD-4924-9B44-D7B9484B035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2A9D02B-145C-4015-B746-AD290B3EAC83}"/>
              </a:ext>
            </a:extLst>
          </p:cNvPr>
          <p:cNvSpPr/>
          <p:nvPr userDrawn="1"/>
        </p:nvSpPr>
        <p:spPr>
          <a:xfrm>
            <a:off x="0" y="-5653"/>
            <a:ext cx="12192000" cy="92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8B729E-BB23-4D58-B2D5-3CE75CAA8A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03" y="0"/>
            <a:ext cx="3111398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18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0F3FE9-8C2B-4C29-9D2C-4E7ADF7CBE5D}" type="datetimeFigureOut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64702" y="63690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C70A23B-64CD-4924-9B44-D7B9484B035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6B187F1-A546-4E91-8E54-B1D1FFB2A359}"/>
              </a:ext>
            </a:extLst>
          </p:cNvPr>
          <p:cNvSpPr/>
          <p:nvPr userDrawn="1"/>
        </p:nvSpPr>
        <p:spPr>
          <a:xfrm>
            <a:off x="0" y="-5653"/>
            <a:ext cx="12192000" cy="92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268CB7-50AB-421A-A12E-E0ED09F47C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03" y="0"/>
            <a:ext cx="3111398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21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0F3FE9-8C2B-4C29-9D2C-4E7ADF7CBE5D}" type="datetimeFigureOut">
              <a:rPr lang="ru-RU" smtClean="0"/>
              <a:t>11.09.2023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C70A23B-64CD-4924-9B44-D7B9484B035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D51D1A9-98C3-4B4A-A781-44CA2799A269}"/>
              </a:ext>
            </a:extLst>
          </p:cNvPr>
          <p:cNvSpPr/>
          <p:nvPr userDrawn="1"/>
        </p:nvSpPr>
        <p:spPr>
          <a:xfrm>
            <a:off x="0" y="-5653"/>
            <a:ext cx="12192000" cy="92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42A0D5-4E72-498D-BB94-926B6EC959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03" y="0"/>
            <a:ext cx="3111398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39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0F3FE9-8C2B-4C29-9D2C-4E7ADF7CBE5D}" type="datetimeFigureOut">
              <a:rPr lang="ru-RU" smtClean="0"/>
              <a:t>11.09.2023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C70A23B-64CD-4924-9B44-D7B9484B035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9BE0C09-3579-46F2-AC07-26D4CA8BF583}"/>
              </a:ext>
            </a:extLst>
          </p:cNvPr>
          <p:cNvSpPr/>
          <p:nvPr userDrawn="1"/>
        </p:nvSpPr>
        <p:spPr>
          <a:xfrm>
            <a:off x="0" y="-5653"/>
            <a:ext cx="12192000" cy="92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825F37-CE77-4938-A0FA-C182A52B5B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03" y="0"/>
            <a:ext cx="3111398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66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0F3FE9-8C2B-4C29-9D2C-4E7ADF7CBE5D}" type="datetimeFigureOut">
              <a:rPr lang="ru-RU" smtClean="0"/>
              <a:t>11.09.2023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C70A23B-64CD-4924-9B44-D7B9484B035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58069E-6B7A-4F50-AB0D-ABECF032076A}"/>
              </a:ext>
            </a:extLst>
          </p:cNvPr>
          <p:cNvSpPr/>
          <p:nvPr userDrawn="1"/>
        </p:nvSpPr>
        <p:spPr>
          <a:xfrm>
            <a:off x="0" y="-5653"/>
            <a:ext cx="12192000" cy="92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F9790D-F4B0-4226-8583-BC7E62449A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03" y="0"/>
            <a:ext cx="3111398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18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0F3FE9-8C2B-4C29-9D2C-4E7ADF7CBE5D}" type="datetimeFigureOut">
              <a:rPr lang="ru-RU" smtClean="0"/>
              <a:t>11.09.2023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C70A23B-64CD-4924-9B44-D7B9484B035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3867187-B442-45F5-A862-F0FC74A34250}"/>
              </a:ext>
            </a:extLst>
          </p:cNvPr>
          <p:cNvSpPr/>
          <p:nvPr userDrawn="1"/>
        </p:nvSpPr>
        <p:spPr>
          <a:xfrm>
            <a:off x="0" y="-5653"/>
            <a:ext cx="12192000" cy="92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703800-24B5-4816-9998-43284CC131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03" y="0"/>
            <a:ext cx="3111398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9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0F3FE9-8C2B-4C29-9D2C-4E7ADF7CBE5D}" type="datetimeFigureOut">
              <a:rPr lang="ru-RU" smtClean="0"/>
              <a:t>11.09.2023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C70A23B-64CD-4924-9B44-D7B9484B035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DAD3305-03EE-4115-8F89-68E1F1EF3522}"/>
              </a:ext>
            </a:extLst>
          </p:cNvPr>
          <p:cNvSpPr/>
          <p:nvPr userDrawn="1"/>
        </p:nvSpPr>
        <p:spPr>
          <a:xfrm>
            <a:off x="0" y="-5653"/>
            <a:ext cx="12192000" cy="92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59E34A-FB71-4372-A1E9-9B7AD7F4C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03" y="0"/>
            <a:ext cx="3111398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82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0F3FE9-8C2B-4C29-9D2C-4E7ADF7CBE5D}" type="datetimeFigureOut">
              <a:rPr lang="ru-RU" smtClean="0"/>
              <a:t>11.09.2023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9C70A23B-64CD-4924-9B44-D7B9484B035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5EB0EAC-AB16-4D34-8186-02A3973FD835}"/>
              </a:ext>
            </a:extLst>
          </p:cNvPr>
          <p:cNvSpPr/>
          <p:nvPr userDrawn="1"/>
        </p:nvSpPr>
        <p:spPr>
          <a:xfrm>
            <a:off x="0" y="-5653"/>
            <a:ext cx="12192000" cy="92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A3AA12-CA4B-4A40-8D17-BE55F80B2A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03" y="0"/>
            <a:ext cx="3111398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5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6898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7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0.jpe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2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13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0.rbk.ru/v6_top_pics/media/img/3/31/7554295102023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4" b="4465"/>
          <a:stretch/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87" y="562355"/>
            <a:ext cx="3950213" cy="9752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314574"/>
            <a:ext cx="12192000" cy="230505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E88626-D576-48ED-BBCA-B34C93A253AB}"/>
              </a:ext>
            </a:extLst>
          </p:cNvPr>
          <p:cNvSpPr txBox="1"/>
          <p:nvPr/>
        </p:nvSpPr>
        <p:spPr>
          <a:xfrm>
            <a:off x="774700" y="2885628"/>
            <a:ext cx="1064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Решения фирмы «1С» для автоматизации планирования и учета горнодобывающих компаний</a:t>
            </a:r>
          </a:p>
        </p:txBody>
      </p:sp>
    </p:spTree>
    <p:extLst>
      <p:ext uri="{BB962C8B-B14F-4D97-AF65-F5344CB8AC3E}">
        <p14:creationId xmlns:p14="http://schemas.microsoft.com/office/powerpoint/2010/main" val="3647587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Управление горными и геологоразведочными работами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E818CF71-E6C5-4A62-8BBE-389C5F6ABBB9}"/>
              </a:ext>
            </a:extLst>
          </p:cNvPr>
          <p:cNvGrpSpPr/>
          <p:nvPr/>
        </p:nvGrpSpPr>
        <p:grpSpPr>
          <a:xfrm>
            <a:off x="1096050" y="1275892"/>
            <a:ext cx="5400000" cy="5204458"/>
            <a:chOff x="3248700" y="1182505"/>
            <a:chExt cx="5400000" cy="5204458"/>
          </a:xfrm>
        </p:grpSpPr>
        <p:sp>
          <p:nvSpPr>
            <p:cNvPr id="3" name="Стрелка: вниз 2">
              <a:extLst>
                <a:ext uri="{FF2B5EF4-FFF2-40B4-BE49-F238E27FC236}">
                  <a16:creationId xmlns:a16="http://schemas.microsoft.com/office/drawing/2014/main" id="{DCAB64C5-1389-4A40-AF5F-A5FE85767E8E}"/>
                </a:ext>
              </a:extLst>
            </p:cNvPr>
            <p:cNvSpPr/>
            <p:nvPr/>
          </p:nvSpPr>
          <p:spPr>
            <a:xfrm>
              <a:off x="4684467" y="1682853"/>
              <a:ext cx="2455817" cy="4200109"/>
            </a:xfrm>
            <a:prstGeom prst="downArrow">
              <a:avLst>
                <a:gd name="adj1" fmla="val 50000"/>
                <a:gd name="adj2" fmla="val 58625"/>
              </a:avLst>
            </a:prstGeom>
            <a:solidFill>
              <a:srgbClr val="DBF0FC"/>
            </a:solidFill>
            <a:ln w="25400"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DD44E4FE-AEEF-419A-A169-45CE3BE6632C}"/>
                </a:ext>
              </a:extLst>
            </p:cNvPr>
            <p:cNvSpPr/>
            <p:nvPr/>
          </p:nvSpPr>
          <p:spPr>
            <a:xfrm>
              <a:off x="3248700" y="1853999"/>
              <a:ext cx="5400000" cy="504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НОРМИРОВАНИЕ РАБОТ И ПЕРЕВОЗОК</a:t>
              </a:r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FB8CC3E2-D49E-4EF8-BB88-0D6E2862ED98}"/>
                </a:ext>
              </a:extLst>
            </p:cNvPr>
            <p:cNvSpPr/>
            <p:nvPr/>
          </p:nvSpPr>
          <p:spPr>
            <a:xfrm>
              <a:off x="3248700" y="4539975"/>
              <a:ext cx="5400000" cy="504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МАРКШЕЙДЕРСКИЕ ЗАМЕРЫ, ПОТЕРИ И РАЗУБОЖИВАНИЕ</a:t>
              </a:r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6E14BC95-51A5-4F03-AD88-E021F5CECEDD}"/>
                </a:ext>
              </a:extLst>
            </p:cNvPr>
            <p:cNvSpPr/>
            <p:nvPr/>
          </p:nvSpPr>
          <p:spPr>
            <a:xfrm>
              <a:off x="3248700" y="2525493"/>
              <a:ext cx="5400000" cy="504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ОБЪЕМНО-КАЛЕНДАРНОЕ ПЛАНИРОВАНИЕ</a:t>
              </a: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140E9452-505A-4A60-91D9-974A41C6A3B4}"/>
                </a:ext>
              </a:extLst>
            </p:cNvPr>
            <p:cNvSpPr/>
            <p:nvPr/>
          </p:nvSpPr>
          <p:spPr>
            <a:xfrm>
              <a:off x="3248700" y="3196987"/>
              <a:ext cx="5400000" cy="504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СМЕННОЕ ПЛАНИРОВАНИЕ</a:t>
              </a:r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60C35686-80B6-4D68-A4AE-D5E0380994E3}"/>
                </a:ext>
              </a:extLst>
            </p:cNvPr>
            <p:cNvSpPr/>
            <p:nvPr/>
          </p:nvSpPr>
          <p:spPr>
            <a:xfrm>
              <a:off x="3248700" y="3868481"/>
              <a:ext cx="5400000" cy="504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ОПЕРАТИВНЫЙ УЧЕТ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/>
              </a:r>
              <a:b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КОЛИЧЕСТВЕННЫХ И КАЧЕСТВЕННЫХ ПОКАЗАТЕЛЕЙ</a:t>
              </a:r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09795B4C-9324-4C0E-BA54-9C256ACE0298}"/>
                </a:ext>
              </a:extLst>
            </p:cNvPr>
            <p:cNvSpPr/>
            <p:nvPr/>
          </p:nvSpPr>
          <p:spPr>
            <a:xfrm>
              <a:off x="3248700" y="5211469"/>
              <a:ext cx="5400000" cy="504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АНАЛИЗ УЧЕТА ГОРНЫХ РАБОТ</a:t>
              </a:r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E2D62345-2152-4DE2-B6B5-FC40009D07A9}"/>
                </a:ext>
              </a:extLst>
            </p:cNvPr>
            <p:cNvSpPr/>
            <p:nvPr/>
          </p:nvSpPr>
          <p:spPr>
            <a:xfrm>
              <a:off x="3248700" y="5882963"/>
              <a:ext cx="5400000" cy="504000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УПРАВЛЕНЧЕСКИЙ УЧЕТ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ERP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881FAB81-AE11-4118-A3CF-ABCC5C08E34D}"/>
                </a:ext>
              </a:extLst>
            </p:cNvPr>
            <p:cNvSpPr/>
            <p:nvPr/>
          </p:nvSpPr>
          <p:spPr>
            <a:xfrm>
              <a:off x="3248700" y="1182505"/>
              <a:ext cx="5400000" cy="504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УЧЕТ ЗАПАСОВ ПОЛЕЗНЫХ ИСКОПАЕМЫХ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2A4F8A0-ED92-4939-BCC7-751A67F3EA9E}"/>
              </a:ext>
            </a:extLst>
          </p:cNvPr>
          <p:cNvGrpSpPr/>
          <p:nvPr/>
        </p:nvGrpSpPr>
        <p:grpSpPr>
          <a:xfrm>
            <a:off x="7573660" y="1117022"/>
            <a:ext cx="4293711" cy="5363328"/>
            <a:chOff x="7573660" y="1117022"/>
            <a:chExt cx="4293711" cy="5363328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01E71A7B-91A0-4630-BC0C-7013BE330B8D}"/>
                </a:ext>
              </a:extLst>
            </p:cNvPr>
            <p:cNvGrpSpPr/>
            <p:nvPr/>
          </p:nvGrpSpPr>
          <p:grpSpPr>
            <a:xfrm>
              <a:off x="7790082" y="1117022"/>
              <a:ext cx="4077289" cy="5363328"/>
              <a:chOff x="7790082" y="1117022"/>
              <a:chExt cx="4077289" cy="5363328"/>
            </a:xfrm>
          </p:grpSpPr>
          <p:sp>
            <p:nvSpPr>
              <p:cNvPr id="17" name="Скругленный прямоугольник 25">
                <a:extLst>
                  <a:ext uri="{FF2B5EF4-FFF2-40B4-BE49-F238E27FC236}">
                    <a16:creationId xmlns:a16="http://schemas.microsoft.com/office/drawing/2014/main" id="{24AF1C65-DE4B-45B1-B79A-730E9C62EC84}"/>
                  </a:ext>
                </a:extLst>
              </p:cNvPr>
              <p:cNvSpPr/>
              <p:nvPr/>
            </p:nvSpPr>
            <p:spPr>
              <a:xfrm>
                <a:off x="7790082" y="1117022"/>
                <a:ext cx="4077289" cy="585696"/>
              </a:xfrm>
              <a:prstGeom prst="roundRect">
                <a:avLst/>
              </a:prstGeom>
              <a:solidFill>
                <a:srgbClr val="FAA63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CEE1DA84-12B5-4AB7-8B3D-5AB778A3625C}"/>
                  </a:ext>
                </a:extLst>
              </p:cNvPr>
              <p:cNvSpPr/>
              <p:nvPr/>
            </p:nvSpPr>
            <p:spPr>
              <a:xfrm>
                <a:off x="7790082" y="1565092"/>
                <a:ext cx="4077289" cy="491525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FAA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1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826AF4C-725C-4D5A-8E0C-9B16A870CC31}"/>
                  </a:ext>
                </a:extLst>
              </p:cNvPr>
              <p:cNvSpPr txBox="1"/>
              <p:nvPr/>
            </p:nvSpPr>
            <p:spPr>
              <a:xfrm>
                <a:off x="7817271" y="1142610"/>
                <a:ext cx="4050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/>
                  <a:t>РЕЗУЛЬТАТЫ</a:t>
                </a:r>
              </a:p>
            </p:txBody>
          </p:sp>
        </p:grp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4102579D-DC1D-4A21-837D-0F97B32C20C2}"/>
                </a:ext>
              </a:extLst>
            </p:cNvPr>
            <p:cNvSpPr/>
            <p:nvPr/>
          </p:nvSpPr>
          <p:spPr>
            <a:xfrm>
              <a:off x="7573660" y="1682819"/>
              <a:ext cx="4199239" cy="43088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Учет геологических запасов и остатков к выемке по блокам и лавам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Информация о производственных показателях горных и геологоразведочных работах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План-фактный анализ горных работ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Анализ выполненных горных работ по методике «план по факту» с расчетом норматива работ с учетом фактической расстановки оборудования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Информация по горным работам с учетом результатов маркшейдерских замеров</a:t>
              </a:r>
            </a:p>
            <a:p>
              <a:pPr marL="609600" lvl="1" indent="-342900">
                <a:spcAft>
                  <a:spcPts val="1000"/>
                </a:spcAft>
                <a:buFontTx/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Отражение добычи и горных работ в управленческом и регламентированном учете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endParaRPr lang="ru-RU" sz="1400" dirty="0">
                <a:solidFill>
                  <a:srgbClr val="44546A">
                    <a:lumMod val="75000"/>
                  </a:srgbClr>
                </a:solidFill>
              </a:endParaRPr>
            </a:p>
          </p:txBody>
        </p:sp>
      </p:grpSp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FD22ED09-152F-466C-9404-68B3DB09A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0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9527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Управление переработкой продукции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62CA26D-C543-43C0-BE15-1925DA5D7E5E}"/>
              </a:ext>
            </a:extLst>
          </p:cNvPr>
          <p:cNvGrpSpPr/>
          <p:nvPr/>
        </p:nvGrpSpPr>
        <p:grpSpPr>
          <a:xfrm>
            <a:off x="7573660" y="1117022"/>
            <a:ext cx="4293711" cy="5363328"/>
            <a:chOff x="7573660" y="1117022"/>
            <a:chExt cx="4293711" cy="5363328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2CAEFA8B-000F-451C-BF56-B9F246680616}"/>
                </a:ext>
              </a:extLst>
            </p:cNvPr>
            <p:cNvGrpSpPr/>
            <p:nvPr/>
          </p:nvGrpSpPr>
          <p:grpSpPr>
            <a:xfrm>
              <a:off x="7790082" y="1117022"/>
              <a:ext cx="4077289" cy="5363328"/>
              <a:chOff x="7790082" y="1117022"/>
              <a:chExt cx="4077289" cy="5363328"/>
            </a:xfrm>
          </p:grpSpPr>
          <p:sp>
            <p:nvSpPr>
              <p:cNvPr id="14" name="Скругленный прямоугольник 25">
                <a:extLst>
                  <a:ext uri="{FF2B5EF4-FFF2-40B4-BE49-F238E27FC236}">
                    <a16:creationId xmlns:a16="http://schemas.microsoft.com/office/drawing/2014/main" id="{D8C3602D-A956-4698-81DD-BEEE32C1C0EB}"/>
                  </a:ext>
                </a:extLst>
              </p:cNvPr>
              <p:cNvSpPr/>
              <p:nvPr/>
            </p:nvSpPr>
            <p:spPr>
              <a:xfrm>
                <a:off x="7790082" y="1117022"/>
                <a:ext cx="4077289" cy="585696"/>
              </a:xfrm>
              <a:prstGeom prst="roundRect">
                <a:avLst/>
              </a:prstGeom>
              <a:solidFill>
                <a:srgbClr val="FAA63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49767836-2DD5-45E8-904D-7415694DCCFF}"/>
                  </a:ext>
                </a:extLst>
              </p:cNvPr>
              <p:cNvSpPr/>
              <p:nvPr/>
            </p:nvSpPr>
            <p:spPr>
              <a:xfrm>
                <a:off x="7790082" y="1565092"/>
                <a:ext cx="4077289" cy="491525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FAA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1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878DD2-94D1-401D-9B7E-89D35216C609}"/>
                  </a:ext>
                </a:extLst>
              </p:cNvPr>
              <p:cNvSpPr txBox="1"/>
              <p:nvPr/>
            </p:nvSpPr>
            <p:spPr>
              <a:xfrm>
                <a:off x="7817271" y="1142610"/>
                <a:ext cx="4050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/>
                  <a:t>РЕЗУЛЬТАТЫ</a:t>
                </a:r>
              </a:p>
            </p:txBody>
          </p:sp>
        </p:grp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D9EE8684-EEBC-4128-854E-90968BD7119E}"/>
                </a:ext>
              </a:extLst>
            </p:cNvPr>
            <p:cNvSpPr/>
            <p:nvPr/>
          </p:nvSpPr>
          <p:spPr>
            <a:xfrm>
              <a:off x="7573660" y="1682819"/>
              <a:ext cx="4199239" cy="39651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Возможность планирования переработки с учетом качества и количества сырья на складах и планового качества и количества сырья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Информация о количественных и качественных показателях по сырью, продукции и отходах фабрики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План-фактный анализ переработки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Отражение результатов переработки в управленческом и регламентированном учете 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Информация о технологических показателях процесса переработки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Возможность учета по давальческим схемам переработки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33FC7B2-5409-42E4-8550-538B0D5F8984}"/>
              </a:ext>
            </a:extLst>
          </p:cNvPr>
          <p:cNvGrpSpPr/>
          <p:nvPr/>
        </p:nvGrpSpPr>
        <p:grpSpPr>
          <a:xfrm>
            <a:off x="542926" y="1565092"/>
            <a:ext cx="6224021" cy="4670808"/>
            <a:chOff x="552451" y="1809542"/>
            <a:chExt cx="6224021" cy="4670808"/>
          </a:xfrm>
        </p:grpSpPr>
        <p:sp>
          <p:nvSpPr>
            <p:cNvPr id="3" name="Стрелка: вниз 2">
              <a:extLst>
                <a:ext uri="{FF2B5EF4-FFF2-40B4-BE49-F238E27FC236}">
                  <a16:creationId xmlns:a16="http://schemas.microsoft.com/office/drawing/2014/main" id="{64DFEA42-7237-4707-AB4B-6FDDF0D0ADF8}"/>
                </a:ext>
              </a:extLst>
            </p:cNvPr>
            <p:cNvSpPr/>
            <p:nvPr/>
          </p:nvSpPr>
          <p:spPr>
            <a:xfrm>
              <a:off x="2448177" y="2351066"/>
              <a:ext cx="2455817" cy="3589284"/>
            </a:xfrm>
            <a:prstGeom prst="downArrow">
              <a:avLst>
                <a:gd name="adj1" fmla="val 50000"/>
                <a:gd name="adj2" fmla="val 38914"/>
              </a:avLst>
            </a:prstGeom>
            <a:solidFill>
              <a:srgbClr val="DBF0FC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3E436392-06A3-4D71-948C-D8EA0A38BEBC}"/>
                </a:ext>
              </a:extLst>
            </p:cNvPr>
            <p:cNvSpPr/>
            <p:nvPr/>
          </p:nvSpPr>
          <p:spPr>
            <a:xfrm>
              <a:off x="552451" y="1809542"/>
              <a:ext cx="6200774" cy="54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НОРМИРОВАНИЕ ПЕРЕРАБОТКИ</a:t>
              </a:r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4BAAFA9D-B956-49B0-9105-4B87CFF44208}"/>
                </a:ext>
              </a:extLst>
            </p:cNvPr>
            <p:cNvSpPr/>
            <p:nvPr/>
          </p:nvSpPr>
          <p:spPr>
            <a:xfrm>
              <a:off x="552451" y="2633804"/>
              <a:ext cx="6200774" cy="54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СЦЕНАРНОЕ ПЛАНИРОВАНИЕ ПЕРЕРАБОТКИ</a:t>
              </a:r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BF7A7F51-7001-4EF0-865A-9A44C362BAAB}"/>
                </a:ext>
              </a:extLst>
            </p:cNvPr>
            <p:cNvSpPr/>
            <p:nvPr/>
          </p:nvSpPr>
          <p:spPr>
            <a:xfrm>
              <a:off x="552451" y="3457575"/>
              <a:ext cx="6200774" cy="54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ОПЕРАТИВНЫЙ УЧЕТ СЫРЬЯ, МАТЕРИАЛОВ, ПРОДУКЦИИ И ОТХОДОВ</a:t>
              </a: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F2D9BDCF-274F-4449-B18F-2EBA49A58749}"/>
                </a:ext>
              </a:extLst>
            </p:cNvPr>
            <p:cNvSpPr/>
            <p:nvPr/>
          </p:nvSpPr>
          <p:spPr>
            <a:xfrm>
              <a:off x="552451" y="5117855"/>
              <a:ext cx="6200774" cy="54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АНАЛИЗ ПЕРЕРАБОТКИ ПРОДУКЦИИ</a:t>
              </a:r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B6514DAD-518E-4419-8645-9FAB077246A7}"/>
                </a:ext>
              </a:extLst>
            </p:cNvPr>
            <p:cNvSpPr/>
            <p:nvPr/>
          </p:nvSpPr>
          <p:spPr>
            <a:xfrm>
              <a:off x="552451" y="5940350"/>
              <a:ext cx="6200774" cy="540000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УПРАВЛЕНЧЕСКИЙ УЧЕТ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ERP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D940E457-3DF1-452F-BF17-30DB779A84E2}"/>
                </a:ext>
              </a:extLst>
            </p:cNvPr>
            <p:cNvSpPr/>
            <p:nvPr/>
          </p:nvSpPr>
          <p:spPr>
            <a:xfrm>
              <a:off x="575698" y="4238458"/>
              <a:ext cx="6200774" cy="596901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КОРРЕКТИРОВКА ДАННЫХ О КОЛИЧЕСТВЕ И КАЧЕСТВЕ СЫРЬЯ, ПРОДУКЦИИ И ОТХОДОВ</a:t>
              </a:r>
            </a:p>
          </p:txBody>
        </p:sp>
      </p:grpSp>
      <p:sp>
        <p:nvSpPr>
          <p:cNvPr id="19" name="Номер слайда 18">
            <a:extLst>
              <a:ext uri="{FF2B5EF4-FFF2-40B4-BE49-F238E27FC236}">
                <a16:creationId xmlns:a16="http://schemas.microsoft.com/office/drawing/2014/main" id="{77BE51C5-04C5-4167-B963-07C16C3F9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8692" y="6480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0877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Управление качеством продукции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B499E000-88F9-46D3-BF5B-726A4DFDF76E}"/>
              </a:ext>
            </a:extLst>
          </p:cNvPr>
          <p:cNvGrpSpPr/>
          <p:nvPr/>
        </p:nvGrpSpPr>
        <p:grpSpPr>
          <a:xfrm>
            <a:off x="263592" y="1412847"/>
            <a:ext cx="8222275" cy="4985307"/>
            <a:chOff x="1941825" y="1323348"/>
            <a:chExt cx="8411018" cy="5099745"/>
          </a:xfrm>
        </p:grpSpPr>
        <p:sp>
          <p:nvSpPr>
            <p:cNvPr id="3" name="Прямоугольник: скругленные углы 2">
              <a:extLst>
                <a:ext uri="{FF2B5EF4-FFF2-40B4-BE49-F238E27FC236}">
                  <a16:creationId xmlns:a16="http://schemas.microsoft.com/office/drawing/2014/main" id="{A31F7A6E-6EC9-4AD9-B02F-C20226C0E75B}"/>
                </a:ext>
              </a:extLst>
            </p:cNvPr>
            <p:cNvSpPr/>
            <p:nvPr/>
          </p:nvSpPr>
          <p:spPr>
            <a:xfrm>
              <a:off x="2058337" y="1476936"/>
              <a:ext cx="2880000" cy="432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ЗАЯВКИ НА ОТБОР ПРОБ</a:t>
              </a:r>
            </a:p>
          </p:txBody>
        </p: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AD288914-9E83-4C17-B847-3F43B1B58068}"/>
                </a:ext>
              </a:extLst>
            </p:cNvPr>
            <p:cNvSpPr/>
            <p:nvPr/>
          </p:nvSpPr>
          <p:spPr>
            <a:xfrm>
              <a:off x="2058337" y="2223709"/>
              <a:ext cx="2880000" cy="432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ОТБОР ПРОБ</a:t>
              </a:r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EA550829-2057-4C93-8F08-51B5561C3D31}"/>
                </a:ext>
              </a:extLst>
            </p:cNvPr>
            <p:cNvSpPr/>
            <p:nvPr/>
          </p:nvSpPr>
          <p:spPr>
            <a:xfrm>
              <a:off x="2057025" y="2970482"/>
              <a:ext cx="2880000" cy="432000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РЕЗУЛЬТАТЫ ИСПЫТАНИЙ</a:t>
              </a:r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46B9A876-09A9-492D-B414-E24EEFFB3F45}"/>
                </a:ext>
              </a:extLst>
            </p:cNvPr>
            <p:cNvSpPr/>
            <p:nvPr/>
          </p:nvSpPr>
          <p:spPr>
            <a:xfrm>
              <a:off x="2058337" y="3723396"/>
              <a:ext cx="2880000" cy="432000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ПАСПОРТ КАЧЕСТВА</a:t>
              </a: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55C75D46-32F4-4B00-BD82-5D0D9B39944F}"/>
                </a:ext>
              </a:extLst>
            </p:cNvPr>
            <p:cNvSpPr/>
            <p:nvPr/>
          </p:nvSpPr>
          <p:spPr>
            <a:xfrm>
              <a:off x="1942084" y="1323348"/>
              <a:ext cx="3132000" cy="2988000"/>
            </a:xfrm>
            <a:prstGeom prst="roundRect">
              <a:avLst>
                <a:gd name="adj" fmla="val 4138"/>
              </a:avLst>
            </a:prstGeom>
            <a:noFill/>
            <a:ln w="28575">
              <a:solidFill>
                <a:srgbClr val="3A5D80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Стрелка: вверх 8">
              <a:extLst>
                <a:ext uri="{FF2B5EF4-FFF2-40B4-BE49-F238E27FC236}">
                  <a16:creationId xmlns:a16="http://schemas.microsoft.com/office/drawing/2014/main" id="{292B16DC-D5BE-44F2-8D9C-FCE62D2A0897}"/>
                </a:ext>
              </a:extLst>
            </p:cNvPr>
            <p:cNvSpPr/>
            <p:nvPr/>
          </p:nvSpPr>
          <p:spPr>
            <a:xfrm flipV="1">
              <a:off x="3411533" y="1929582"/>
              <a:ext cx="180000" cy="272275"/>
            </a:xfrm>
            <a:prstGeom prst="upArrow">
              <a:avLst/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Стрелка: вверх 9">
              <a:extLst>
                <a:ext uri="{FF2B5EF4-FFF2-40B4-BE49-F238E27FC236}">
                  <a16:creationId xmlns:a16="http://schemas.microsoft.com/office/drawing/2014/main" id="{CDCD1D9C-062A-4273-8AE6-A849AD300E3E}"/>
                </a:ext>
              </a:extLst>
            </p:cNvPr>
            <p:cNvSpPr/>
            <p:nvPr/>
          </p:nvSpPr>
          <p:spPr>
            <a:xfrm flipV="1">
              <a:off x="3408337" y="2666998"/>
              <a:ext cx="180000" cy="280097"/>
            </a:xfrm>
            <a:prstGeom prst="upArrow">
              <a:avLst/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Стрелка: вверх 10">
              <a:extLst>
                <a:ext uri="{FF2B5EF4-FFF2-40B4-BE49-F238E27FC236}">
                  <a16:creationId xmlns:a16="http://schemas.microsoft.com/office/drawing/2014/main" id="{6DF83146-19C4-4ACC-8FEA-4CB377D9BBDE}"/>
                </a:ext>
              </a:extLst>
            </p:cNvPr>
            <p:cNvSpPr/>
            <p:nvPr/>
          </p:nvSpPr>
          <p:spPr>
            <a:xfrm flipV="1">
              <a:off x="3408337" y="3414749"/>
              <a:ext cx="180000" cy="288000"/>
            </a:xfrm>
            <a:prstGeom prst="upArrow">
              <a:avLst/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5510AA8C-B0A4-4E27-8C3E-2C88DAE653C5}"/>
                </a:ext>
              </a:extLst>
            </p:cNvPr>
            <p:cNvSpPr/>
            <p:nvPr/>
          </p:nvSpPr>
          <p:spPr>
            <a:xfrm>
              <a:off x="2057025" y="4944790"/>
              <a:ext cx="2520000" cy="612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ОТГРУЗКА ПРОДУКЦИИ</a:t>
              </a:r>
            </a:p>
          </p:txBody>
        </p:sp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CBC11E30-F33D-4308-A886-D721CFFD502F}"/>
                </a:ext>
              </a:extLst>
            </p:cNvPr>
            <p:cNvSpPr/>
            <p:nvPr/>
          </p:nvSpPr>
          <p:spPr>
            <a:xfrm>
              <a:off x="4697810" y="4944074"/>
              <a:ext cx="2772000" cy="612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РАСЧЕТ ЦЕНЫ ПО КАЧЕСТВУ ПРОДУКЦИИ</a:t>
              </a:r>
            </a:p>
          </p:txBody>
        </p:sp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92A55787-DEE1-4F75-8B5F-496A3688FD46}"/>
                </a:ext>
              </a:extLst>
            </p:cNvPr>
            <p:cNvSpPr/>
            <p:nvPr/>
          </p:nvSpPr>
          <p:spPr>
            <a:xfrm>
              <a:off x="7575924" y="4944790"/>
              <a:ext cx="2520000" cy="612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ПОСТУПЛЕНИЕ ПРОДУКЦИИ</a:t>
              </a:r>
            </a:p>
          </p:txBody>
        </p:sp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3CDAC3BA-B531-4A60-8D6A-94D01808D63E}"/>
                </a:ext>
              </a:extLst>
            </p:cNvPr>
            <p:cNvSpPr/>
            <p:nvPr/>
          </p:nvSpPr>
          <p:spPr>
            <a:xfrm>
              <a:off x="1941825" y="4821171"/>
              <a:ext cx="8280000" cy="864000"/>
            </a:xfrm>
            <a:prstGeom prst="roundRect">
              <a:avLst>
                <a:gd name="adj" fmla="val 14721"/>
              </a:avLst>
            </a:prstGeom>
            <a:noFill/>
            <a:ln w="28575">
              <a:solidFill>
                <a:srgbClr val="3A5D80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3890C0DD-023A-4FC2-B70C-AC35F5DF7BFC}"/>
                </a:ext>
              </a:extLst>
            </p:cNvPr>
            <p:cNvSpPr/>
            <p:nvPr/>
          </p:nvSpPr>
          <p:spPr>
            <a:xfrm>
              <a:off x="2057025" y="5955093"/>
              <a:ext cx="3960000" cy="468000"/>
            </a:xfrm>
            <a:prstGeom prst="roundRect">
              <a:avLst/>
            </a:prstGeom>
            <a:solidFill>
              <a:srgbClr val="FFDF7C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048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РЕАЛИЗАЦИЯ ТОВАРОВ</a:t>
              </a:r>
            </a:p>
          </p:txBody>
        </p:sp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3980AF35-B0B8-4ED0-9B00-6A4B7EC86B26}"/>
                </a:ext>
              </a:extLst>
            </p:cNvPr>
            <p:cNvSpPr/>
            <p:nvPr/>
          </p:nvSpPr>
          <p:spPr>
            <a:xfrm>
              <a:off x="6152839" y="5955093"/>
              <a:ext cx="3960000" cy="468000"/>
            </a:xfrm>
            <a:prstGeom prst="roundRect">
              <a:avLst/>
            </a:prstGeom>
            <a:solidFill>
              <a:srgbClr val="FFDF7C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048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ПОСТУПЛЕНИЕ ТОВАРОВ</a:t>
              </a:r>
            </a:p>
          </p:txBody>
        </p:sp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C677DFAA-57D3-41BF-8249-C1B71AC6A14E}"/>
                </a:ext>
              </a:extLst>
            </p:cNvPr>
            <p:cNvSpPr/>
            <p:nvPr/>
          </p:nvSpPr>
          <p:spPr>
            <a:xfrm>
              <a:off x="5451765" y="1476936"/>
              <a:ext cx="2880000" cy="576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КАЧЕСТВО ДОБЫТОЙ </a:t>
              </a:r>
              <a:b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ГОРНОЙ МАССЫ</a:t>
              </a:r>
            </a:p>
          </p:txBody>
        </p:sp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D526C299-75A9-4E54-8023-33846F43825E}"/>
                </a:ext>
              </a:extLst>
            </p:cNvPr>
            <p:cNvSpPr/>
            <p:nvPr/>
          </p:nvSpPr>
          <p:spPr>
            <a:xfrm>
              <a:off x="8745825" y="2896139"/>
              <a:ext cx="1607018" cy="694725"/>
            </a:xfrm>
            <a:prstGeom prst="roundRect">
              <a:avLst/>
            </a:prstGeom>
            <a:solidFill>
              <a:srgbClr val="FFDF7C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048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АНАЛИЗ КАЧЕСТВА</a:t>
              </a:r>
            </a:p>
          </p:txBody>
        </p:sp>
        <p:sp>
          <p:nvSpPr>
            <p:cNvPr id="20" name="Стрелка: вверх 19">
              <a:extLst>
                <a:ext uri="{FF2B5EF4-FFF2-40B4-BE49-F238E27FC236}">
                  <a16:creationId xmlns:a16="http://schemas.microsoft.com/office/drawing/2014/main" id="{D0799CC9-DF7B-47E8-BFB1-3A09D45588BB}"/>
                </a:ext>
              </a:extLst>
            </p:cNvPr>
            <p:cNvSpPr/>
            <p:nvPr/>
          </p:nvSpPr>
          <p:spPr>
            <a:xfrm flipV="1">
              <a:off x="3408337" y="4166864"/>
              <a:ext cx="180000" cy="631410"/>
            </a:xfrm>
            <a:prstGeom prst="upArrow">
              <a:avLst/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Стрелка: вверх 20">
              <a:extLst>
                <a:ext uri="{FF2B5EF4-FFF2-40B4-BE49-F238E27FC236}">
                  <a16:creationId xmlns:a16="http://schemas.microsoft.com/office/drawing/2014/main" id="{820A819C-D950-42CC-8A65-D9895AEA9DCD}"/>
                </a:ext>
              </a:extLst>
            </p:cNvPr>
            <p:cNvSpPr/>
            <p:nvPr/>
          </p:nvSpPr>
          <p:spPr>
            <a:xfrm flipV="1">
              <a:off x="2686765" y="5572537"/>
              <a:ext cx="180000" cy="360000"/>
            </a:xfrm>
            <a:prstGeom prst="upArrow">
              <a:avLst/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Стрелка: вверх 21">
              <a:extLst>
                <a:ext uri="{FF2B5EF4-FFF2-40B4-BE49-F238E27FC236}">
                  <a16:creationId xmlns:a16="http://schemas.microsoft.com/office/drawing/2014/main" id="{B9C1B017-4131-49AA-8EF0-77F834A04648}"/>
                </a:ext>
              </a:extLst>
            </p:cNvPr>
            <p:cNvSpPr/>
            <p:nvPr/>
          </p:nvSpPr>
          <p:spPr>
            <a:xfrm flipV="1">
              <a:off x="5239044" y="5572537"/>
              <a:ext cx="180000" cy="360000"/>
            </a:xfrm>
            <a:prstGeom prst="upArrow">
              <a:avLst/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Стрелка: вверх 22">
              <a:extLst>
                <a:ext uri="{FF2B5EF4-FFF2-40B4-BE49-F238E27FC236}">
                  <a16:creationId xmlns:a16="http://schemas.microsoft.com/office/drawing/2014/main" id="{B8FB3546-1F24-4634-B7E6-73C40E6B460D}"/>
                </a:ext>
              </a:extLst>
            </p:cNvPr>
            <p:cNvSpPr/>
            <p:nvPr/>
          </p:nvSpPr>
          <p:spPr>
            <a:xfrm flipV="1">
              <a:off x="6711765" y="5573492"/>
              <a:ext cx="180000" cy="360000"/>
            </a:xfrm>
            <a:prstGeom prst="upArrow">
              <a:avLst/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Стрелка: вверх 23">
              <a:extLst>
                <a:ext uri="{FF2B5EF4-FFF2-40B4-BE49-F238E27FC236}">
                  <a16:creationId xmlns:a16="http://schemas.microsoft.com/office/drawing/2014/main" id="{0A010D5A-6F27-4509-8E3C-6E28DE4102BC}"/>
                </a:ext>
              </a:extLst>
            </p:cNvPr>
            <p:cNvSpPr/>
            <p:nvPr/>
          </p:nvSpPr>
          <p:spPr>
            <a:xfrm flipV="1">
              <a:off x="9268085" y="5572665"/>
              <a:ext cx="180000" cy="360000"/>
            </a:xfrm>
            <a:prstGeom prst="upArrow">
              <a:avLst/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Стрелка: вверх 24">
              <a:extLst>
                <a:ext uri="{FF2B5EF4-FFF2-40B4-BE49-F238E27FC236}">
                  <a16:creationId xmlns:a16="http://schemas.microsoft.com/office/drawing/2014/main" id="{3F47A0FB-6127-4212-B672-A0D54C18F53D}"/>
                </a:ext>
              </a:extLst>
            </p:cNvPr>
            <p:cNvSpPr/>
            <p:nvPr/>
          </p:nvSpPr>
          <p:spPr>
            <a:xfrm rot="16200000" flipV="1">
              <a:off x="5059416" y="3001311"/>
              <a:ext cx="168913" cy="370342"/>
            </a:xfrm>
            <a:prstGeom prst="upArrow">
              <a:avLst/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Стрелка: вверх 25">
              <a:extLst>
                <a:ext uri="{FF2B5EF4-FFF2-40B4-BE49-F238E27FC236}">
                  <a16:creationId xmlns:a16="http://schemas.microsoft.com/office/drawing/2014/main" id="{4AFACA20-82F9-4EF3-BF6D-C9F16E2EF8DE}"/>
                </a:ext>
              </a:extLst>
            </p:cNvPr>
            <p:cNvSpPr/>
            <p:nvPr/>
          </p:nvSpPr>
          <p:spPr>
            <a:xfrm rot="16200000" flipV="1">
              <a:off x="8508337" y="3498089"/>
              <a:ext cx="180000" cy="252000"/>
            </a:xfrm>
            <a:prstGeom prst="upArrow">
              <a:avLst/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F7EA5F26-F2C2-4D83-BB11-C80B21F5FE91}"/>
                </a:ext>
              </a:extLst>
            </p:cNvPr>
            <p:cNvSpPr/>
            <p:nvPr/>
          </p:nvSpPr>
          <p:spPr>
            <a:xfrm>
              <a:off x="5334784" y="1323849"/>
              <a:ext cx="3132000" cy="2988000"/>
            </a:xfrm>
            <a:prstGeom prst="roundRect">
              <a:avLst>
                <a:gd name="adj" fmla="val 4138"/>
              </a:avLst>
            </a:prstGeom>
            <a:noFill/>
            <a:ln w="28575">
              <a:solidFill>
                <a:srgbClr val="3A5D80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2652B93C-5013-472F-AADC-D89CC799C4E2}"/>
                </a:ext>
              </a:extLst>
            </p:cNvPr>
            <p:cNvSpPr/>
            <p:nvPr/>
          </p:nvSpPr>
          <p:spPr>
            <a:xfrm>
              <a:off x="5451825" y="2177128"/>
              <a:ext cx="2880000" cy="576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КАЧЕСТВО ПОСТУПАЮЩЕЙ </a:t>
              </a:r>
              <a:b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НА СКЛАД ПРОДУКЦИИ</a:t>
              </a:r>
            </a:p>
          </p:txBody>
        </p:sp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8DD1E95A-E3ED-4AA9-9845-0A870E82883B}"/>
                </a:ext>
              </a:extLst>
            </p:cNvPr>
            <p:cNvSpPr/>
            <p:nvPr/>
          </p:nvSpPr>
          <p:spPr>
            <a:xfrm>
              <a:off x="5451825" y="3590864"/>
              <a:ext cx="2880000" cy="576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КАЧЕСТВО СЫРЬЯ И ПРОДУКЦИИ ПЕРЕРАБОТКИ</a:t>
              </a:r>
            </a:p>
          </p:txBody>
        </p:sp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C5334CC9-85CA-4A1A-BD88-73268911DC70}"/>
                </a:ext>
              </a:extLst>
            </p:cNvPr>
            <p:cNvSpPr/>
            <p:nvPr/>
          </p:nvSpPr>
          <p:spPr>
            <a:xfrm>
              <a:off x="5451825" y="2891390"/>
              <a:ext cx="2880000" cy="576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КОРРЕКТИРОВКА КАЧЕСТВА ПРОДУКЦИИ НА СКЛАДАХ</a:t>
              </a:r>
            </a:p>
          </p:txBody>
        </p:sp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F6808473-7D44-44C0-AD59-3DCEE624508F}"/>
                </a:ext>
              </a:extLst>
            </p:cNvPr>
            <p:cNvSpPr/>
            <p:nvPr/>
          </p:nvSpPr>
          <p:spPr>
            <a:xfrm>
              <a:off x="8746123" y="1325573"/>
              <a:ext cx="1582861" cy="1341287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ПЛАНЫ ПО КАЧЕСТВУ ДОБЫЧИ, ПЕРЕРАБОТКИ И ОТГРУЗКИ</a:t>
              </a:r>
            </a:p>
          </p:txBody>
        </p:sp>
        <p:sp>
          <p:nvSpPr>
            <p:cNvPr id="32" name="Стрелка: вверх 31">
              <a:extLst>
                <a:ext uri="{FF2B5EF4-FFF2-40B4-BE49-F238E27FC236}">
                  <a16:creationId xmlns:a16="http://schemas.microsoft.com/office/drawing/2014/main" id="{055FCECF-A251-4155-BF98-D84EE0F5E35A}"/>
                </a:ext>
              </a:extLst>
            </p:cNvPr>
            <p:cNvSpPr/>
            <p:nvPr/>
          </p:nvSpPr>
          <p:spPr>
            <a:xfrm flipV="1">
              <a:off x="9438274" y="2671666"/>
              <a:ext cx="198558" cy="216000"/>
            </a:xfrm>
            <a:prstGeom prst="upArrow">
              <a:avLst/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EFCCA80-B5D2-40F6-882D-C97D168ED8A5}"/>
              </a:ext>
            </a:extLst>
          </p:cNvPr>
          <p:cNvGrpSpPr/>
          <p:nvPr/>
        </p:nvGrpSpPr>
        <p:grpSpPr>
          <a:xfrm>
            <a:off x="8551102" y="1117022"/>
            <a:ext cx="3316269" cy="5479963"/>
            <a:chOff x="7573660" y="1117022"/>
            <a:chExt cx="4293711" cy="5479963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08D4F182-5607-4B55-A3F5-469BA0312D22}"/>
                </a:ext>
              </a:extLst>
            </p:cNvPr>
            <p:cNvGrpSpPr/>
            <p:nvPr/>
          </p:nvGrpSpPr>
          <p:grpSpPr>
            <a:xfrm>
              <a:off x="7790082" y="1117022"/>
              <a:ext cx="4077289" cy="5363328"/>
              <a:chOff x="7790082" y="1117022"/>
              <a:chExt cx="4077289" cy="5363328"/>
            </a:xfrm>
          </p:grpSpPr>
          <p:sp>
            <p:nvSpPr>
              <p:cNvPr id="37" name="Скругленный прямоугольник 25">
                <a:extLst>
                  <a:ext uri="{FF2B5EF4-FFF2-40B4-BE49-F238E27FC236}">
                    <a16:creationId xmlns:a16="http://schemas.microsoft.com/office/drawing/2014/main" id="{E13D40B6-2013-487C-93BF-E71CD8E0D8A3}"/>
                  </a:ext>
                </a:extLst>
              </p:cNvPr>
              <p:cNvSpPr/>
              <p:nvPr/>
            </p:nvSpPr>
            <p:spPr>
              <a:xfrm>
                <a:off x="7790082" y="1117022"/>
                <a:ext cx="4077289" cy="585696"/>
              </a:xfrm>
              <a:prstGeom prst="roundRect">
                <a:avLst/>
              </a:prstGeom>
              <a:solidFill>
                <a:srgbClr val="FAA63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84DE5A14-CA4F-4AB3-8676-67BA64B6E619}"/>
                  </a:ext>
                </a:extLst>
              </p:cNvPr>
              <p:cNvSpPr/>
              <p:nvPr/>
            </p:nvSpPr>
            <p:spPr>
              <a:xfrm>
                <a:off x="7790082" y="1565092"/>
                <a:ext cx="4077289" cy="491525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FAA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1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80D8F4E-26EE-49C3-8C3A-E35314314929}"/>
                  </a:ext>
                </a:extLst>
              </p:cNvPr>
              <p:cNvSpPr txBox="1"/>
              <p:nvPr/>
            </p:nvSpPr>
            <p:spPr>
              <a:xfrm>
                <a:off x="7817271" y="1142610"/>
                <a:ext cx="4050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/>
                  <a:t>РЕЗУЛЬТАТЫ</a:t>
                </a:r>
              </a:p>
            </p:txBody>
          </p:sp>
        </p:grp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CB658494-35D9-4E5C-90D9-6DDB03DD5A55}"/>
                </a:ext>
              </a:extLst>
            </p:cNvPr>
            <p:cNvSpPr/>
            <p:nvPr/>
          </p:nvSpPr>
          <p:spPr>
            <a:xfrm>
              <a:off x="7573660" y="1682819"/>
              <a:ext cx="4199239" cy="4914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Информация по отобранным пробам и результатам лабораторных анализов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Автоматический расчет стоимости отгружаемой продукции на основании качественных характеристик продукции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Снижение трудозатрат на учета качественных показателей – данные заносятся сотрудниками лабораторий или ОТК один раз и используются во всех контурах учета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План-фактный анализ по качественным показателям добычи, переработки и отгрузки</a:t>
              </a:r>
            </a:p>
            <a:p>
              <a:pPr marL="609600" lvl="1" indent="-342900">
                <a:spcAft>
                  <a:spcPts val="1000"/>
                </a:spcAft>
                <a:buFontTx/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Формирование баланса (углей, металлов)</a:t>
              </a:r>
            </a:p>
          </p:txBody>
        </p:sp>
      </p:grpSp>
      <p:sp>
        <p:nvSpPr>
          <p:cNvPr id="40" name="Номер слайда 39">
            <a:extLst>
              <a:ext uri="{FF2B5EF4-FFF2-40B4-BE49-F238E27FC236}">
                <a16:creationId xmlns:a16="http://schemas.microsoft.com/office/drawing/2014/main" id="{45926972-96C1-4741-82D0-7E11439F4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9884" y="6480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12</a:t>
            </a:fld>
            <a:endParaRPr lang="ru-RU" dirty="0"/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1ACCCB0F-F868-470C-958D-3C6CC2E50245}"/>
              </a:ext>
            </a:extLst>
          </p:cNvPr>
          <p:cNvSpPr/>
          <p:nvPr/>
        </p:nvSpPr>
        <p:spPr>
          <a:xfrm>
            <a:off x="6920023" y="3732126"/>
            <a:ext cx="1570957" cy="679135"/>
          </a:xfrm>
          <a:prstGeom prst="roundRect">
            <a:avLst/>
          </a:prstGeom>
          <a:solidFill>
            <a:srgbClr val="FFDF7C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rgbClr val="304861"/>
                </a:solidFill>
                <a:latin typeface="Calibri" panose="020F0502020204030204"/>
              </a:rPr>
              <a:t>БАЛАНС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3048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027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Управление складом и отгрузкой продукции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0B9BB63-B03D-469D-9C0E-44D3B016924E}"/>
              </a:ext>
            </a:extLst>
          </p:cNvPr>
          <p:cNvGrpSpPr/>
          <p:nvPr/>
        </p:nvGrpSpPr>
        <p:grpSpPr>
          <a:xfrm>
            <a:off x="1291265" y="1229066"/>
            <a:ext cx="5328999" cy="5216377"/>
            <a:chOff x="3171824" y="1219474"/>
            <a:chExt cx="5328999" cy="5216377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B2D2E15F-2CEA-4DE8-8825-41C3FE3D422A}"/>
                </a:ext>
              </a:extLst>
            </p:cNvPr>
            <p:cNvSpPr/>
            <p:nvPr/>
          </p:nvSpPr>
          <p:spPr>
            <a:xfrm>
              <a:off x="3172823" y="1219474"/>
              <a:ext cx="5328000" cy="360000"/>
            </a:xfrm>
            <a:prstGeom prst="roundRect">
              <a:avLst/>
            </a:prstGeom>
            <a:solidFill>
              <a:srgbClr val="FFDF7C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УСТАНОВКА ЦЕН И ПЛАНИРОВАНИЕ ОТГРУЗКИ</a:t>
              </a:r>
            </a:p>
          </p:txBody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A689F7FF-8744-4D78-A08B-32E67E19E2C6}"/>
                </a:ext>
              </a:extLst>
            </p:cNvPr>
            <p:cNvSpPr/>
            <p:nvPr/>
          </p:nvSpPr>
          <p:spPr>
            <a:xfrm>
              <a:off x="3284012" y="2376213"/>
              <a:ext cx="5112000" cy="36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6E6E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УСЛОВИЯ ОТГРУЗКИ</a:t>
              </a:r>
            </a:p>
          </p:txBody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6BA524BA-94F2-4EA2-95A8-2658BA34FA7A}"/>
                </a:ext>
              </a:extLst>
            </p:cNvPr>
            <p:cNvSpPr/>
            <p:nvPr/>
          </p:nvSpPr>
          <p:spPr>
            <a:xfrm>
              <a:off x="3283424" y="2902516"/>
              <a:ext cx="5112000" cy="36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6E6E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РАЗРЕШЕНИЯ НА ОТГРУЗКУ</a:t>
              </a:r>
            </a:p>
          </p:txBody>
        </p: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6468CF84-B0EA-4337-9B06-249FDE0B6908}"/>
                </a:ext>
              </a:extLst>
            </p:cNvPr>
            <p:cNvSpPr/>
            <p:nvPr/>
          </p:nvSpPr>
          <p:spPr>
            <a:xfrm>
              <a:off x="3283424" y="3428819"/>
              <a:ext cx="2484000" cy="36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6E6E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ТАЛОНЫ</a:t>
              </a:r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B6610A69-4C77-4B49-9C98-B42B52FCE232}"/>
                </a:ext>
              </a:extLst>
            </p:cNvPr>
            <p:cNvSpPr/>
            <p:nvPr/>
          </p:nvSpPr>
          <p:spPr>
            <a:xfrm>
              <a:off x="5899655" y="3428819"/>
              <a:ext cx="2484000" cy="36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6E6E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КАРТЫ</a:t>
              </a:r>
            </a:p>
          </p:txBody>
        </p:sp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14ECBBF9-020E-4745-A495-827DDA9C71B0}"/>
                </a:ext>
              </a:extLst>
            </p:cNvPr>
            <p:cNvSpPr/>
            <p:nvPr/>
          </p:nvSpPr>
          <p:spPr>
            <a:xfrm>
              <a:off x="3171824" y="2267797"/>
              <a:ext cx="5328000" cy="1669036"/>
            </a:xfrm>
            <a:prstGeom prst="roundRect">
              <a:avLst>
                <a:gd name="adj" fmla="val 7275"/>
              </a:avLst>
            </a:prstGeom>
            <a:noFill/>
            <a:ln w="28575">
              <a:solidFill>
                <a:srgbClr val="3A5D80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71197A21-725A-4949-A2CC-293551F9A4AF}"/>
                </a:ext>
              </a:extLst>
            </p:cNvPr>
            <p:cNvSpPr/>
            <p:nvPr/>
          </p:nvSpPr>
          <p:spPr>
            <a:xfrm>
              <a:off x="3283424" y="4249173"/>
              <a:ext cx="5112000" cy="360000"/>
            </a:xfrm>
            <a:prstGeom prst="roundRect">
              <a:avLst/>
            </a:prstGeom>
            <a:solidFill>
              <a:srgbClr val="FFDF7C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  <a:latin typeface="Calibri" panose="020F0502020204030204"/>
                </a:rPr>
                <a:t>ДВИЖЕНИЕ ПРОДУКЦИИ</a:t>
              </a:r>
            </a:p>
          </p:txBody>
        </p:sp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CBA3C302-642C-48E6-BB6F-1AB81B114F21}"/>
                </a:ext>
              </a:extLst>
            </p:cNvPr>
            <p:cNvSpPr/>
            <p:nvPr/>
          </p:nvSpPr>
          <p:spPr>
            <a:xfrm>
              <a:off x="3283424" y="4749575"/>
              <a:ext cx="1656000" cy="36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ОТГРУЗКА</a:t>
              </a:r>
            </a:p>
          </p:txBody>
        </p:sp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949C3049-3989-4AEC-BFE9-D5568A9F9216}"/>
                </a:ext>
              </a:extLst>
            </p:cNvPr>
            <p:cNvSpPr/>
            <p:nvPr/>
          </p:nvSpPr>
          <p:spPr>
            <a:xfrm>
              <a:off x="6722149" y="4749575"/>
              <a:ext cx="1656000" cy="36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ПЕРЕМЕЩЕНИЕ</a:t>
              </a:r>
            </a:p>
          </p:txBody>
        </p:sp>
        <p:pic>
          <p:nvPicPr>
            <p:cNvPr id="31" name="Рисунок 30" descr="Самосвал">
              <a:extLst>
                <a:ext uri="{FF2B5EF4-FFF2-40B4-BE49-F238E27FC236}">
                  <a16:creationId xmlns:a16="http://schemas.microsoft.com/office/drawing/2014/main" id="{A6CC6213-5DF1-4099-8FCC-684689072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552012" y="5244390"/>
              <a:ext cx="576000" cy="576000"/>
            </a:xfrm>
            <a:prstGeom prst="rect">
              <a:avLst/>
            </a:prstGeom>
          </p:spPr>
        </p:pic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4BF79426-8ABA-4D95-BC15-55D824288B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040" y="4609172"/>
              <a:ext cx="994329" cy="684000"/>
            </a:xfrm>
            <a:prstGeom prst="line">
              <a:avLst/>
            </a:prstGeom>
            <a:ln w="28575">
              <a:solidFill>
                <a:srgbClr val="3A5D8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33F8D837-3581-4575-9555-396FEF295E1D}"/>
                </a:ext>
              </a:extLst>
            </p:cNvPr>
            <p:cNvCxnSpPr>
              <a:cxnSpLocks/>
              <a:endCxn id="31" idx="0"/>
            </p:cNvCxnSpPr>
            <p:nvPr/>
          </p:nvCxnSpPr>
          <p:spPr>
            <a:xfrm>
              <a:off x="5840012" y="4609173"/>
              <a:ext cx="0" cy="635217"/>
            </a:xfrm>
            <a:prstGeom prst="line">
              <a:avLst/>
            </a:prstGeom>
            <a:ln w="28575">
              <a:solidFill>
                <a:srgbClr val="3A5D8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09E87979-D6D9-40FF-B3B0-2B75D5166C5F}"/>
                </a:ext>
              </a:extLst>
            </p:cNvPr>
            <p:cNvCxnSpPr>
              <a:cxnSpLocks/>
            </p:cNvCxnSpPr>
            <p:nvPr/>
          </p:nvCxnSpPr>
          <p:spPr>
            <a:xfrm>
              <a:off x="5852369" y="4608734"/>
              <a:ext cx="994329" cy="684000"/>
            </a:xfrm>
            <a:prstGeom prst="line">
              <a:avLst/>
            </a:prstGeom>
            <a:ln w="28575">
              <a:solidFill>
                <a:srgbClr val="3A5D8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83D53BBB-07E8-4802-9079-E5EB086AF58F}"/>
                </a:ext>
              </a:extLst>
            </p:cNvPr>
            <p:cNvSpPr/>
            <p:nvPr/>
          </p:nvSpPr>
          <p:spPr>
            <a:xfrm>
              <a:off x="4999655" y="4749575"/>
              <a:ext cx="1656000" cy="36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ПОСТУПЛЕНИЕ</a:t>
              </a:r>
            </a:p>
          </p:txBody>
        </p:sp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10515718-EF2E-40AD-9618-2F9EDDFD3745}"/>
                </a:ext>
              </a:extLst>
            </p:cNvPr>
            <p:cNvSpPr/>
            <p:nvPr/>
          </p:nvSpPr>
          <p:spPr>
            <a:xfrm>
              <a:off x="3171824" y="4116216"/>
              <a:ext cx="5328000" cy="1728000"/>
            </a:xfrm>
            <a:prstGeom prst="roundRect">
              <a:avLst>
                <a:gd name="adj" fmla="val 7275"/>
              </a:avLst>
            </a:prstGeom>
            <a:noFill/>
            <a:ln w="28575">
              <a:solidFill>
                <a:srgbClr val="3A5D80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1D889A0B-FE7C-4278-B877-905C840C8DAF}"/>
                </a:ext>
              </a:extLst>
            </p:cNvPr>
            <p:cNvSpPr/>
            <p:nvPr/>
          </p:nvSpPr>
          <p:spPr>
            <a:xfrm>
              <a:off x="3171824" y="6075851"/>
              <a:ext cx="5328000" cy="360000"/>
            </a:xfrm>
            <a:prstGeom prst="roundRect">
              <a:avLst/>
            </a:prstGeom>
            <a:solidFill>
              <a:srgbClr val="FFDF7C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УПРАВЛЕНЧЕСКИЙ УЧЕТ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ERP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Стрелка: вверх 37">
              <a:extLst>
                <a:ext uri="{FF2B5EF4-FFF2-40B4-BE49-F238E27FC236}">
                  <a16:creationId xmlns:a16="http://schemas.microsoft.com/office/drawing/2014/main" id="{8BC9DF54-17C1-4677-B9B2-A4C4D24EEEDB}"/>
                </a:ext>
              </a:extLst>
            </p:cNvPr>
            <p:cNvSpPr/>
            <p:nvPr/>
          </p:nvSpPr>
          <p:spPr>
            <a:xfrm flipV="1">
              <a:off x="5734466" y="2729365"/>
              <a:ext cx="180000" cy="144000"/>
            </a:xfrm>
            <a:prstGeom prst="upArrow">
              <a:avLst/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Стрелка: вверх 38">
              <a:extLst>
                <a:ext uri="{FF2B5EF4-FFF2-40B4-BE49-F238E27FC236}">
                  <a16:creationId xmlns:a16="http://schemas.microsoft.com/office/drawing/2014/main" id="{BD1C41AB-40C5-4BA5-A079-1290E29E8EDA}"/>
                </a:ext>
              </a:extLst>
            </p:cNvPr>
            <p:cNvSpPr/>
            <p:nvPr/>
          </p:nvSpPr>
          <p:spPr>
            <a:xfrm flipV="1">
              <a:off x="4458604" y="3280805"/>
              <a:ext cx="180000" cy="133072"/>
            </a:xfrm>
            <a:prstGeom prst="upArrow">
              <a:avLst/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Стрелка: вверх 39">
              <a:extLst>
                <a:ext uri="{FF2B5EF4-FFF2-40B4-BE49-F238E27FC236}">
                  <a16:creationId xmlns:a16="http://schemas.microsoft.com/office/drawing/2014/main" id="{EE6E3E45-A963-47D0-9A36-751ED6AFD3E9}"/>
                </a:ext>
              </a:extLst>
            </p:cNvPr>
            <p:cNvSpPr/>
            <p:nvPr/>
          </p:nvSpPr>
          <p:spPr>
            <a:xfrm flipV="1">
              <a:off x="7075663" y="3269877"/>
              <a:ext cx="180000" cy="144000"/>
            </a:xfrm>
            <a:prstGeom prst="upArrow">
              <a:avLst/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Стрелка: вверх 40">
              <a:extLst>
                <a:ext uri="{FF2B5EF4-FFF2-40B4-BE49-F238E27FC236}">
                  <a16:creationId xmlns:a16="http://schemas.microsoft.com/office/drawing/2014/main" id="{A9591DA5-937E-43EB-89C4-0EA09CAFE04D}"/>
                </a:ext>
              </a:extLst>
            </p:cNvPr>
            <p:cNvSpPr/>
            <p:nvPr/>
          </p:nvSpPr>
          <p:spPr>
            <a:xfrm flipV="1">
              <a:off x="4456916" y="3807965"/>
              <a:ext cx="180000" cy="432000"/>
            </a:xfrm>
            <a:prstGeom prst="upArrow">
              <a:avLst/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Стрелка: вверх 41">
              <a:extLst>
                <a:ext uri="{FF2B5EF4-FFF2-40B4-BE49-F238E27FC236}">
                  <a16:creationId xmlns:a16="http://schemas.microsoft.com/office/drawing/2014/main" id="{969EFFD0-A836-431D-BFDA-56B7899ABEB3}"/>
                </a:ext>
              </a:extLst>
            </p:cNvPr>
            <p:cNvSpPr/>
            <p:nvPr/>
          </p:nvSpPr>
          <p:spPr>
            <a:xfrm flipV="1">
              <a:off x="7075663" y="3805991"/>
              <a:ext cx="180000" cy="432000"/>
            </a:xfrm>
            <a:prstGeom prst="upArrow">
              <a:avLst/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Стрелка: вверх 42">
              <a:extLst>
                <a:ext uri="{FF2B5EF4-FFF2-40B4-BE49-F238E27FC236}">
                  <a16:creationId xmlns:a16="http://schemas.microsoft.com/office/drawing/2014/main" id="{0000DD91-478E-4946-A7C2-E25001065E2D}"/>
                </a:ext>
              </a:extLst>
            </p:cNvPr>
            <p:cNvSpPr/>
            <p:nvPr/>
          </p:nvSpPr>
          <p:spPr>
            <a:xfrm flipV="1">
              <a:off x="5727131" y="5862817"/>
              <a:ext cx="180000" cy="180000"/>
            </a:xfrm>
            <a:prstGeom prst="upArrow">
              <a:avLst/>
            </a:prstGeom>
            <a:solidFill>
              <a:schemeClr val="bg1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4" name="Рисунок 43" descr="Поезд">
              <a:extLst>
                <a:ext uri="{FF2B5EF4-FFF2-40B4-BE49-F238E27FC236}">
                  <a16:creationId xmlns:a16="http://schemas.microsoft.com/office/drawing/2014/main" id="{3618C4C1-2A32-4C02-AB63-C72710B3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497216" y="5316390"/>
              <a:ext cx="432000" cy="432000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81A386BA-E891-4D90-A4F0-6C1550E8A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4841" y="5292734"/>
              <a:ext cx="390822" cy="396000"/>
            </a:xfrm>
            <a:prstGeom prst="rect">
              <a:avLst/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</p:pic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76CA7B1E-21D5-472D-AEBD-0B5AD629CE25}"/>
                </a:ext>
              </a:extLst>
            </p:cNvPr>
            <p:cNvSpPr/>
            <p:nvPr/>
          </p:nvSpPr>
          <p:spPr>
            <a:xfrm>
              <a:off x="3171824" y="1724638"/>
              <a:ext cx="5328000" cy="360000"/>
            </a:xfrm>
            <a:prstGeom prst="roundRect">
              <a:avLst/>
            </a:prstGeom>
            <a:solidFill>
              <a:srgbClr val="FFDF7C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ШИХТОВАНИЕ, ПЕРЕМАРКИРОВКА И МАРК. ЗАМЕРЫ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A5B1808A-AA2B-4942-9228-35EFDBA107F1}"/>
              </a:ext>
            </a:extLst>
          </p:cNvPr>
          <p:cNvGrpSpPr/>
          <p:nvPr/>
        </p:nvGrpSpPr>
        <p:grpSpPr>
          <a:xfrm>
            <a:off x="7573660" y="1117022"/>
            <a:ext cx="4293711" cy="5363328"/>
            <a:chOff x="7573660" y="1117022"/>
            <a:chExt cx="4293711" cy="5363328"/>
          </a:xfrm>
        </p:grpSpPr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25175593-5031-4F6A-A365-65E893B7C1DE}"/>
                </a:ext>
              </a:extLst>
            </p:cNvPr>
            <p:cNvGrpSpPr/>
            <p:nvPr/>
          </p:nvGrpSpPr>
          <p:grpSpPr>
            <a:xfrm>
              <a:off x="7790082" y="1117022"/>
              <a:ext cx="4077289" cy="5363328"/>
              <a:chOff x="7790082" y="1117022"/>
              <a:chExt cx="4077289" cy="5363328"/>
            </a:xfrm>
          </p:grpSpPr>
          <p:sp>
            <p:nvSpPr>
              <p:cNvPr id="50" name="Скругленный прямоугольник 25">
                <a:extLst>
                  <a:ext uri="{FF2B5EF4-FFF2-40B4-BE49-F238E27FC236}">
                    <a16:creationId xmlns:a16="http://schemas.microsoft.com/office/drawing/2014/main" id="{A1D28B55-087F-4F23-8135-91FDAA98E8A2}"/>
                  </a:ext>
                </a:extLst>
              </p:cNvPr>
              <p:cNvSpPr/>
              <p:nvPr/>
            </p:nvSpPr>
            <p:spPr>
              <a:xfrm>
                <a:off x="7790082" y="1117022"/>
                <a:ext cx="4077289" cy="585696"/>
              </a:xfrm>
              <a:prstGeom prst="roundRect">
                <a:avLst/>
              </a:prstGeom>
              <a:solidFill>
                <a:srgbClr val="FAA63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id="{4A4C451D-2F90-4CA8-8D34-376463BF0FBA}"/>
                  </a:ext>
                </a:extLst>
              </p:cNvPr>
              <p:cNvSpPr/>
              <p:nvPr/>
            </p:nvSpPr>
            <p:spPr>
              <a:xfrm>
                <a:off x="7790082" y="1565092"/>
                <a:ext cx="4077289" cy="491525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FAA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1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A1C0F6F-8CA5-4378-91F7-52E0BAC18229}"/>
                  </a:ext>
                </a:extLst>
              </p:cNvPr>
              <p:cNvSpPr txBox="1"/>
              <p:nvPr/>
            </p:nvSpPr>
            <p:spPr>
              <a:xfrm>
                <a:off x="7817271" y="1142610"/>
                <a:ext cx="4050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/>
                  <a:t>РЕЗУЛЬТАТЫ</a:t>
                </a:r>
              </a:p>
            </p:txBody>
          </p:sp>
        </p:grp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E150202A-1AD2-4E7E-8760-F55D7ABE1BF1}"/>
                </a:ext>
              </a:extLst>
            </p:cNvPr>
            <p:cNvSpPr/>
            <p:nvPr/>
          </p:nvSpPr>
          <p:spPr>
            <a:xfrm>
              <a:off x="7573660" y="1682819"/>
              <a:ext cx="4199239" cy="39651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Учет процессов шихтования и перемаркировки сырья на складах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План-фактный анализ отгрузки продукции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Возможность планирования отгрузки с учетом планов добычи и переработки</a:t>
              </a:r>
            </a:p>
            <a:p>
              <a:pPr marL="609600" lvl="1" indent="-342900">
                <a:spcAft>
                  <a:spcPts val="1000"/>
                </a:spcAft>
                <a:buFontTx/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Отражение отгрузки в управленческом и регламентированном учете </a:t>
              </a:r>
            </a:p>
            <a:p>
              <a:pPr marL="609600" lvl="1" indent="-342900">
                <a:spcAft>
                  <a:spcPts val="1000"/>
                </a:spcAft>
                <a:buFontTx/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Управление отгрузкой продукции с помощью многоуровневой системы</a:t>
              </a:r>
              <a:r>
                <a:rPr lang="en-US" sz="1400" dirty="0">
                  <a:solidFill>
                    <a:srgbClr val="44546A">
                      <a:lumMod val="75000"/>
                    </a:srgbClr>
                  </a:solidFill>
                </a:rPr>
                <a:t>: </a:t>
              </a: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условия отгрузки – лимиты и разрешения на отгрузку – талоны и карты</a:t>
              </a:r>
            </a:p>
            <a:p>
              <a:pPr marL="609600" lvl="1" indent="-342900">
                <a:spcAft>
                  <a:spcPts val="1000"/>
                </a:spcAft>
                <a:buFontTx/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Возможность оперативного анализа отгрузки с разделением единой цены на компоненты: себестоимость продукции, доп. услуги, стоимость доставки</a:t>
              </a:r>
            </a:p>
          </p:txBody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41FC63-9F65-4990-AD9F-480D30F51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3292" y="6480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4181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Поступление, отгрузка и перемещение железнодорожным транспортом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7FFC1FE-9804-4979-8B04-AB2CEE9818D1}"/>
              </a:ext>
            </a:extLst>
          </p:cNvPr>
          <p:cNvGrpSpPr/>
          <p:nvPr/>
        </p:nvGrpSpPr>
        <p:grpSpPr>
          <a:xfrm>
            <a:off x="323849" y="1046566"/>
            <a:ext cx="7002737" cy="5672780"/>
            <a:chOff x="2996132" y="1055192"/>
            <a:chExt cx="7002737" cy="5672780"/>
          </a:xfrm>
        </p:grpSpPr>
        <p:sp>
          <p:nvSpPr>
            <p:cNvPr id="68" name="Прямоугольник: скругленные углы 67">
              <a:extLst>
                <a:ext uri="{FF2B5EF4-FFF2-40B4-BE49-F238E27FC236}">
                  <a16:creationId xmlns:a16="http://schemas.microsoft.com/office/drawing/2014/main" id="{18B71585-9498-4254-BF39-A05A5093E7F6}"/>
                </a:ext>
              </a:extLst>
            </p:cNvPr>
            <p:cNvSpPr/>
            <p:nvPr/>
          </p:nvSpPr>
          <p:spPr>
            <a:xfrm>
              <a:off x="2996132" y="1541092"/>
              <a:ext cx="5508000" cy="36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ПОСТУПЛЕНИЯ И ПОДАЧА ВАГОНОВ</a:t>
              </a:r>
            </a:p>
          </p:txBody>
        </p:sp>
        <p:sp>
          <p:nvSpPr>
            <p:cNvPr id="69" name="Прямоугольник: скругленные углы 68">
              <a:extLst>
                <a:ext uri="{FF2B5EF4-FFF2-40B4-BE49-F238E27FC236}">
                  <a16:creationId xmlns:a16="http://schemas.microsoft.com/office/drawing/2014/main" id="{6C85BE9C-5517-4983-9947-997D82C567A0}"/>
                </a:ext>
              </a:extLst>
            </p:cNvPr>
            <p:cNvSpPr/>
            <p:nvPr/>
          </p:nvSpPr>
          <p:spPr>
            <a:xfrm>
              <a:off x="3130493" y="2583768"/>
              <a:ext cx="5239277" cy="36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РАЗГРУЗКА, ПОГРУЗКА И ПЕРЕМЕЩЕНИЕ ВАГОНОВ</a:t>
              </a:r>
            </a:p>
          </p:txBody>
        </p:sp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56170AF4-998C-4400-A585-F9BF414209E9}"/>
                </a:ext>
              </a:extLst>
            </p:cNvPr>
            <p:cNvSpPr/>
            <p:nvPr/>
          </p:nvSpPr>
          <p:spPr>
            <a:xfrm>
              <a:off x="2996132" y="3220425"/>
              <a:ext cx="5508000" cy="360000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УСЛОВИЕ ОТГРУЗКИ И РАЗРЕШЕНИЯ НА ОТГРУЗКУ</a:t>
              </a:r>
            </a:p>
          </p:txBody>
        </p:sp>
        <p:sp>
          <p:nvSpPr>
            <p:cNvPr id="71" name="Прямоугольник: скругленные углы 70">
              <a:extLst>
                <a:ext uri="{FF2B5EF4-FFF2-40B4-BE49-F238E27FC236}">
                  <a16:creationId xmlns:a16="http://schemas.microsoft.com/office/drawing/2014/main" id="{ED5818E5-F724-46F4-AA51-A3D8F7515282}"/>
                </a:ext>
              </a:extLst>
            </p:cNvPr>
            <p:cNvSpPr/>
            <p:nvPr/>
          </p:nvSpPr>
          <p:spPr>
            <a:xfrm>
              <a:off x="2996132" y="3753771"/>
              <a:ext cx="5508000" cy="36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ФОРМИРОВАНИЕ ОТПРАВОК И УБОРКА ВАГОНОВ</a:t>
              </a:r>
            </a:p>
          </p:txBody>
        </p:sp>
        <p:sp>
          <p:nvSpPr>
            <p:cNvPr id="72" name="Прямоугольник: скругленные углы 71">
              <a:extLst>
                <a:ext uri="{FF2B5EF4-FFF2-40B4-BE49-F238E27FC236}">
                  <a16:creationId xmlns:a16="http://schemas.microsoft.com/office/drawing/2014/main" id="{43CB6CD4-D1E7-48F0-8700-33C2B6A34AF0}"/>
                </a:ext>
              </a:extLst>
            </p:cNvPr>
            <p:cNvSpPr/>
            <p:nvPr/>
          </p:nvSpPr>
          <p:spPr>
            <a:xfrm>
              <a:off x="3139619" y="4418375"/>
              <a:ext cx="2520000" cy="576000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ПАСПОРТ КАЧЕСТВА</a:t>
              </a:r>
            </a:p>
          </p:txBody>
        </p:sp>
        <p:sp>
          <p:nvSpPr>
            <p:cNvPr id="73" name="Прямоугольник: скругленные углы 72">
              <a:extLst>
                <a:ext uri="{FF2B5EF4-FFF2-40B4-BE49-F238E27FC236}">
                  <a16:creationId xmlns:a16="http://schemas.microsoft.com/office/drawing/2014/main" id="{3B16C31A-7165-4DAF-A26B-AED0B7A902E0}"/>
                </a:ext>
              </a:extLst>
            </p:cNvPr>
            <p:cNvSpPr/>
            <p:nvPr/>
          </p:nvSpPr>
          <p:spPr>
            <a:xfrm>
              <a:off x="5834670" y="4418375"/>
              <a:ext cx="2520000" cy="576000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РАСЧЕТ ЦЕНЫ </a:t>
              </a:r>
              <a:br>
                <a:rPr lang="ru-RU" sz="1600" b="1" dirty="0">
                  <a:solidFill>
                    <a:srgbClr val="304961"/>
                  </a:solidFill>
                </a:rPr>
              </a:br>
              <a:r>
                <a:rPr lang="ru-RU" sz="1600" b="1" dirty="0">
                  <a:solidFill>
                    <a:srgbClr val="304961"/>
                  </a:solidFill>
                </a:rPr>
                <a:t>ПО КАЧЕСТВУ</a:t>
              </a:r>
            </a:p>
          </p:txBody>
        </p:sp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9E729973-3BCA-4D79-B9A4-0D0CFA88ECF5}"/>
                </a:ext>
              </a:extLst>
            </p:cNvPr>
            <p:cNvSpPr/>
            <p:nvPr/>
          </p:nvSpPr>
          <p:spPr>
            <a:xfrm>
              <a:off x="2996132" y="4281767"/>
              <a:ext cx="5508000" cy="862556"/>
            </a:xfrm>
            <a:prstGeom prst="roundRect">
              <a:avLst/>
            </a:prstGeom>
            <a:noFill/>
            <a:ln w="28575">
              <a:solidFill>
                <a:srgbClr val="3A5D80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91E180D7-A469-484A-8344-9E382A238C41}"/>
                </a:ext>
              </a:extLst>
            </p:cNvPr>
            <p:cNvSpPr/>
            <p:nvPr/>
          </p:nvSpPr>
          <p:spPr>
            <a:xfrm>
              <a:off x="2996132" y="5312206"/>
              <a:ext cx="5508000" cy="36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500" b="1" dirty="0">
                  <a:solidFill>
                    <a:schemeClr val="bg1"/>
                  </a:solidFill>
                </a:rPr>
                <a:t>ОТГРУЗКА И КОРРЕКТИРОВКА ОТГРУЗКИ Ж/Д ТРАНСПОРТОМ</a:t>
              </a:r>
            </a:p>
          </p:txBody>
        </p:sp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7B252019-B967-49F5-A089-F9FE5F7BB7BB}"/>
                </a:ext>
              </a:extLst>
            </p:cNvPr>
            <p:cNvSpPr/>
            <p:nvPr/>
          </p:nvSpPr>
          <p:spPr>
            <a:xfrm>
              <a:off x="2996132" y="5840089"/>
              <a:ext cx="5508000" cy="36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ДОСТАВКА ВАГОНОВ</a:t>
              </a:r>
            </a:p>
          </p:txBody>
        </p:sp>
        <p:sp>
          <p:nvSpPr>
            <p:cNvPr id="77" name="Прямоугольник: скругленные углы 76">
              <a:extLst>
                <a:ext uri="{FF2B5EF4-FFF2-40B4-BE49-F238E27FC236}">
                  <a16:creationId xmlns:a16="http://schemas.microsoft.com/office/drawing/2014/main" id="{077ABA35-B1A8-454B-B6EB-C46EF48F5084}"/>
                </a:ext>
              </a:extLst>
            </p:cNvPr>
            <p:cNvSpPr/>
            <p:nvPr/>
          </p:nvSpPr>
          <p:spPr>
            <a:xfrm>
              <a:off x="2996132" y="6367972"/>
              <a:ext cx="5508000" cy="360000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ДОКУМЕНТЫ УПРАВЛЕНЧЕСКОГО УЧЕТА </a:t>
              </a:r>
              <a:r>
                <a:rPr lang="en-US" sz="1600" b="1" dirty="0">
                  <a:solidFill>
                    <a:srgbClr val="304961"/>
                  </a:solidFill>
                </a:rPr>
                <a:t>ERP</a:t>
              </a:r>
              <a:endParaRPr lang="ru-RU" sz="1600" b="1" dirty="0">
                <a:solidFill>
                  <a:srgbClr val="304961"/>
                </a:solidFill>
              </a:endParaRPr>
            </a:p>
          </p:txBody>
        </p:sp>
        <p:sp>
          <p:nvSpPr>
            <p:cNvPr id="80" name="Стрелка: вверх 79">
              <a:extLst>
                <a:ext uri="{FF2B5EF4-FFF2-40B4-BE49-F238E27FC236}">
                  <a16:creationId xmlns:a16="http://schemas.microsoft.com/office/drawing/2014/main" id="{85463E70-8149-450B-BEA6-0675BB440696}"/>
                </a:ext>
              </a:extLst>
            </p:cNvPr>
            <p:cNvSpPr/>
            <p:nvPr/>
          </p:nvSpPr>
          <p:spPr>
            <a:xfrm flipV="1">
              <a:off x="5674862" y="3042272"/>
              <a:ext cx="159808" cy="158042"/>
            </a:xfrm>
            <a:prstGeom prst="upArrow">
              <a:avLst/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81" name="Стрелка: вверх 80">
              <a:extLst>
                <a:ext uri="{FF2B5EF4-FFF2-40B4-BE49-F238E27FC236}">
                  <a16:creationId xmlns:a16="http://schemas.microsoft.com/office/drawing/2014/main" id="{60893D7C-1C5A-4501-A106-090A02C5036F}"/>
                </a:ext>
              </a:extLst>
            </p:cNvPr>
            <p:cNvSpPr/>
            <p:nvPr/>
          </p:nvSpPr>
          <p:spPr>
            <a:xfrm flipV="1">
              <a:off x="5668306" y="3599657"/>
              <a:ext cx="180000" cy="144000"/>
            </a:xfrm>
            <a:prstGeom prst="upArrow">
              <a:avLst/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82" name="Стрелка: вверх 81">
              <a:extLst>
                <a:ext uri="{FF2B5EF4-FFF2-40B4-BE49-F238E27FC236}">
                  <a16:creationId xmlns:a16="http://schemas.microsoft.com/office/drawing/2014/main" id="{3D66DE0E-793A-4792-85A2-9C1B70736712}"/>
                </a:ext>
              </a:extLst>
            </p:cNvPr>
            <p:cNvSpPr/>
            <p:nvPr/>
          </p:nvSpPr>
          <p:spPr>
            <a:xfrm flipV="1">
              <a:off x="4310869" y="4132471"/>
              <a:ext cx="180000" cy="264818"/>
            </a:xfrm>
            <a:prstGeom prst="upArrow">
              <a:avLst>
                <a:gd name="adj1" fmla="val 50000"/>
                <a:gd name="adj2" fmla="val 87523"/>
              </a:avLst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83" name="Стрелка: вверх 82">
              <a:extLst>
                <a:ext uri="{FF2B5EF4-FFF2-40B4-BE49-F238E27FC236}">
                  <a16:creationId xmlns:a16="http://schemas.microsoft.com/office/drawing/2014/main" id="{8814DBF9-691B-40FE-A634-BB77AD588AE4}"/>
                </a:ext>
              </a:extLst>
            </p:cNvPr>
            <p:cNvSpPr/>
            <p:nvPr/>
          </p:nvSpPr>
          <p:spPr>
            <a:xfrm flipV="1">
              <a:off x="6996295" y="4133882"/>
              <a:ext cx="180000" cy="271268"/>
            </a:xfrm>
            <a:prstGeom prst="upArrow">
              <a:avLst>
                <a:gd name="adj1" fmla="val 50000"/>
                <a:gd name="adj2" fmla="val 87523"/>
              </a:avLst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84" name="Стрелка: вверх 83">
              <a:extLst>
                <a:ext uri="{FF2B5EF4-FFF2-40B4-BE49-F238E27FC236}">
                  <a16:creationId xmlns:a16="http://schemas.microsoft.com/office/drawing/2014/main" id="{C07F2646-7218-4BE6-9B48-D3A4945E67F7}"/>
                </a:ext>
              </a:extLst>
            </p:cNvPr>
            <p:cNvSpPr/>
            <p:nvPr/>
          </p:nvSpPr>
          <p:spPr>
            <a:xfrm flipV="1">
              <a:off x="4301244" y="5013075"/>
              <a:ext cx="180000" cy="288000"/>
            </a:xfrm>
            <a:prstGeom prst="upArrow">
              <a:avLst>
                <a:gd name="adj1" fmla="val 50000"/>
                <a:gd name="adj2" fmla="val 54597"/>
              </a:avLst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85" name="Стрелка: вверх 84">
              <a:extLst>
                <a:ext uri="{FF2B5EF4-FFF2-40B4-BE49-F238E27FC236}">
                  <a16:creationId xmlns:a16="http://schemas.microsoft.com/office/drawing/2014/main" id="{52DB05B0-D486-48AA-93CC-2423FFE0778F}"/>
                </a:ext>
              </a:extLst>
            </p:cNvPr>
            <p:cNvSpPr/>
            <p:nvPr/>
          </p:nvSpPr>
          <p:spPr>
            <a:xfrm flipV="1">
              <a:off x="7000626" y="5013075"/>
              <a:ext cx="180000" cy="289411"/>
            </a:xfrm>
            <a:prstGeom prst="upArrow">
              <a:avLst>
                <a:gd name="adj1" fmla="val 50000"/>
                <a:gd name="adj2" fmla="val 54597"/>
              </a:avLst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86" name="Стрелка: вверх 85">
              <a:extLst>
                <a:ext uri="{FF2B5EF4-FFF2-40B4-BE49-F238E27FC236}">
                  <a16:creationId xmlns:a16="http://schemas.microsoft.com/office/drawing/2014/main" id="{E14565E0-717B-496A-B401-E60089869E35}"/>
                </a:ext>
              </a:extLst>
            </p:cNvPr>
            <p:cNvSpPr/>
            <p:nvPr/>
          </p:nvSpPr>
          <p:spPr>
            <a:xfrm flipV="1">
              <a:off x="5668306" y="5690479"/>
              <a:ext cx="180000" cy="144000"/>
            </a:xfrm>
            <a:prstGeom prst="upArrow">
              <a:avLst/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87" name="Стрелка: вверх 86">
              <a:extLst>
                <a:ext uri="{FF2B5EF4-FFF2-40B4-BE49-F238E27FC236}">
                  <a16:creationId xmlns:a16="http://schemas.microsoft.com/office/drawing/2014/main" id="{024358A5-BBC3-42C5-9D6C-FB4001B3A7D9}"/>
                </a:ext>
              </a:extLst>
            </p:cNvPr>
            <p:cNvSpPr/>
            <p:nvPr/>
          </p:nvSpPr>
          <p:spPr>
            <a:xfrm flipV="1">
              <a:off x="5668306" y="6220079"/>
              <a:ext cx="180000" cy="144000"/>
            </a:xfrm>
            <a:prstGeom prst="upArrow">
              <a:avLst/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91" name="Прямоугольник: скругленные углы 90">
              <a:extLst>
                <a:ext uri="{FF2B5EF4-FFF2-40B4-BE49-F238E27FC236}">
                  <a16:creationId xmlns:a16="http://schemas.microsoft.com/office/drawing/2014/main" id="{87C34B18-DF41-4B54-9E9B-0C0125BC10E5}"/>
                </a:ext>
              </a:extLst>
            </p:cNvPr>
            <p:cNvSpPr/>
            <p:nvPr/>
          </p:nvSpPr>
          <p:spPr>
            <a:xfrm>
              <a:off x="9076607" y="1542227"/>
              <a:ext cx="922262" cy="4677849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ЭТРАН</a:t>
              </a:r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25E50047-1DAB-42B0-A5CE-D2B07209FC4B}"/>
                </a:ext>
              </a:extLst>
            </p:cNvPr>
            <p:cNvCxnSpPr>
              <a:cxnSpLocks/>
              <a:endCxn id="68" idx="3"/>
            </p:cNvCxnSpPr>
            <p:nvPr/>
          </p:nvCxnSpPr>
          <p:spPr>
            <a:xfrm flipH="1">
              <a:off x="8504132" y="1721092"/>
              <a:ext cx="572475" cy="0"/>
            </a:xfrm>
            <a:prstGeom prst="straightConnector1">
              <a:avLst/>
            </a:prstGeom>
            <a:ln w="25400">
              <a:solidFill>
                <a:srgbClr val="3A5D8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 стрелкой 91">
              <a:extLst>
                <a:ext uri="{FF2B5EF4-FFF2-40B4-BE49-F238E27FC236}">
                  <a16:creationId xmlns:a16="http://schemas.microsoft.com/office/drawing/2014/main" id="{88C1416F-132B-494A-9A5C-4225EE9233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04132" y="6007342"/>
              <a:ext cx="572475" cy="0"/>
            </a:xfrm>
            <a:prstGeom prst="straightConnector1">
              <a:avLst/>
            </a:prstGeom>
            <a:ln w="25400">
              <a:solidFill>
                <a:srgbClr val="3A5D8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 стрелкой 92">
              <a:extLst>
                <a:ext uri="{FF2B5EF4-FFF2-40B4-BE49-F238E27FC236}">
                  <a16:creationId xmlns:a16="http://schemas.microsoft.com/office/drawing/2014/main" id="{E72764AB-6BB9-4D38-9B3F-20EBCF3E94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04132" y="3940417"/>
              <a:ext cx="572475" cy="0"/>
            </a:xfrm>
            <a:prstGeom prst="straightConnector1">
              <a:avLst/>
            </a:prstGeom>
            <a:ln w="25400">
              <a:solidFill>
                <a:srgbClr val="3A5D80"/>
              </a:solidFill>
              <a:prstDash val="sys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Прямоугольник: скругленные углы 93">
              <a:extLst>
                <a:ext uri="{FF2B5EF4-FFF2-40B4-BE49-F238E27FC236}">
                  <a16:creationId xmlns:a16="http://schemas.microsoft.com/office/drawing/2014/main" id="{05224562-A21C-49B0-B384-2ACB75297E67}"/>
                </a:ext>
              </a:extLst>
            </p:cNvPr>
            <p:cNvSpPr/>
            <p:nvPr/>
          </p:nvSpPr>
          <p:spPr>
            <a:xfrm>
              <a:off x="2996132" y="1055192"/>
              <a:ext cx="5508000" cy="36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ДИСЛОКАЦИЯ ВАГОНОВ</a:t>
              </a:r>
            </a:p>
          </p:txBody>
        </p:sp>
        <p:cxnSp>
          <p:nvCxnSpPr>
            <p:cNvPr id="95" name="Прямая со стрелкой 94">
              <a:extLst>
                <a:ext uri="{FF2B5EF4-FFF2-40B4-BE49-F238E27FC236}">
                  <a16:creationId xmlns:a16="http://schemas.microsoft.com/office/drawing/2014/main" id="{0C7A8B74-B3EB-4FCC-9E6B-3B85E69DE3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04132" y="3387967"/>
              <a:ext cx="572475" cy="0"/>
            </a:xfrm>
            <a:prstGeom prst="straightConnector1">
              <a:avLst/>
            </a:prstGeom>
            <a:ln w="25400">
              <a:solidFill>
                <a:srgbClr val="3A5D80"/>
              </a:solidFill>
              <a:prstDash val="sys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Прямоугольник: скругленные углы 95">
              <a:extLst>
                <a:ext uri="{FF2B5EF4-FFF2-40B4-BE49-F238E27FC236}">
                  <a16:creationId xmlns:a16="http://schemas.microsoft.com/office/drawing/2014/main" id="{4E3576CC-57D8-4885-A211-675EF0A06C47}"/>
                </a:ext>
              </a:extLst>
            </p:cNvPr>
            <p:cNvSpPr/>
            <p:nvPr/>
          </p:nvSpPr>
          <p:spPr>
            <a:xfrm>
              <a:off x="3130493" y="2169432"/>
              <a:ext cx="5239276" cy="360000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ПОДКЛЮЧЕНИЕ ВЕСОВОГО ОБОРУДОВАНИЯ</a:t>
              </a:r>
            </a:p>
          </p:txBody>
        </p:sp>
        <p:sp>
          <p:nvSpPr>
            <p:cNvPr id="97" name="Прямоугольник: скругленные углы 96">
              <a:extLst>
                <a:ext uri="{FF2B5EF4-FFF2-40B4-BE49-F238E27FC236}">
                  <a16:creationId xmlns:a16="http://schemas.microsoft.com/office/drawing/2014/main" id="{425F8C35-D3E7-4420-8AAF-C5DFF41A418F}"/>
                </a:ext>
              </a:extLst>
            </p:cNvPr>
            <p:cNvSpPr/>
            <p:nvPr/>
          </p:nvSpPr>
          <p:spPr>
            <a:xfrm>
              <a:off x="2996132" y="2083770"/>
              <a:ext cx="5508000" cy="949921"/>
            </a:xfrm>
            <a:prstGeom prst="roundRect">
              <a:avLst>
                <a:gd name="adj" fmla="val 14706"/>
              </a:avLst>
            </a:prstGeom>
            <a:noFill/>
            <a:ln w="28575">
              <a:solidFill>
                <a:srgbClr val="3A5D80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98" name="Стрелка: вверх 97">
              <a:extLst>
                <a:ext uri="{FF2B5EF4-FFF2-40B4-BE49-F238E27FC236}">
                  <a16:creationId xmlns:a16="http://schemas.microsoft.com/office/drawing/2014/main" id="{780C1EA8-EFF7-4748-81E5-73940802C788}"/>
                </a:ext>
              </a:extLst>
            </p:cNvPr>
            <p:cNvSpPr/>
            <p:nvPr/>
          </p:nvSpPr>
          <p:spPr>
            <a:xfrm flipV="1">
              <a:off x="5674862" y="1918076"/>
              <a:ext cx="159808" cy="158042"/>
            </a:xfrm>
            <a:prstGeom prst="upArrow">
              <a:avLst/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646DB67-22CA-4FCC-9228-D1F80385FEEA}"/>
              </a:ext>
            </a:extLst>
          </p:cNvPr>
          <p:cNvGrpSpPr/>
          <p:nvPr/>
        </p:nvGrpSpPr>
        <p:grpSpPr>
          <a:xfrm>
            <a:off x="7573660" y="1117022"/>
            <a:ext cx="4293711" cy="5363328"/>
            <a:chOff x="7573660" y="1117022"/>
            <a:chExt cx="4293711" cy="5363328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A8466CF6-AD5C-4E79-97FC-EB0D9C8D28C4}"/>
                </a:ext>
              </a:extLst>
            </p:cNvPr>
            <p:cNvGrpSpPr/>
            <p:nvPr/>
          </p:nvGrpSpPr>
          <p:grpSpPr>
            <a:xfrm>
              <a:off x="7790082" y="1117022"/>
              <a:ext cx="4077289" cy="5363328"/>
              <a:chOff x="7790082" y="1117022"/>
              <a:chExt cx="4077289" cy="5363328"/>
            </a:xfrm>
          </p:grpSpPr>
          <p:sp>
            <p:nvSpPr>
              <p:cNvPr id="35" name="Скругленный прямоугольник 25">
                <a:extLst>
                  <a:ext uri="{FF2B5EF4-FFF2-40B4-BE49-F238E27FC236}">
                    <a16:creationId xmlns:a16="http://schemas.microsoft.com/office/drawing/2014/main" id="{520802BA-AAA8-4C2F-BCEF-6CE9A2C4A4D8}"/>
                  </a:ext>
                </a:extLst>
              </p:cNvPr>
              <p:cNvSpPr/>
              <p:nvPr/>
            </p:nvSpPr>
            <p:spPr>
              <a:xfrm>
                <a:off x="7790082" y="1117022"/>
                <a:ext cx="4077289" cy="585696"/>
              </a:xfrm>
              <a:prstGeom prst="roundRect">
                <a:avLst/>
              </a:prstGeom>
              <a:solidFill>
                <a:srgbClr val="FAA63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id="{7B71E54F-C41B-4F3E-9F1D-253A636C816C}"/>
                  </a:ext>
                </a:extLst>
              </p:cNvPr>
              <p:cNvSpPr/>
              <p:nvPr/>
            </p:nvSpPr>
            <p:spPr>
              <a:xfrm>
                <a:off x="7790082" y="1565092"/>
                <a:ext cx="4077289" cy="491525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FAA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1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6478265-4FFB-44AC-88F7-BA5B895CC2B9}"/>
                  </a:ext>
                </a:extLst>
              </p:cNvPr>
              <p:cNvSpPr txBox="1"/>
              <p:nvPr/>
            </p:nvSpPr>
            <p:spPr>
              <a:xfrm>
                <a:off x="7817271" y="1142610"/>
                <a:ext cx="4050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/>
                  <a:t>РЕЗУЛЬТАТЫ</a:t>
                </a:r>
              </a:p>
            </p:txBody>
          </p:sp>
        </p:grp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1E6B3943-FEDE-4519-B5DD-AD005D6C9A6C}"/>
                </a:ext>
              </a:extLst>
            </p:cNvPr>
            <p:cNvSpPr/>
            <p:nvPr/>
          </p:nvSpPr>
          <p:spPr>
            <a:xfrm>
              <a:off x="7573660" y="1682819"/>
              <a:ext cx="4199239" cy="46525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Учет движения вагонов от отправления грузоотправителем до доставки грузополучателю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Интеграция с весовым оборудованием для исключения человеческого фактора в учете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Расчет стоимости за простой вагонов на путях необщего пользования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Планирование отгрузки с учёта данных о дисклокации вагонов, их состояния и остаточного пробега</a:t>
              </a:r>
            </a:p>
            <a:p>
              <a:pPr marL="609600" lvl="1" indent="-342900">
                <a:spcAft>
                  <a:spcPts val="1000"/>
                </a:spcAft>
                <a:buFontTx/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Расчет стоимости за услуги перевозчиков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Интеграция с ЭТРАН в режиме обмена сообщениями 410 или в режиме АСУ-АСУ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Анализ эффективности погрузо-разгрузочных работ и грузовых операций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Информация по маневровым работам собственного и наемного жд транспорта</a:t>
              </a:r>
            </a:p>
          </p:txBody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A95096-11BB-4370-9934-C438ACA38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0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4162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Отгрузка, поступление и перемещение продукции автотранспортом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A6BD472-104E-468E-9D87-60EE82A191EF}"/>
              </a:ext>
            </a:extLst>
          </p:cNvPr>
          <p:cNvGrpSpPr/>
          <p:nvPr/>
        </p:nvGrpSpPr>
        <p:grpSpPr>
          <a:xfrm>
            <a:off x="250651" y="1336570"/>
            <a:ext cx="7472148" cy="4905850"/>
            <a:chOff x="2368316" y="1311227"/>
            <a:chExt cx="7472148" cy="4905850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F54C15A8-FB14-4254-820F-E897319881B3}"/>
                </a:ext>
              </a:extLst>
            </p:cNvPr>
            <p:cNvSpPr/>
            <p:nvPr/>
          </p:nvSpPr>
          <p:spPr>
            <a:xfrm>
              <a:off x="2388464" y="1311227"/>
              <a:ext cx="7452000" cy="432000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УСЛОВИЯ ОТГРУЗКИ</a:t>
              </a:r>
            </a:p>
          </p:txBody>
        </p:sp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1E4FC9D5-D7A2-459A-AB25-B564ED5C6AEC}"/>
                </a:ext>
              </a:extLst>
            </p:cNvPr>
            <p:cNvSpPr/>
            <p:nvPr/>
          </p:nvSpPr>
          <p:spPr>
            <a:xfrm>
              <a:off x="2521151" y="4269173"/>
              <a:ext cx="1711236" cy="432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ПОСТУПЛЕНИЕ</a:t>
              </a:r>
            </a:p>
          </p:txBody>
        </p:sp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D9E4C38C-F411-4531-A622-A7D2B8393A0E}"/>
                </a:ext>
              </a:extLst>
            </p:cNvPr>
            <p:cNvSpPr/>
            <p:nvPr/>
          </p:nvSpPr>
          <p:spPr>
            <a:xfrm>
              <a:off x="4349972" y="4269173"/>
              <a:ext cx="1711236" cy="432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ОТПРАВКА</a:t>
              </a:r>
            </a:p>
          </p:txBody>
        </p:sp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3418FCB9-7067-48C8-9422-2B4B88E59E9D}"/>
                </a:ext>
              </a:extLst>
            </p:cNvPr>
            <p:cNvSpPr/>
            <p:nvPr/>
          </p:nvSpPr>
          <p:spPr>
            <a:xfrm>
              <a:off x="6165080" y="4269300"/>
              <a:ext cx="1711236" cy="432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ВОЗВРАТ</a:t>
              </a:r>
            </a:p>
          </p:txBody>
        </p:sp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B1E602D9-9372-4DF8-81CA-232A44A1B31A}"/>
                </a:ext>
              </a:extLst>
            </p:cNvPr>
            <p:cNvSpPr/>
            <p:nvPr/>
          </p:nvSpPr>
          <p:spPr>
            <a:xfrm>
              <a:off x="7980188" y="4269300"/>
              <a:ext cx="1710000" cy="432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ПЕРЕМЕЩЕНИЕ</a:t>
              </a:r>
            </a:p>
          </p:txBody>
        </p:sp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0A26113E-5957-4A00-BFCF-6F3F1837357E}"/>
                </a:ext>
              </a:extLst>
            </p:cNvPr>
            <p:cNvSpPr/>
            <p:nvPr/>
          </p:nvSpPr>
          <p:spPr>
            <a:xfrm>
              <a:off x="2387951" y="3609934"/>
              <a:ext cx="7450867" cy="1171049"/>
            </a:xfrm>
            <a:prstGeom prst="roundRect">
              <a:avLst>
                <a:gd name="adj" fmla="val 14706"/>
              </a:avLst>
            </a:prstGeom>
            <a:noFill/>
            <a:ln w="28575">
              <a:solidFill>
                <a:srgbClr val="3A5D80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EC38CDD6-7539-49E0-8E58-61EF1B71EE84}"/>
                </a:ext>
              </a:extLst>
            </p:cNvPr>
            <p:cNvSpPr/>
            <p:nvPr/>
          </p:nvSpPr>
          <p:spPr>
            <a:xfrm>
              <a:off x="2387951" y="2084872"/>
              <a:ext cx="7450867" cy="648000"/>
            </a:xfrm>
            <a:prstGeom prst="roundRect">
              <a:avLst/>
            </a:prstGeom>
            <a:noFill/>
            <a:ln w="28575">
              <a:solidFill>
                <a:srgbClr val="3A5D80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2F0910B9-8C52-4066-8783-CD3606DB09EA}"/>
                </a:ext>
              </a:extLst>
            </p:cNvPr>
            <p:cNvSpPr/>
            <p:nvPr/>
          </p:nvSpPr>
          <p:spPr>
            <a:xfrm>
              <a:off x="2521151" y="2189983"/>
              <a:ext cx="3550267" cy="432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РАЗРЕШЕНИЕ НА ОТГРУЗКУ</a:t>
              </a:r>
            </a:p>
          </p:txBody>
        </p:sp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599A5117-D9CE-469E-B461-20321C8C178D}"/>
                </a:ext>
              </a:extLst>
            </p:cNvPr>
            <p:cNvSpPr/>
            <p:nvPr/>
          </p:nvSpPr>
          <p:spPr>
            <a:xfrm>
              <a:off x="6154896" y="2189983"/>
              <a:ext cx="3550267" cy="432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РАЗРЕШЕНИЕ НА ВОЗВРАТ</a:t>
              </a:r>
            </a:p>
          </p:txBody>
        </p:sp>
        <p:sp>
          <p:nvSpPr>
            <p:cNvPr id="40" name="Стрелка: вверх 39">
              <a:extLst>
                <a:ext uri="{FF2B5EF4-FFF2-40B4-BE49-F238E27FC236}">
                  <a16:creationId xmlns:a16="http://schemas.microsoft.com/office/drawing/2014/main" id="{283D8DB2-BD56-4E6C-8E66-EB32B6324F8B}"/>
                </a:ext>
              </a:extLst>
            </p:cNvPr>
            <p:cNvSpPr/>
            <p:nvPr/>
          </p:nvSpPr>
          <p:spPr>
            <a:xfrm flipV="1">
              <a:off x="4150802" y="2645500"/>
              <a:ext cx="218339" cy="411335"/>
            </a:xfrm>
            <a:prstGeom prst="upArrow">
              <a:avLst>
                <a:gd name="adj1" fmla="val 50000"/>
                <a:gd name="adj2" fmla="val 66362"/>
              </a:avLst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41" name="Стрелка: вверх 40">
              <a:extLst>
                <a:ext uri="{FF2B5EF4-FFF2-40B4-BE49-F238E27FC236}">
                  <a16:creationId xmlns:a16="http://schemas.microsoft.com/office/drawing/2014/main" id="{AEE99EF4-72ED-4949-A29A-8B3B769FCF79}"/>
                </a:ext>
              </a:extLst>
            </p:cNvPr>
            <p:cNvSpPr/>
            <p:nvPr/>
          </p:nvSpPr>
          <p:spPr>
            <a:xfrm flipV="1">
              <a:off x="5991704" y="1757983"/>
              <a:ext cx="252000" cy="341474"/>
            </a:xfrm>
            <a:prstGeom prst="upArrow">
              <a:avLst>
                <a:gd name="adj1" fmla="val 50000"/>
                <a:gd name="adj2" fmla="val 71521"/>
              </a:avLst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42" name="Стрелка: вверх 41">
              <a:extLst>
                <a:ext uri="{FF2B5EF4-FFF2-40B4-BE49-F238E27FC236}">
                  <a16:creationId xmlns:a16="http://schemas.microsoft.com/office/drawing/2014/main" id="{6344114F-3877-4584-8915-8B7CA2810F8B}"/>
                </a:ext>
              </a:extLst>
            </p:cNvPr>
            <p:cNvSpPr/>
            <p:nvPr/>
          </p:nvSpPr>
          <p:spPr>
            <a:xfrm flipV="1">
              <a:off x="7807827" y="2645500"/>
              <a:ext cx="218339" cy="411334"/>
            </a:xfrm>
            <a:prstGeom prst="upArrow">
              <a:avLst>
                <a:gd name="adj1" fmla="val 50000"/>
                <a:gd name="adj2" fmla="val 66362"/>
              </a:avLst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9C5113A6-F924-4042-8A7B-2B2BD87462FF}"/>
                </a:ext>
              </a:extLst>
            </p:cNvPr>
            <p:cNvSpPr/>
            <p:nvPr/>
          </p:nvSpPr>
          <p:spPr>
            <a:xfrm>
              <a:off x="2387951" y="3050995"/>
              <a:ext cx="7452000" cy="432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500" b="1" dirty="0">
                  <a:solidFill>
                    <a:schemeClr val="bg1"/>
                  </a:solidFill>
                </a:rPr>
                <a:t>КОНТРОЛЬ МАКСИМАЛЬНО ДОПУСТИМОЙ НАГРУЗКИ НА ОСЬ И СПЕЦРЕЗАРЕШЕНИЙ</a:t>
              </a:r>
            </a:p>
          </p:txBody>
        </p:sp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CADA1C90-AC01-49A5-85B0-5FA776607314}"/>
                </a:ext>
              </a:extLst>
            </p:cNvPr>
            <p:cNvSpPr/>
            <p:nvPr/>
          </p:nvSpPr>
          <p:spPr>
            <a:xfrm>
              <a:off x="2501812" y="3725801"/>
              <a:ext cx="7188375" cy="432000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ПОДКЛЮЧЕНИЕ ВЕСОВОГО ОБОРУДОВАНИЯ</a:t>
              </a:r>
            </a:p>
          </p:txBody>
        </p:sp>
        <p:sp>
          <p:nvSpPr>
            <p:cNvPr id="96" name="Прямоугольник: скругленные углы 95">
              <a:extLst>
                <a:ext uri="{FF2B5EF4-FFF2-40B4-BE49-F238E27FC236}">
                  <a16:creationId xmlns:a16="http://schemas.microsoft.com/office/drawing/2014/main" id="{0E925EB7-8E5D-4074-BBA1-2958C843370C}"/>
                </a:ext>
              </a:extLst>
            </p:cNvPr>
            <p:cNvSpPr/>
            <p:nvPr/>
          </p:nvSpPr>
          <p:spPr>
            <a:xfrm>
              <a:off x="2511802" y="5071336"/>
              <a:ext cx="3559615" cy="484556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ПАСПОРТ КАЧЕСТВА</a:t>
              </a:r>
            </a:p>
          </p:txBody>
        </p:sp>
        <p:sp>
          <p:nvSpPr>
            <p:cNvPr id="97" name="Прямоугольник: скругленные углы 96">
              <a:extLst>
                <a:ext uri="{FF2B5EF4-FFF2-40B4-BE49-F238E27FC236}">
                  <a16:creationId xmlns:a16="http://schemas.microsoft.com/office/drawing/2014/main" id="{543D8DF3-926D-45E2-BD21-235A0DF8E70D}"/>
                </a:ext>
              </a:extLst>
            </p:cNvPr>
            <p:cNvSpPr/>
            <p:nvPr/>
          </p:nvSpPr>
          <p:spPr>
            <a:xfrm>
              <a:off x="6203950" y="5071336"/>
              <a:ext cx="3486237" cy="484556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РАСЧЕТ ЦЕНЫ ПО КАЧЕСТВУ</a:t>
              </a:r>
            </a:p>
          </p:txBody>
        </p:sp>
        <p:sp>
          <p:nvSpPr>
            <p:cNvPr id="98" name="Прямоугольник: скругленные углы 97">
              <a:extLst>
                <a:ext uri="{FF2B5EF4-FFF2-40B4-BE49-F238E27FC236}">
                  <a16:creationId xmlns:a16="http://schemas.microsoft.com/office/drawing/2014/main" id="{56ACD4AA-A1B7-42E0-946F-81A55D29AA7F}"/>
                </a:ext>
              </a:extLst>
            </p:cNvPr>
            <p:cNvSpPr/>
            <p:nvPr/>
          </p:nvSpPr>
          <p:spPr>
            <a:xfrm>
              <a:off x="2368316" y="4980810"/>
              <a:ext cx="7450866" cy="648000"/>
            </a:xfrm>
            <a:prstGeom prst="roundRect">
              <a:avLst/>
            </a:prstGeom>
            <a:noFill/>
            <a:ln w="28575">
              <a:solidFill>
                <a:srgbClr val="3A5D80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99" name="Стрелка: вверх 98">
              <a:extLst>
                <a:ext uri="{FF2B5EF4-FFF2-40B4-BE49-F238E27FC236}">
                  <a16:creationId xmlns:a16="http://schemas.microsoft.com/office/drawing/2014/main" id="{E8EF25EB-9E21-4EDA-B255-00C154DAF223}"/>
                </a:ext>
              </a:extLst>
            </p:cNvPr>
            <p:cNvSpPr/>
            <p:nvPr/>
          </p:nvSpPr>
          <p:spPr>
            <a:xfrm flipV="1">
              <a:off x="4169972" y="5567291"/>
              <a:ext cx="180000" cy="288000"/>
            </a:xfrm>
            <a:prstGeom prst="upArrow">
              <a:avLst>
                <a:gd name="adj1" fmla="val 50000"/>
                <a:gd name="adj2" fmla="val 54597"/>
              </a:avLst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100" name="Стрелка: вверх 99">
              <a:extLst>
                <a:ext uri="{FF2B5EF4-FFF2-40B4-BE49-F238E27FC236}">
                  <a16:creationId xmlns:a16="http://schemas.microsoft.com/office/drawing/2014/main" id="{07432238-C571-4700-9B92-34ED718CAA90}"/>
                </a:ext>
              </a:extLst>
            </p:cNvPr>
            <p:cNvSpPr/>
            <p:nvPr/>
          </p:nvSpPr>
          <p:spPr>
            <a:xfrm flipV="1">
              <a:off x="7876316" y="5549989"/>
              <a:ext cx="180000" cy="289411"/>
            </a:xfrm>
            <a:prstGeom prst="upArrow">
              <a:avLst>
                <a:gd name="adj1" fmla="val 50000"/>
                <a:gd name="adj2" fmla="val 54597"/>
              </a:avLst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101" name="Прямоугольник: скругленные углы 100">
              <a:extLst>
                <a:ext uri="{FF2B5EF4-FFF2-40B4-BE49-F238E27FC236}">
                  <a16:creationId xmlns:a16="http://schemas.microsoft.com/office/drawing/2014/main" id="{CD6B3DEF-10D4-486B-8ADA-1A537C3217EF}"/>
                </a:ext>
              </a:extLst>
            </p:cNvPr>
            <p:cNvSpPr/>
            <p:nvPr/>
          </p:nvSpPr>
          <p:spPr>
            <a:xfrm>
              <a:off x="2387951" y="5857077"/>
              <a:ext cx="7450866" cy="360000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ДОКУМЕНТЫ УПРАВЛЕНЧЕСКОГО УЧЕТА</a:t>
              </a:r>
              <a:r>
                <a:rPr lang="en-US" sz="1600" b="1" dirty="0">
                  <a:solidFill>
                    <a:srgbClr val="304961"/>
                  </a:solidFill>
                </a:rPr>
                <a:t> ERP</a:t>
              </a:r>
              <a:endParaRPr lang="ru-RU" sz="1600" b="1" dirty="0">
                <a:solidFill>
                  <a:srgbClr val="304961"/>
                </a:solidFill>
              </a:endParaRPr>
            </a:p>
          </p:txBody>
        </p:sp>
        <p:sp>
          <p:nvSpPr>
            <p:cNvPr id="102" name="Стрелка: вверх 101">
              <a:extLst>
                <a:ext uri="{FF2B5EF4-FFF2-40B4-BE49-F238E27FC236}">
                  <a16:creationId xmlns:a16="http://schemas.microsoft.com/office/drawing/2014/main" id="{D306B6B8-61BC-440E-B996-648C9DB57685}"/>
                </a:ext>
              </a:extLst>
            </p:cNvPr>
            <p:cNvSpPr/>
            <p:nvPr/>
          </p:nvSpPr>
          <p:spPr>
            <a:xfrm flipV="1">
              <a:off x="5967749" y="4770220"/>
              <a:ext cx="252000" cy="210590"/>
            </a:xfrm>
            <a:prstGeom prst="upArrow">
              <a:avLst>
                <a:gd name="adj1" fmla="val 50000"/>
                <a:gd name="adj2" fmla="val 66362"/>
              </a:avLst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F1586E2-CFBC-479A-8436-C80E526C157F}"/>
              </a:ext>
            </a:extLst>
          </p:cNvPr>
          <p:cNvGrpSpPr/>
          <p:nvPr/>
        </p:nvGrpSpPr>
        <p:grpSpPr>
          <a:xfrm>
            <a:off x="7740308" y="1203847"/>
            <a:ext cx="4067546" cy="5363328"/>
            <a:chOff x="7573660" y="1117022"/>
            <a:chExt cx="4293711" cy="5363328"/>
          </a:xfrm>
        </p:grpSpPr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DB24FE3F-A12B-4F09-A1F0-23E65AAE5369}"/>
                </a:ext>
              </a:extLst>
            </p:cNvPr>
            <p:cNvGrpSpPr/>
            <p:nvPr/>
          </p:nvGrpSpPr>
          <p:grpSpPr>
            <a:xfrm>
              <a:off x="7790082" y="1117022"/>
              <a:ext cx="4077289" cy="5363328"/>
              <a:chOff x="7790082" y="1117022"/>
              <a:chExt cx="4077289" cy="5363328"/>
            </a:xfrm>
          </p:grpSpPr>
          <p:sp>
            <p:nvSpPr>
              <p:cNvPr id="38" name="Скругленный прямоугольник 25">
                <a:extLst>
                  <a:ext uri="{FF2B5EF4-FFF2-40B4-BE49-F238E27FC236}">
                    <a16:creationId xmlns:a16="http://schemas.microsoft.com/office/drawing/2014/main" id="{BB5E36B8-19A7-4737-B57B-D4A53B0A52DE}"/>
                  </a:ext>
                </a:extLst>
              </p:cNvPr>
              <p:cNvSpPr/>
              <p:nvPr/>
            </p:nvSpPr>
            <p:spPr>
              <a:xfrm>
                <a:off x="7790082" y="1117022"/>
                <a:ext cx="4077289" cy="585696"/>
              </a:xfrm>
              <a:prstGeom prst="roundRect">
                <a:avLst/>
              </a:prstGeom>
              <a:solidFill>
                <a:srgbClr val="FAA63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F6E5F086-BB55-43F1-84C9-8D6BA2116057}"/>
                  </a:ext>
                </a:extLst>
              </p:cNvPr>
              <p:cNvSpPr/>
              <p:nvPr/>
            </p:nvSpPr>
            <p:spPr>
              <a:xfrm>
                <a:off x="7790082" y="1565092"/>
                <a:ext cx="4077289" cy="491525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FAA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1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4898ED2-C3F4-48DF-9847-CC3FF8EF8E72}"/>
                  </a:ext>
                </a:extLst>
              </p:cNvPr>
              <p:cNvSpPr txBox="1"/>
              <p:nvPr/>
            </p:nvSpPr>
            <p:spPr>
              <a:xfrm>
                <a:off x="7817271" y="1142610"/>
                <a:ext cx="4050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/>
                  <a:t>РЕЗУЛЬТАТЫ</a:t>
                </a:r>
              </a:p>
            </p:txBody>
          </p:sp>
        </p:grp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C162DC9E-471A-4D7C-B6B1-E287B5D16BB6}"/>
                </a:ext>
              </a:extLst>
            </p:cNvPr>
            <p:cNvSpPr/>
            <p:nvPr/>
          </p:nvSpPr>
          <p:spPr>
            <a:xfrm>
              <a:off x="7573660" y="1682819"/>
              <a:ext cx="4199239" cy="3749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Учет поступающего и отправляемого автотранспорта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Учет перемещение продукции автотранспортом 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Интеграция с весовым оборудованием для исключения человеческого фактора в учете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Расчет стоимости за услуги перевозчиков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Планирование отгрузки с учёта данных о дисклокации вагонов, их состояния и остаточного пробега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Контроль максимально допустимой загрузки на ось для снижения штрафных санкций</a:t>
              </a:r>
            </a:p>
          </p:txBody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1CE060-0E77-4B37-B2CD-E5772B703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4992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Отгрузка водным транспортом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DACEA02-BEB3-4962-A52E-84E815ED4489}"/>
              </a:ext>
            </a:extLst>
          </p:cNvPr>
          <p:cNvGrpSpPr/>
          <p:nvPr/>
        </p:nvGrpSpPr>
        <p:grpSpPr>
          <a:xfrm>
            <a:off x="583932" y="1656193"/>
            <a:ext cx="6480000" cy="4411517"/>
            <a:chOff x="2697404" y="1716578"/>
            <a:chExt cx="6480000" cy="4411517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1BA3D92F-2C0B-4EC5-AD8E-0D340F611A5C}"/>
                </a:ext>
              </a:extLst>
            </p:cNvPr>
            <p:cNvSpPr/>
            <p:nvPr/>
          </p:nvSpPr>
          <p:spPr>
            <a:xfrm>
              <a:off x="2697404" y="1716578"/>
              <a:ext cx="6480000" cy="468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УСЛОВИЕ ОТГРУЗКИ И РАЗРЕШЕНИЕ НА ОТГРУЗКУ</a:t>
              </a:r>
            </a:p>
          </p:txBody>
        </p: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B95D3D4D-81B9-4A6C-BCE1-C3937425659A}"/>
                </a:ext>
              </a:extLst>
            </p:cNvPr>
            <p:cNvSpPr/>
            <p:nvPr/>
          </p:nvSpPr>
          <p:spPr>
            <a:xfrm>
              <a:off x="2697404" y="2486250"/>
              <a:ext cx="6480000" cy="1332000"/>
            </a:xfrm>
            <a:prstGeom prst="roundRect">
              <a:avLst>
                <a:gd name="adj" fmla="val 10315"/>
              </a:avLst>
            </a:prstGeom>
            <a:noFill/>
            <a:ln w="28575">
              <a:solidFill>
                <a:srgbClr val="3A5D80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4749EBDE-9021-4275-9DA3-115D3B78AB86}"/>
                </a:ext>
              </a:extLst>
            </p:cNvPr>
            <p:cNvSpPr/>
            <p:nvPr/>
          </p:nvSpPr>
          <p:spPr>
            <a:xfrm>
              <a:off x="2797552" y="2618302"/>
              <a:ext cx="6264000" cy="468000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rgbClr val="304961"/>
                  </a:solidFill>
                </a:rPr>
                <a:t>РАСЧЕТ МАССЫ ГРУЗА</a:t>
              </a:r>
            </a:p>
          </p:txBody>
        </p:sp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AF9D8E1C-35EA-4839-B7F2-EC474EB97726}"/>
                </a:ext>
              </a:extLst>
            </p:cNvPr>
            <p:cNvSpPr/>
            <p:nvPr/>
          </p:nvSpPr>
          <p:spPr>
            <a:xfrm>
              <a:off x="2797552" y="3219315"/>
              <a:ext cx="3077213" cy="468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700" b="1" dirty="0">
                  <a:solidFill>
                    <a:schemeClr val="bg1"/>
                  </a:solidFill>
                </a:rPr>
                <a:t>РАСЧЕТ ПО ОСНАСТКЕ СУДНА</a:t>
              </a:r>
            </a:p>
          </p:txBody>
        </p:sp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CCFE0256-E376-4B1B-9B9E-058E519E59B8}"/>
                </a:ext>
              </a:extLst>
            </p:cNvPr>
            <p:cNvSpPr/>
            <p:nvPr/>
          </p:nvSpPr>
          <p:spPr>
            <a:xfrm>
              <a:off x="6012192" y="3219315"/>
              <a:ext cx="3060000" cy="468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700" b="1" dirty="0">
                  <a:solidFill>
                    <a:schemeClr val="bg1"/>
                  </a:solidFill>
                </a:rPr>
                <a:t>ВЗВЕШИВАНИЕ</a:t>
              </a:r>
            </a:p>
          </p:txBody>
        </p:sp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767BE82A-D114-49CF-8032-2C627BBA3A0E}"/>
                </a:ext>
              </a:extLst>
            </p:cNvPr>
            <p:cNvSpPr/>
            <p:nvPr/>
          </p:nvSpPr>
          <p:spPr>
            <a:xfrm>
              <a:off x="2697404" y="4121039"/>
              <a:ext cx="6480000" cy="468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ОТГРУЗКА ВОДНЫМ ТРАНСПОРТОМ И ФОРМИРОВАНИЕ ГУ-30</a:t>
              </a:r>
            </a:p>
          </p:txBody>
        </p:sp>
        <p:sp>
          <p:nvSpPr>
            <p:cNvPr id="46" name="Стрелка: вверх 45">
              <a:extLst>
                <a:ext uri="{FF2B5EF4-FFF2-40B4-BE49-F238E27FC236}">
                  <a16:creationId xmlns:a16="http://schemas.microsoft.com/office/drawing/2014/main" id="{7DA4F3DA-2203-4A11-8CB9-C9D114ABD6F3}"/>
                </a:ext>
              </a:extLst>
            </p:cNvPr>
            <p:cNvSpPr/>
            <p:nvPr/>
          </p:nvSpPr>
          <p:spPr>
            <a:xfrm flipV="1">
              <a:off x="5847063" y="2181367"/>
              <a:ext cx="180000" cy="432000"/>
            </a:xfrm>
            <a:prstGeom prst="upArrow">
              <a:avLst>
                <a:gd name="adj1" fmla="val 50000"/>
                <a:gd name="adj2" fmla="val 113775"/>
              </a:avLst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b="1" dirty="0"/>
            </a:p>
          </p:txBody>
        </p:sp>
        <p:sp>
          <p:nvSpPr>
            <p:cNvPr id="47" name="Стрелка: вверх 46">
              <a:extLst>
                <a:ext uri="{FF2B5EF4-FFF2-40B4-BE49-F238E27FC236}">
                  <a16:creationId xmlns:a16="http://schemas.microsoft.com/office/drawing/2014/main" id="{C3506434-799C-4EF6-AD47-62D8553A1992}"/>
                </a:ext>
              </a:extLst>
            </p:cNvPr>
            <p:cNvSpPr/>
            <p:nvPr/>
          </p:nvSpPr>
          <p:spPr>
            <a:xfrm flipV="1">
              <a:off x="5847063" y="3810188"/>
              <a:ext cx="180000" cy="288000"/>
            </a:xfrm>
            <a:prstGeom prst="upArrow">
              <a:avLst>
                <a:gd name="adj1" fmla="val 50000"/>
                <a:gd name="adj2" fmla="val 51778"/>
              </a:avLst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b="1" dirty="0"/>
            </a:p>
          </p:txBody>
        </p:sp>
        <p:sp>
          <p:nvSpPr>
            <p:cNvPr id="48" name="Стрелка: вверх 47">
              <a:extLst>
                <a:ext uri="{FF2B5EF4-FFF2-40B4-BE49-F238E27FC236}">
                  <a16:creationId xmlns:a16="http://schemas.microsoft.com/office/drawing/2014/main" id="{1D15FA58-74CB-4FA2-A36F-377F22E01FB7}"/>
                </a:ext>
              </a:extLst>
            </p:cNvPr>
            <p:cNvSpPr/>
            <p:nvPr/>
          </p:nvSpPr>
          <p:spPr>
            <a:xfrm flipV="1">
              <a:off x="5847063" y="4587875"/>
              <a:ext cx="180000" cy="288000"/>
            </a:xfrm>
            <a:prstGeom prst="upArrow">
              <a:avLst>
                <a:gd name="adj1" fmla="val 50000"/>
                <a:gd name="adj2" fmla="val 51778"/>
              </a:avLst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b="1" dirty="0"/>
            </a:p>
          </p:txBody>
        </p:sp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330428C2-1CAF-4D44-8D44-ED75B6C126C6}"/>
                </a:ext>
              </a:extLst>
            </p:cNvPr>
            <p:cNvSpPr/>
            <p:nvPr/>
          </p:nvSpPr>
          <p:spPr>
            <a:xfrm>
              <a:off x="2840890" y="4982354"/>
              <a:ext cx="3006173" cy="484556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ПАСПОРТ КАЧЕСТВА</a:t>
              </a:r>
            </a:p>
          </p:txBody>
        </p:sp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645A0712-0281-42E7-80A3-04EDA6DB0C76}"/>
                </a:ext>
              </a:extLst>
            </p:cNvPr>
            <p:cNvSpPr/>
            <p:nvPr/>
          </p:nvSpPr>
          <p:spPr>
            <a:xfrm>
              <a:off x="6000327" y="4982354"/>
              <a:ext cx="3006173" cy="484556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РАСЧЕТ ЦЕНЫ ПО КАЧЕСТВУ</a:t>
              </a:r>
            </a:p>
          </p:txBody>
        </p:sp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04E43A6B-6F5C-440B-AE4B-26A560FF6844}"/>
                </a:ext>
              </a:extLst>
            </p:cNvPr>
            <p:cNvSpPr/>
            <p:nvPr/>
          </p:nvSpPr>
          <p:spPr>
            <a:xfrm>
              <a:off x="2697404" y="4891828"/>
              <a:ext cx="6480000" cy="648000"/>
            </a:xfrm>
            <a:prstGeom prst="roundRect">
              <a:avLst/>
            </a:prstGeom>
            <a:noFill/>
            <a:ln w="28575">
              <a:solidFill>
                <a:srgbClr val="3A5D80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Стрелка: вверх 52">
              <a:extLst>
                <a:ext uri="{FF2B5EF4-FFF2-40B4-BE49-F238E27FC236}">
                  <a16:creationId xmlns:a16="http://schemas.microsoft.com/office/drawing/2014/main" id="{64ADDF0D-BAAC-42E7-AB1E-50571A8DEE7D}"/>
                </a:ext>
              </a:extLst>
            </p:cNvPr>
            <p:cNvSpPr/>
            <p:nvPr/>
          </p:nvSpPr>
          <p:spPr>
            <a:xfrm flipV="1">
              <a:off x="4253976" y="5468140"/>
              <a:ext cx="180000" cy="288000"/>
            </a:xfrm>
            <a:prstGeom prst="upArrow">
              <a:avLst>
                <a:gd name="adj1" fmla="val 50000"/>
                <a:gd name="adj2" fmla="val 54597"/>
              </a:avLst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54" name="Стрелка: вверх 53">
              <a:extLst>
                <a:ext uri="{FF2B5EF4-FFF2-40B4-BE49-F238E27FC236}">
                  <a16:creationId xmlns:a16="http://schemas.microsoft.com/office/drawing/2014/main" id="{C2511A96-048B-48E5-8B81-19BA2E77984B}"/>
                </a:ext>
              </a:extLst>
            </p:cNvPr>
            <p:cNvSpPr/>
            <p:nvPr/>
          </p:nvSpPr>
          <p:spPr>
            <a:xfrm flipV="1">
              <a:off x="7452192" y="5467434"/>
              <a:ext cx="180000" cy="289411"/>
            </a:xfrm>
            <a:prstGeom prst="upArrow">
              <a:avLst>
                <a:gd name="adj1" fmla="val 50000"/>
                <a:gd name="adj2" fmla="val 54597"/>
              </a:avLst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6ADEE128-AAEA-4119-8E00-6BD1B5886661}"/>
                </a:ext>
              </a:extLst>
            </p:cNvPr>
            <p:cNvSpPr/>
            <p:nvPr/>
          </p:nvSpPr>
          <p:spPr>
            <a:xfrm>
              <a:off x="2717039" y="5768095"/>
              <a:ext cx="6460365" cy="360000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ДОКУМЕНТЫ УПРАВЛЕНЧЕСКОГО УЧЕТА</a:t>
              </a:r>
              <a:r>
                <a:rPr lang="en-US" sz="1600" b="1" dirty="0">
                  <a:solidFill>
                    <a:srgbClr val="304961"/>
                  </a:solidFill>
                </a:rPr>
                <a:t> ERP</a:t>
              </a:r>
              <a:endParaRPr lang="ru-RU" sz="1600" b="1" dirty="0">
                <a:solidFill>
                  <a:srgbClr val="304961"/>
                </a:solidFill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C0E8D87-CA68-440A-9DC6-85E449917252}"/>
              </a:ext>
            </a:extLst>
          </p:cNvPr>
          <p:cNvGrpSpPr/>
          <p:nvPr/>
        </p:nvGrpSpPr>
        <p:grpSpPr>
          <a:xfrm>
            <a:off x="7740308" y="1203847"/>
            <a:ext cx="4067546" cy="5363328"/>
            <a:chOff x="7573660" y="1117022"/>
            <a:chExt cx="4293711" cy="5363328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3FF482A6-840C-4510-AAC1-8E3A763DC95F}"/>
                </a:ext>
              </a:extLst>
            </p:cNvPr>
            <p:cNvGrpSpPr/>
            <p:nvPr/>
          </p:nvGrpSpPr>
          <p:grpSpPr>
            <a:xfrm>
              <a:off x="7790082" y="1117022"/>
              <a:ext cx="4077289" cy="5363328"/>
              <a:chOff x="7790082" y="1117022"/>
              <a:chExt cx="4077289" cy="5363328"/>
            </a:xfrm>
          </p:grpSpPr>
          <p:sp>
            <p:nvSpPr>
              <p:cNvPr id="23" name="Скругленный прямоугольник 25">
                <a:extLst>
                  <a:ext uri="{FF2B5EF4-FFF2-40B4-BE49-F238E27FC236}">
                    <a16:creationId xmlns:a16="http://schemas.microsoft.com/office/drawing/2014/main" id="{50125A0C-4078-42ED-A520-DEBECA8B8601}"/>
                  </a:ext>
                </a:extLst>
              </p:cNvPr>
              <p:cNvSpPr/>
              <p:nvPr/>
            </p:nvSpPr>
            <p:spPr>
              <a:xfrm>
                <a:off x="7790082" y="1117022"/>
                <a:ext cx="4077289" cy="585696"/>
              </a:xfrm>
              <a:prstGeom prst="roundRect">
                <a:avLst/>
              </a:prstGeom>
              <a:solidFill>
                <a:srgbClr val="FAA63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71274EAE-7E84-4A20-AE2A-C02987401CC4}"/>
                  </a:ext>
                </a:extLst>
              </p:cNvPr>
              <p:cNvSpPr/>
              <p:nvPr/>
            </p:nvSpPr>
            <p:spPr>
              <a:xfrm>
                <a:off x="7790082" y="1565092"/>
                <a:ext cx="4077289" cy="491525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FAA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1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B660116-BAA7-4F2D-9525-AAE794A15B7F}"/>
                  </a:ext>
                </a:extLst>
              </p:cNvPr>
              <p:cNvSpPr txBox="1"/>
              <p:nvPr/>
            </p:nvSpPr>
            <p:spPr>
              <a:xfrm>
                <a:off x="7817271" y="1142610"/>
                <a:ext cx="4050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/>
                  <a:t>РЕЗУЛЬТАТЫ</a:t>
                </a:r>
              </a:p>
            </p:txBody>
          </p:sp>
        </p:grp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94E3B9FD-1BF9-4690-B559-33970CF93009}"/>
                </a:ext>
              </a:extLst>
            </p:cNvPr>
            <p:cNvSpPr/>
            <p:nvPr/>
          </p:nvSpPr>
          <p:spPr>
            <a:xfrm>
              <a:off x="7573660" y="1682819"/>
              <a:ext cx="4199239" cy="8669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Учет отгрузки водным транспортом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Автоматический расчет массы груза на основании осадки судна</a:t>
              </a:r>
            </a:p>
          </p:txBody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6C54A9-24C7-47CD-9C34-62FD60324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0513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3047" y="286619"/>
            <a:ext cx="89171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Учет работы сотрудников и расчет зарплаты на основании оперативного учета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3B13964-D764-4DDD-A9A6-C49405E4D2D8}"/>
              </a:ext>
            </a:extLst>
          </p:cNvPr>
          <p:cNvGrpSpPr/>
          <p:nvPr/>
        </p:nvGrpSpPr>
        <p:grpSpPr>
          <a:xfrm>
            <a:off x="1062169" y="1234210"/>
            <a:ext cx="5760999" cy="5294737"/>
            <a:chOff x="3080750" y="1180562"/>
            <a:chExt cx="5760999" cy="5294737"/>
          </a:xfrm>
        </p:grpSpPr>
        <p:sp>
          <p:nvSpPr>
            <p:cNvPr id="19" name="Стрелка: вниз 18">
              <a:extLst>
                <a:ext uri="{FF2B5EF4-FFF2-40B4-BE49-F238E27FC236}">
                  <a16:creationId xmlns:a16="http://schemas.microsoft.com/office/drawing/2014/main" id="{31CDC0B8-CCAF-41BE-90B8-3300F9E8AD42}"/>
                </a:ext>
              </a:extLst>
            </p:cNvPr>
            <p:cNvSpPr/>
            <p:nvPr/>
          </p:nvSpPr>
          <p:spPr>
            <a:xfrm>
              <a:off x="4733412" y="1720562"/>
              <a:ext cx="2455817" cy="4214737"/>
            </a:xfrm>
            <a:prstGeom prst="downArrow">
              <a:avLst>
                <a:gd name="adj1" fmla="val 50000"/>
                <a:gd name="adj2" fmla="val 38074"/>
              </a:avLst>
            </a:prstGeom>
            <a:solidFill>
              <a:srgbClr val="DBF0FC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735BC434-6EB5-48B2-ACA2-91668C507D5B}"/>
                </a:ext>
              </a:extLst>
            </p:cNvPr>
            <p:cNvSpPr/>
            <p:nvPr/>
          </p:nvSpPr>
          <p:spPr>
            <a:xfrm>
              <a:off x="3081749" y="1180562"/>
              <a:ext cx="5760000" cy="540000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КАДРОВЫЙ УЧЕТ</a:t>
              </a:r>
            </a:p>
          </p:txBody>
        </p:sp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98AAA59C-D2F7-4740-8E4E-714859BCF6B8}"/>
                </a:ext>
              </a:extLst>
            </p:cNvPr>
            <p:cNvSpPr/>
            <p:nvPr/>
          </p:nvSpPr>
          <p:spPr>
            <a:xfrm>
              <a:off x="3081749" y="4350386"/>
              <a:ext cx="5760000" cy="54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ФОРМИРОВАНИЕ ТАБЕЛЯ РАБОЧЕГО ВРЕМЕНИ</a:t>
              </a:r>
            </a:p>
          </p:txBody>
        </p:sp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0619F710-BA06-4D07-8E84-D20CABBAD621}"/>
                </a:ext>
              </a:extLst>
            </p:cNvPr>
            <p:cNvSpPr/>
            <p:nvPr/>
          </p:nvSpPr>
          <p:spPr>
            <a:xfrm>
              <a:off x="3081749" y="1973018"/>
              <a:ext cx="5760000" cy="54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РАССТАНОВКА СОТРУДНИКОВ ПО ОБОРУДОВАНИЮ</a:t>
              </a:r>
            </a:p>
          </p:txBody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2F32DE84-249C-4F44-B7CF-CB4098BCEE48}"/>
                </a:ext>
              </a:extLst>
            </p:cNvPr>
            <p:cNvSpPr/>
            <p:nvPr/>
          </p:nvSpPr>
          <p:spPr>
            <a:xfrm>
              <a:off x="3081749" y="2765474"/>
              <a:ext cx="5760000" cy="54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ФОРМИРОВАНИЕ СОСТАВА БРИГАД</a:t>
              </a:r>
            </a:p>
          </p:txBody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E03F2BE7-0DF6-4157-BE5F-A8A3569CFCA1}"/>
                </a:ext>
              </a:extLst>
            </p:cNvPr>
            <p:cNvSpPr/>
            <p:nvPr/>
          </p:nvSpPr>
          <p:spPr>
            <a:xfrm>
              <a:off x="3081749" y="3557930"/>
              <a:ext cx="5760000" cy="54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УЧЕТ РАБОЧЕГО ВРЕМЕНИ СОТРУДНИКОВ</a:t>
              </a:r>
            </a:p>
          </p:txBody>
        </p: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DC70379D-CC4E-4C20-AED1-DB0BBDE82F59}"/>
                </a:ext>
              </a:extLst>
            </p:cNvPr>
            <p:cNvSpPr/>
            <p:nvPr/>
          </p:nvSpPr>
          <p:spPr>
            <a:xfrm>
              <a:off x="3080750" y="5935299"/>
              <a:ext cx="5760000" cy="540000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РАСЧЕТ </a:t>
              </a:r>
              <a:r>
                <a:rPr lang="ru-RU" b="1" dirty="0">
                  <a:solidFill>
                    <a:srgbClr val="304961"/>
                  </a:solidFill>
                  <a:latin typeface="Calibri" panose="020F0502020204030204"/>
                </a:rPr>
                <a:t>СДЕЛЬНОЙ </a:t>
              </a: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ЗАРАБОТНОЙ ПЛАТЫ И ПРЕМИЙ</a:t>
              </a:r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9F9ECC33-022E-4AD4-BB8F-AA37D183A219}"/>
                </a:ext>
              </a:extLst>
            </p:cNvPr>
            <p:cNvSpPr/>
            <p:nvPr/>
          </p:nvSpPr>
          <p:spPr>
            <a:xfrm>
              <a:off x="3080750" y="5142842"/>
              <a:ext cx="5760000" cy="54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РАСЧЕТ ВЫРАБОТКИ БРИГАД И СОТРУДНИКОВ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05F78FB-2FDE-4626-96D0-3B361A92DD1C}"/>
              </a:ext>
            </a:extLst>
          </p:cNvPr>
          <p:cNvGrpSpPr/>
          <p:nvPr/>
        </p:nvGrpSpPr>
        <p:grpSpPr>
          <a:xfrm>
            <a:off x="7740308" y="1203847"/>
            <a:ext cx="4067546" cy="5363328"/>
            <a:chOff x="7573660" y="1117022"/>
            <a:chExt cx="4293711" cy="5363328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BCC9C468-449F-42AF-AAB7-C01F1CB35E59}"/>
                </a:ext>
              </a:extLst>
            </p:cNvPr>
            <p:cNvGrpSpPr/>
            <p:nvPr/>
          </p:nvGrpSpPr>
          <p:grpSpPr>
            <a:xfrm>
              <a:off x="7790082" y="1117022"/>
              <a:ext cx="4077289" cy="5363328"/>
              <a:chOff x="7790082" y="1117022"/>
              <a:chExt cx="4077289" cy="5363328"/>
            </a:xfrm>
          </p:grpSpPr>
          <p:sp>
            <p:nvSpPr>
              <p:cNvPr id="16" name="Скругленный прямоугольник 25">
                <a:extLst>
                  <a:ext uri="{FF2B5EF4-FFF2-40B4-BE49-F238E27FC236}">
                    <a16:creationId xmlns:a16="http://schemas.microsoft.com/office/drawing/2014/main" id="{33A52F82-7D97-4D5E-868D-6B575FD65722}"/>
                  </a:ext>
                </a:extLst>
              </p:cNvPr>
              <p:cNvSpPr/>
              <p:nvPr/>
            </p:nvSpPr>
            <p:spPr>
              <a:xfrm>
                <a:off x="7790082" y="1117022"/>
                <a:ext cx="4077289" cy="585696"/>
              </a:xfrm>
              <a:prstGeom prst="roundRect">
                <a:avLst/>
              </a:prstGeom>
              <a:solidFill>
                <a:srgbClr val="FAA63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FF0B26D6-CC98-461E-A659-AF5A574F706B}"/>
                  </a:ext>
                </a:extLst>
              </p:cNvPr>
              <p:cNvSpPr/>
              <p:nvPr/>
            </p:nvSpPr>
            <p:spPr>
              <a:xfrm>
                <a:off x="7790082" y="1565092"/>
                <a:ext cx="4077289" cy="491525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FAA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1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1AC02C1-3767-4B43-9BF1-8FE0E6A6C04E}"/>
                  </a:ext>
                </a:extLst>
              </p:cNvPr>
              <p:cNvSpPr txBox="1"/>
              <p:nvPr/>
            </p:nvSpPr>
            <p:spPr>
              <a:xfrm>
                <a:off x="7817271" y="1142610"/>
                <a:ext cx="4050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/>
                  <a:t>РЕЗУЛЬТАТЫ</a:t>
                </a:r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72BE1A3C-3470-474C-9249-0E12ABF32B85}"/>
                </a:ext>
              </a:extLst>
            </p:cNvPr>
            <p:cNvSpPr/>
            <p:nvPr/>
          </p:nvSpPr>
          <p:spPr>
            <a:xfrm>
              <a:off x="7573660" y="1682819"/>
              <a:ext cx="4199239" cy="2846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Возможность автоматического формирования табеля учета рабочего времени сотрудников на оборудовании с учетом информации по простоям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Расчет выработки по бригадам и сотрудникам с возможностью расчета расценки и сдельной заработной платы на основании данных оперативного учета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Расчет премий и доплат на основании данных оперативного учета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endParaRPr lang="ru-RU" sz="1400" dirty="0">
                <a:solidFill>
                  <a:srgbClr val="44546A">
                    <a:lumMod val="75000"/>
                  </a:srgbClr>
                </a:solidFill>
              </a:endParaRPr>
            </a:p>
          </p:txBody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7DB3AB6-F2D1-4838-A6F4-6289D4B5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7630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3047" y="286619"/>
            <a:ext cx="89171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Интеграция с 1С:ГИС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77D3ED8-AC3C-49F2-91B2-9064D3006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28" y="1064702"/>
            <a:ext cx="6205181" cy="278065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F141596-1DE4-439C-9CAE-A0D66F99E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726" y="3608388"/>
            <a:ext cx="5195248" cy="255247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53EA949-F72D-4A64-804B-34C47B49D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051680"/>
            <a:ext cx="3867876" cy="240808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28" name="Объект 2">
            <a:extLst>
              <a:ext uri="{FF2B5EF4-FFF2-40B4-BE49-F238E27FC236}">
                <a16:creationId xmlns:a16="http://schemas.microsoft.com/office/drawing/2014/main" id="{4FCAB0BF-774B-42B2-98DC-F82593F34511}"/>
              </a:ext>
            </a:extLst>
          </p:cNvPr>
          <p:cNvSpPr txBox="1">
            <a:spLocks/>
          </p:cNvSpPr>
          <p:nvPr/>
        </p:nvSpPr>
        <p:spPr>
          <a:xfrm>
            <a:off x="8636869" y="3627438"/>
            <a:ext cx="3414103" cy="2876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33E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Запасы полезных ископаемых</a:t>
            </a:r>
          </a:p>
          <a:p>
            <a:pPr marR="0" lvl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33E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Объемы выполненных работ</a:t>
            </a:r>
          </a:p>
          <a:p>
            <a:pPr marR="0" lvl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33E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Склады полезных ископаемых</a:t>
            </a:r>
          </a:p>
          <a:p>
            <a:pPr lvl="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ru-RU" altLang="ru-RU" dirty="0">
                <a:solidFill>
                  <a:srgbClr val="233E59"/>
                </a:solidFill>
                <a:latin typeface="Calibri" panose="020F0502020204030204"/>
              </a:rPr>
              <a:t>Интеграция с системами диспетчеризации оборудования в одном окне</a:t>
            </a:r>
          </a:p>
          <a:p>
            <a:pPr marL="203597" marR="0" lvl="0" indent="-203597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233E59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FDE8A7F-A227-4329-B642-B0AE9E935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1970" y="1412018"/>
            <a:ext cx="5489002" cy="201698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8167BEC-FBCD-48FB-AC26-E17765E8A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710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0.rbk.ru/v6_top_pics/media/img/3/31/7554295102023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4" b="4465"/>
          <a:stretch/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87" y="562355"/>
            <a:ext cx="3950213" cy="9752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314574"/>
            <a:ext cx="12192000" cy="230505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E88626-D576-48ED-BBCA-B34C93A253AB}"/>
              </a:ext>
            </a:extLst>
          </p:cNvPr>
          <p:cNvSpPr txBox="1"/>
          <p:nvPr/>
        </p:nvSpPr>
        <p:spPr>
          <a:xfrm>
            <a:off x="774700" y="3131849"/>
            <a:ext cx="1064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Производственная безопасность, охрана труда и экология</a:t>
            </a:r>
          </a:p>
        </p:txBody>
      </p:sp>
    </p:spTree>
    <p:extLst>
      <p:ext uri="{BB962C8B-B14F-4D97-AF65-F5344CB8AC3E}">
        <p14:creationId xmlns:p14="http://schemas.microsoft.com/office/powerpoint/2010/main" val="1371903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3811" y="225638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О компании «Синерго»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2FCDFE1-B5FA-4B3C-81E8-F8BF7B5D8179}"/>
              </a:ext>
            </a:extLst>
          </p:cNvPr>
          <p:cNvGrpSpPr/>
          <p:nvPr/>
        </p:nvGrpSpPr>
        <p:grpSpPr>
          <a:xfrm>
            <a:off x="1524000" y="532479"/>
            <a:ext cx="9144000" cy="4283529"/>
            <a:chOff x="167640" y="331426"/>
            <a:chExt cx="9144000" cy="428352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7100B95-AD25-4CA6-BE96-77695EE5A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" y="331426"/>
              <a:ext cx="9144000" cy="4283529"/>
            </a:xfrm>
            <a:prstGeom prst="rect">
              <a:avLst/>
            </a:prstGeom>
          </p:spPr>
        </p:pic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B7D76D14-EDDF-41E2-9DCE-53C57FFFC17A}"/>
                </a:ext>
              </a:extLst>
            </p:cNvPr>
            <p:cNvSpPr/>
            <p:nvPr/>
          </p:nvSpPr>
          <p:spPr>
            <a:xfrm>
              <a:off x="4229100" y="3103822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AD2B4E84-54B8-4643-8ECE-4954FAB3AF3A}"/>
                </a:ext>
              </a:extLst>
            </p:cNvPr>
            <p:cNvSpPr/>
            <p:nvPr/>
          </p:nvSpPr>
          <p:spPr>
            <a:xfrm>
              <a:off x="4305300" y="3353977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0B9FFDF3-BA24-4F2C-AEA1-A0AD55326210}"/>
                </a:ext>
              </a:extLst>
            </p:cNvPr>
            <p:cNvSpPr/>
            <p:nvPr/>
          </p:nvSpPr>
          <p:spPr>
            <a:xfrm>
              <a:off x="2415647" y="2194617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B2A87EC6-8805-43BE-BF27-6040FFBA72AF}"/>
                </a:ext>
              </a:extLst>
            </p:cNvPr>
            <p:cNvSpPr/>
            <p:nvPr/>
          </p:nvSpPr>
          <p:spPr>
            <a:xfrm>
              <a:off x="2088831" y="2773464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7CEB46-7F7D-47B8-A2A7-348ECDE626B5}"/>
                </a:ext>
              </a:extLst>
            </p:cNvPr>
            <p:cNvSpPr txBox="1"/>
            <p:nvPr/>
          </p:nvSpPr>
          <p:spPr>
            <a:xfrm>
              <a:off x="2492934" y="2048051"/>
              <a:ext cx="943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Москва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3084E3-089C-4D1C-8759-A79B35D05F3D}"/>
                </a:ext>
              </a:extLst>
            </p:cNvPr>
            <p:cNvSpPr txBox="1"/>
            <p:nvPr/>
          </p:nvSpPr>
          <p:spPr>
            <a:xfrm>
              <a:off x="4322773" y="2886226"/>
              <a:ext cx="1163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Кемерово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6A5DAB-FC3F-492B-B16C-599246A6B503}"/>
                </a:ext>
              </a:extLst>
            </p:cNvPr>
            <p:cNvSpPr txBox="1"/>
            <p:nvPr/>
          </p:nvSpPr>
          <p:spPr>
            <a:xfrm>
              <a:off x="4390180" y="3207411"/>
              <a:ext cx="14581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Новокузнецк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0B1847-9E25-4D73-96D2-27EA07DC34DE}"/>
                </a:ext>
              </a:extLst>
            </p:cNvPr>
            <p:cNvSpPr txBox="1"/>
            <p:nvPr/>
          </p:nvSpPr>
          <p:spPr>
            <a:xfrm>
              <a:off x="2182504" y="2569110"/>
              <a:ext cx="1952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Ростов-на-Дону</a:t>
              </a:r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D66912A-FD5C-4771-BC69-28663869450D}"/>
              </a:ext>
            </a:extLst>
          </p:cNvPr>
          <p:cNvSpPr/>
          <p:nvPr/>
        </p:nvSpPr>
        <p:spPr>
          <a:xfrm>
            <a:off x="529624" y="4299538"/>
            <a:ext cx="11288565" cy="157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2400" dirty="0">
                <a:solidFill>
                  <a:srgbClr val="233E59"/>
                </a:solidFill>
              </a:rPr>
              <a:t>15 лет на рынке, из них 10 лет занимаемся автоматизацией предприятий горнодобывающей и перерабатывающей промышленности</a:t>
            </a:r>
          </a:p>
          <a:p>
            <a:pPr algn="ctr">
              <a:lnSpc>
                <a:spcPct val="80000"/>
              </a:lnSpc>
            </a:pPr>
            <a:endParaRPr lang="ru-RU" altLang="ru-RU" sz="2400" dirty="0">
              <a:solidFill>
                <a:srgbClr val="233E59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altLang="ru-RU" sz="2400" dirty="0">
                <a:solidFill>
                  <a:srgbClr val="233E59"/>
                </a:solidFill>
              </a:rPr>
              <a:t>Более 100 программистов и консультантов специализируются на автоматизации горнодобывающих предприятий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5834D0C-5523-4968-A357-9873C576B5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859" y="5891995"/>
            <a:ext cx="2758340" cy="74036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F6BCA84-5BE4-4C09-A090-C256B61AD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293" y="5979824"/>
            <a:ext cx="1524715" cy="56470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1D7B3B0-6340-4860-B604-F17FDA46E0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57" y="5973973"/>
            <a:ext cx="1765145" cy="57641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6EFDB9B-1915-452F-A6B1-28F696C4F3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19" y="5940619"/>
            <a:ext cx="1114955" cy="64311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D059D5C-5128-4141-AA6C-8B4DD392A4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888" y="5840527"/>
            <a:ext cx="1644437" cy="84330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4679433-8D64-4D1A-A948-03657EF8C6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102" y="5800790"/>
            <a:ext cx="1931275" cy="92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00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5747" y="273919"/>
            <a:ext cx="89171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1С:Производственная безопасность. </a:t>
            </a:r>
            <a: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Охрана Окружающей Среды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13A7F02-90CE-4F28-A84E-DC2444381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1260475"/>
            <a:ext cx="8248650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F2DB356-110A-4CC4-87AC-635FF8910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2971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5747" y="273919"/>
            <a:ext cx="89171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1С:Производственная безопасность. </a:t>
            </a:r>
            <a: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Охрана труда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5FA71D3B-03F1-4FBF-86EA-8AC8E1319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1184275"/>
            <a:ext cx="8569325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9DB8D70-E980-4927-B5E6-14AC0A736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9822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5747" y="273919"/>
            <a:ext cx="89171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1С:Производственная безопасность. </a:t>
            </a:r>
            <a: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Промышленная и пожарная безопасность</a:t>
            </a:r>
          </a:p>
        </p:txBody>
      </p:sp>
      <p:pic>
        <p:nvPicPr>
          <p:cNvPr id="44" name="Picture 3">
            <a:extLst>
              <a:ext uri="{FF2B5EF4-FFF2-40B4-BE49-F238E27FC236}">
                <a16:creationId xmlns:a16="http://schemas.microsoft.com/office/drawing/2014/main" id="{46C57A57-3957-43E4-B475-0E7622493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1306513"/>
            <a:ext cx="8426450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9E383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A29C115-BC89-47A9-A829-63BA38336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/>
            <a:fld id="{9C70A23B-64CD-4924-9B44-D7B9484B0353}" type="slidenum">
              <a:rPr lang="ru-RU" smtClean="0"/>
              <a:pPr algn="r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9327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0.rbk.ru/v6_top_pics/media/img/3/31/7554295102023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4" b="4465"/>
          <a:stretch/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87" y="562355"/>
            <a:ext cx="3950213" cy="9752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314574"/>
            <a:ext cx="12192000" cy="230505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82393" y="3040409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Gotham Pro" panose="02000503040000020004" pitchFamily="50" charset="0"/>
                <a:cs typeface="Gotham Pro" panose="02000503040000020004" pitchFamily="50" charset="0"/>
              </a:rPr>
              <a:t>Управление ТМЦ и закупками</a:t>
            </a:r>
            <a:r>
              <a:rPr lang="en-US" sz="3200" b="1" dirty="0">
                <a:latin typeface="Gotham Pro" panose="02000503040000020004" pitchFamily="50" charset="0"/>
                <a:cs typeface="Gotham Pro" panose="02000503040000020004" pitchFamily="50" charset="0"/>
              </a:rPr>
              <a:t>. </a:t>
            </a:r>
            <a:r>
              <a:rPr lang="ru-RU" sz="3200" b="1" dirty="0">
                <a:latin typeface="Gotham Pro" panose="02000503040000020004" pitchFamily="50" charset="0"/>
                <a:cs typeface="Gotham Pro" panose="02000503040000020004" pitchFamily="50" charset="0"/>
              </a:rPr>
              <a:t>Продажи</a:t>
            </a:r>
            <a:endParaRPr lang="en-US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519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Управление складом и запасами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4" name="Picture 12" descr="59">
            <a:extLst>
              <a:ext uri="{FF2B5EF4-FFF2-40B4-BE49-F238E27FC236}">
                <a16:creationId xmlns:a16="http://schemas.microsoft.com/office/drawing/2014/main" id="{C478A7ED-EEAD-40BB-B411-D2CEE1CCC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833" y="1223433"/>
            <a:ext cx="4207045" cy="3179234"/>
          </a:xfrm>
          <a:prstGeom prst="rect">
            <a:avLst/>
          </a:prstGeom>
          <a:noFill/>
          <a:ln w="12700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AE98CE9-645F-47B5-A5BA-4EDFA0591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49" y="4580535"/>
            <a:ext cx="3839633" cy="203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70C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D8282EE-F9A4-4364-A0F6-974AF3CEA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24</a:t>
            </a:fld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0651B274-37FE-4AAA-A4C7-733C9F7AF0AC}"/>
              </a:ext>
            </a:extLst>
          </p:cNvPr>
          <p:cNvSpPr txBox="1">
            <a:spLocks/>
          </p:cNvSpPr>
          <p:nvPr/>
        </p:nvSpPr>
        <p:spPr>
          <a:xfrm>
            <a:off x="323849" y="1131971"/>
            <a:ext cx="7172506" cy="5589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800" dirty="0">
                <a:solidFill>
                  <a:srgbClr val="233E59"/>
                </a:solidFill>
                <a:latin typeface="Calibri" panose="020F0502020204030204"/>
              </a:rPr>
              <a:t>сложная иерархическая структура складов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800" dirty="0">
                <a:solidFill>
                  <a:srgbClr val="233E59"/>
                </a:solidFill>
                <a:latin typeface="Calibri" panose="020F0502020204030204"/>
              </a:rPr>
              <a:t>адресное хранение товаров и материалов позволяет управлять </a:t>
            </a:r>
            <a:br>
              <a:rPr lang="ru-RU" altLang="ru-RU" sz="1800" dirty="0">
                <a:solidFill>
                  <a:srgbClr val="233E59"/>
                </a:solidFill>
                <a:latin typeface="Calibri" panose="020F0502020204030204"/>
              </a:rPr>
            </a:br>
            <a:r>
              <a:rPr lang="ru-RU" altLang="ru-RU" sz="1800" dirty="0">
                <a:solidFill>
                  <a:srgbClr val="233E59"/>
                </a:solidFill>
                <a:latin typeface="Calibri" panose="020F0502020204030204"/>
              </a:rPr>
              <a:t>раскладкой по местам хранения при поступлении, сборкой с мест </a:t>
            </a:r>
            <a:br>
              <a:rPr lang="ru-RU" altLang="ru-RU" sz="1800" dirty="0">
                <a:solidFill>
                  <a:srgbClr val="233E59"/>
                </a:solidFill>
                <a:latin typeface="Calibri" panose="020F0502020204030204"/>
              </a:rPr>
            </a:br>
            <a:r>
              <a:rPr lang="ru-RU" altLang="ru-RU" sz="1800" dirty="0">
                <a:solidFill>
                  <a:srgbClr val="233E59"/>
                </a:solidFill>
                <a:latin typeface="Calibri" panose="020F0502020204030204"/>
              </a:rPr>
              <a:t>хранения при отгрузке, перемещением и разукомплектацией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800" dirty="0">
                <a:solidFill>
                  <a:srgbClr val="233E59"/>
                </a:solidFill>
                <a:latin typeface="Calibri" panose="020F0502020204030204"/>
              </a:rPr>
              <a:t>создание рабочих зон для оптимального доступа к складским </a:t>
            </a:r>
            <a:br>
              <a:rPr lang="ru-RU" altLang="ru-RU" sz="1800" dirty="0">
                <a:solidFill>
                  <a:srgbClr val="233E59"/>
                </a:solidFill>
                <a:latin typeface="Calibri" panose="020F0502020204030204"/>
              </a:rPr>
            </a:br>
            <a:r>
              <a:rPr lang="ru-RU" altLang="ru-RU" sz="1800" dirty="0">
                <a:solidFill>
                  <a:srgbClr val="233E59"/>
                </a:solidFill>
                <a:latin typeface="Calibri" panose="020F0502020204030204"/>
              </a:rPr>
              <a:t>ячейкам, формирование порядка обхода складских ячеек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800" dirty="0">
                <a:solidFill>
                  <a:srgbClr val="233E59"/>
                </a:solidFill>
                <a:latin typeface="Calibri" panose="020F0502020204030204"/>
              </a:rPr>
              <a:t>многошаговый процесс инвентаризации товара, включающий </a:t>
            </a:r>
            <a:br>
              <a:rPr lang="ru-RU" altLang="ru-RU" sz="1800" dirty="0">
                <a:solidFill>
                  <a:srgbClr val="233E59"/>
                </a:solidFill>
                <a:latin typeface="Calibri" panose="020F0502020204030204"/>
              </a:rPr>
            </a:br>
            <a:r>
              <a:rPr lang="ru-RU" altLang="ru-RU" sz="1800" dirty="0">
                <a:solidFill>
                  <a:srgbClr val="233E59"/>
                </a:solidFill>
                <a:latin typeface="Calibri" panose="020F0502020204030204"/>
              </a:rPr>
              <a:t>формирование приказов на инвентаризацию, выдачу распоряжений </a:t>
            </a:r>
            <a:br>
              <a:rPr lang="ru-RU" altLang="ru-RU" sz="1800" dirty="0">
                <a:solidFill>
                  <a:srgbClr val="233E59"/>
                </a:solidFill>
                <a:latin typeface="Calibri" panose="020F0502020204030204"/>
              </a:rPr>
            </a:br>
            <a:r>
              <a:rPr lang="ru-RU" altLang="ru-RU" sz="1800" dirty="0">
                <a:solidFill>
                  <a:srgbClr val="233E59"/>
                </a:solidFill>
                <a:latin typeface="Calibri" panose="020F0502020204030204"/>
              </a:rPr>
              <a:t>на пересчет остатков, раздельное отражение излишков и недостач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800" dirty="0">
                <a:solidFill>
                  <a:srgbClr val="233E59"/>
                </a:solidFill>
                <a:latin typeface="Calibri" panose="020F0502020204030204"/>
              </a:rPr>
              <a:t>упрощенное и расширенное поддержание запасов на складе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800" dirty="0">
                <a:solidFill>
                  <a:srgbClr val="233E59"/>
                </a:solidFill>
                <a:latin typeface="Calibri" panose="020F0502020204030204"/>
              </a:rPr>
              <a:t>учет многооборотной тары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800" dirty="0">
                <a:solidFill>
                  <a:srgbClr val="233E59"/>
                </a:solidFill>
                <a:latin typeface="Calibri" panose="020F0502020204030204"/>
              </a:rPr>
              <a:t>управление  перемещением товаров между </a:t>
            </a:r>
            <a:br>
              <a:rPr lang="ru-RU" altLang="ru-RU" sz="1800" dirty="0">
                <a:solidFill>
                  <a:srgbClr val="233E59"/>
                </a:solidFill>
                <a:latin typeface="Calibri" panose="020F0502020204030204"/>
              </a:rPr>
            </a:br>
            <a:r>
              <a:rPr lang="ru-RU" altLang="ru-RU" sz="1800" dirty="0">
                <a:solidFill>
                  <a:srgbClr val="233E59"/>
                </a:solidFill>
                <a:latin typeface="Calibri" panose="020F0502020204030204"/>
              </a:rPr>
              <a:t>складами и помещениями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800" dirty="0">
                <a:solidFill>
                  <a:srgbClr val="233E59"/>
                </a:solidFill>
                <a:latin typeface="Calibri" panose="020F0502020204030204"/>
              </a:rPr>
              <a:t>учет товаров на складах в разрезе серий и сроков годности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800" dirty="0">
                <a:solidFill>
                  <a:srgbClr val="233E59"/>
                </a:solidFill>
                <a:latin typeface="Calibri" panose="020F0502020204030204"/>
              </a:rPr>
              <a:t>управление доставкой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800" dirty="0">
                <a:solidFill>
                  <a:srgbClr val="233E59"/>
                </a:solidFill>
                <a:latin typeface="Calibri" panose="020F0502020204030204"/>
              </a:rPr>
              <a:t>товарный календарь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800" dirty="0">
                <a:solidFill>
                  <a:srgbClr val="233E59"/>
                </a:solidFill>
                <a:latin typeface="Calibri" panose="020F0502020204030204"/>
              </a:rPr>
              <a:t>мобильные рабочие места работников складов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None/>
              <a:tabLst/>
              <a:defRPr/>
            </a:pP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233E59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133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0332" y="109756"/>
            <a:ext cx="8737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Управление складом и запасами.</a:t>
            </a:r>
          </a:p>
          <a:p>
            <a:r>
              <a:rPr lang="ru-RU" sz="2000" b="1" dirty="0">
                <a:solidFill>
                  <a:srgbClr val="0C1E34"/>
                </a:solidFill>
              </a:rPr>
              <a:t>Обособленный учет и резервирование потребностей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8" name="Объект 3">
            <a:extLst>
              <a:ext uri="{FF2B5EF4-FFF2-40B4-BE49-F238E27FC236}">
                <a16:creationId xmlns:a16="http://schemas.microsoft.com/office/drawing/2014/main" id="{09A96056-8C6D-4AFE-A941-0A4C67E9E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54" t="2203" r="1338" b="2530"/>
          <a:stretch/>
        </p:blipFill>
        <p:spPr>
          <a:xfrm>
            <a:off x="626531" y="1913466"/>
            <a:ext cx="11264208" cy="408093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A858FD5-169A-40C3-9C53-832F9379CC47}"/>
              </a:ext>
            </a:extLst>
          </p:cNvPr>
          <p:cNvSpPr/>
          <p:nvPr/>
        </p:nvSpPr>
        <p:spPr>
          <a:xfrm>
            <a:off x="543635" y="4301068"/>
            <a:ext cx="11429999" cy="19473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0CBA6B-CB86-467E-A5B1-1E2B097B41D5}"/>
              </a:ext>
            </a:extLst>
          </p:cNvPr>
          <p:cNvSpPr/>
          <p:nvPr/>
        </p:nvSpPr>
        <p:spPr>
          <a:xfrm>
            <a:off x="543637" y="4711850"/>
            <a:ext cx="11429999" cy="19473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D6D051-AB26-4DB4-AB2B-799B3C531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8548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Управление НСИ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3" name="Объект 3">
            <a:extLst>
              <a:ext uri="{FF2B5EF4-FFF2-40B4-BE49-F238E27FC236}">
                <a16:creationId xmlns:a16="http://schemas.microsoft.com/office/drawing/2014/main" id="{342292A4-1AD8-45C8-9290-B43BFFBAF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320" y="1892720"/>
            <a:ext cx="4805870" cy="452596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9B67C0-FA59-4F8F-B4E0-3898D3933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47274"/>
            <a:ext cx="5531466" cy="447140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8EF4F2-33B6-4ED7-A8AD-5B3BBB6681CD}"/>
              </a:ext>
            </a:extLst>
          </p:cNvPr>
          <p:cNvSpPr/>
          <p:nvPr/>
        </p:nvSpPr>
        <p:spPr>
          <a:xfrm>
            <a:off x="521616" y="1069646"/>
            <a:ext cx="8905188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294" lvl="0" indent="-241294" fontAlgn="base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Расширенная классификация номенклатуры</a:t>
            </a:r>
          </a:p>
          <a:p>
            <a:pPr marL="241294" lvl="0" indent="-241294" fontAlgn="base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Формирование наименований по правилам исходя из указанных свойств;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CE33AA4-6BB2-44C0-9CE6-CFDE0446C573}"/>
              </a:ext>
            </a:extLst>
          </p:cNvPr>
          <p:cNvSpPr/>
          <p:nvPr/>
        </p:nvSpPr>
        <p:spPr>
          <a:xfrm>
            <a:off x="6165130" y="3987538"/>
            <a:ext cx="2677212" cy="1696825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BDAB296-5A19-4CDE-A120-6865007BF85F}"/>
              </a:ext>
            </a:extLst>
          </p:cNvPr>
          <p:cNvSpPr/>
          <p:nvPr/>
        </p:nvSpPr>
        <p:spPr>
          <a:xfrm>
            <a:off x="2433397" y="4164124"/>
            <a:ext cx="1893217" cy="1944445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E584B5B-6F9A-4D91-8AF3-0FC4477A715D}"/>
              </a:ext>
            </a:extLst>
          </p:cNvPr>
          <p:cNvSpPr/>
          <p:nvPr/>
        </p:nvSpPr>
        <p:spPr>
          <a:xfrm>
            <a:off x="7081391" y="3253219"/>
            <a:ext cx="2677212" cy="385528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A507A3E-A351-4B09-B0D8-251B02673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0626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Формирование потребности в закупке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B6C1B9D-6240-4C30-87A1-4840A2C68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27</a:t>
            </a:fld>
            <a:endParaRPr lang="ru-RU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8DC0ECA-BBB4-4CFA-A4F8-CDFE1D7BB9C8}"/>
              </a:ext>
            </a:extLst>
          </p:cNvPr>
          <p:cNvSpPr/>
          <p:nvPr/>
        </p:nvSpPr>
        <p:spPr>
          <a:xfrm>
            <a:off x="2535807" y="2518180"/>
            <a:ext cx="1702078" cy="1080000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ПЛАНЫ ПРОИЗВОДСТВА ГОРНЫХ РАБОТ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065DAAA-B06A-4ED8-A62F-6331F906D4D9}"/>
              </a:ext>
            </a:extLst>
          </p:cNvPr>
          <p:cNvSpPr/>
          <p:nvPr/>
        </p:nvSpPr>
        <p:spPr>
          <a:xfrm>
            <a:off x="4410787" y="2518180"/>
            <a:ext cx="1554297" cy="1080000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Нормативы списания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8F0B6DE-67F8-46F9-A615-DB6C45C27457}"/>
              </a:ext>
            </a:extLst>
          </p:cNvPr>
          <p:cNvSpPr/>
          <p:nvPr/>
        </p:nvSpPr>
        <p:spPr>
          <a:xfrm>
            <a:off x="6201429" y="2517747"/>
            <a:ext cx="1554297" cy="1080000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white"/>
                </a:solidFill>
                <a:latin typeface="Calibri" panose="020F0502020204030204"/>
              </a:rPr>
              <a:t>Ремонтные мероприятия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A7ECF43-B5A8-4352-8731-9404BD2627C5}"/>
              </a:ext>
            </a:extLst>
          </p:cNvPr>
          <p:cNvSpPr/>
          <p:nvPr/>
        </p:nvSpPr>
        <p:spPr>
          <a:xfrm>
            <a:off x="7930662" y="2517747"/>
            <a:ext cx="1554297" cy="1080000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white"/>
                </a:solidFill>
                <a:latin typeface="Calibri" panose="020F0502020204030204"/>
              </a:rPr>
              <a:t>Прочие работы и списания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5C12BBE6-4883-4144-94BD-2DA23110FB9E}"/>
              </a:ext>
            </a:extLst>
          </p:cNvPr>
          <p:cNvSpPr/>
          <p:nvPr/>
        </p:nvSpPr>
        <p:spPr>
          <a:xfrm>
            <a:off x="2856000" y="4801540"/>
            <a:ext cx="6480000" cy="468000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План потребления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728A53E-2EB4-45CB-AD67-1F346899184A}"/>
              </a:ext>
            </a:extLst>
          </p:cNvPr>
          <p:cNvSpPr/>
          <p:nvPr/>
        </p:nvSpPr>
        <p:spPr>
          <a:xfrm>
            <a:off x="2423005" y="1668380"/>
            <a:ext cx="3665622" cy="2105817"/>
          </a:xfrm>
          <a:prstGeom prst="roundRect">
            <a:avLst/>
          </a:prstGeom>
          <a:noFill/>
          <a:ln w="28575">
            <a:solidFill>
              <a:srgbClr val="3A5D8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6F0CD5-6C9E-4B6F-A214-C90C3387EA8A}"/>
              </a:ext>
            </a:extLst>
          </p:cNvPr>
          <p:cNvSpPr txBox="1"/>
          <p:nvPr/>
        </p:nvSpPr>
        <p:spPr>
          <a:xfrm>
            <a:off x="2856000" y="1771104"/>
            <a:ext cx="276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Нормируемые материалы</a:t>
            </a:r>
          </a:p>
        </p:txBody>
      </p:sp>
      <p:sp>
        <p:nvSpPr>
          <p:cNvPr id="12" name="Стрелка: вверх 11">
            <a:extLst>
              <a:ext uri="{FF2B5EF4-FFF2-40B4-BE49-F238E27FC236}">
                <a16:creationId xmlns:a16="http://schemas.microsoft.com/office/drawing/2014/main" id="{7B6CFE95-C08B-4C30-93BF-0365B2C4D3A1}"/>
              </a:ext>
            </a:extLst>
          </p:cNvPr>
          <p:cNvSpPr/>
          <p:nvPr/>
        </p:nvSpPr>
        <p:spPr>
          <a:xfrm flipV="1">
            <a:off x="6888577" y="3988276"/>
            <a:ext cx="180000" cy="432000"/>
          </a:xfrm>
          <a:prstGeom prst="upArrow">
            <a:avLst/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Стрелка: вверх 12">
            <a:extLst>
              <a:ext uri="{FF2B5EF4-FFF2-40B4-BE49-F238E27FC236}">
                <a16:creationId xmlns:a16="http://schemas.microsoft.com/office/drawing/2014/main" id="{489085D9-76D4-42DE-B9DD-6FAFFE9FE69C}"/>
              </a:ext>
            </a:extLst>
          </p:cNvPr>
          <p:cNvSpPr/>
          <p:nvPr/>
        </p:nvSpPr>
        <p:spPr>
          <a:xfrm flipV="1">
            <a:off x="4230787" y="4015980"/>
            <a:ext cx="180000" cy="432000"/>
          </a:xfrm>
          <a:prstGeom prst="upArrow">
            <a:avLst/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трелка: вверх 13">
            <a:extLst>
              <a:ext uri="{FF2B5EF4-FFF2-40B4-BE49-F238E27FC236}">
                <a16:creationId xmlns:a16="http://schemas.microsoft.com/office/drawing/2014/main" id="{FEF024A6-6131-4C69-B55B-B9A352940C0D}"/>
              </a:ext>
            </a:extLst>
          </p:cNvPr>
          <p:cNvSpPr/>
          <p:nvPr/>
        </p:nvSpPr>
        <p:spPr>
          <a:xfrm flipV="1">
            <a:off x="8617810" y="3983896"/>
            <a:ext cx="180000" cy="432000"/>
          </a:xfrm>
          <a:prstGeom prst="upArrow">
            <a:avLst/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249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DAF9FB7-04B9-4CA7-8DD5-B0FAF4428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887" y="1514112"/>
            <a:ext cx="8467577" cy="487585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2C05FA-EAA6-4E56-9E92-88BB5F569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740" y="3671915"/>
            <a:ext cx="6699373" cy="293215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6D357D1-E761-4E36-BE7E-1DB537DD2EFE}"/>
              </a:ext>
            </a:extLst>
          </p:cNvPr>
          <p:cNvSpPr/>
          <p:nvPr/>
        </p:nvSpPr>
        <p:spPr>
          <a:xfrm>
            <a:off x="204761" y="114095"/>
            <a:ext cx="8737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Формирование потребности.</a:t>
            </a:r>
          </a:p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Нормируемые материалы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7F15A59-AAE7-451E-9272-73875ADABEFC}"/>
              </a:ext>
            </a:extLst>
          </p:cNvPr>
          <p:cNvSpPr/>
          <p:nvPr/>
        </p:nvSpPr>
        <p:spPr>
          <a:xfrm>
            <a:off x="474887" y="1003379"/>
            <a:ext cx="104986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1294" lvl="0" indent="-241294" fontAlgn="base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dirty="0">
                <a:solidFill>
                  <a:sysClr val="windowText" lastClr="000000"/>
                </a:solidFill>
                <a:latin typeface="Arial" panose="020B0604020202020204" pitchFamily="34" charset="0"/>
              </a:rPr>
              <a:t>План производства как источник для планового списания;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48118DD-70BA-4F5F-9CD5-8E630E5DF580}"/>
              </a:ext>
            </a:extLst>
          </p:cNvPr>
          <p:cNvSpPr/>
          <p:nvPr/>
        </p:nvSpPr>
        <p:spPr>
          <a:xfrm>
            <a:off x="565608" y="3520910"/>
            <a:ext cx="1159497" cy="242915"/>
          </a:xfrm>
          <a:prstGeom prst="rect">
            <a:avLst/>
          </a:prstGeom>
          <a:noFill/>
          <a:ln w="25400"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3" name="Соединитель: уступ 12">
            <a:extLst>
              <a:ext uri="{FF2B5EF4-FFF2-40B4-BE49-F238E27FC236}">
                <a16:creationId xmlns:a16="http://schemas.microsoft.com/office/drawing/2014/main" id="{3F29E5C4-3292-449B-A895-FECC0FFBFC35}"/>
              </a:ext>
            </a:extLst>
          </p:cNvPr>
          <p:cNvCxnSpPr>
            <a:stCxn id="9" idx="3"/>
            <a:endCxn id="5" idx="1"/>
          </p:cNvCxnSpPr>
          <p:nvPr/>
        </p:nvCxnSpPr>
        <p:spPr>
          <a:xfrm>
            <a:off x="1725105" y="3642368"/>
            <a:ext cx="3292635" cy="1495624"/>
          </a:xfrm>
          <a:prstGeom prst="bentConnector3">
            <a:avLst/>
          </a:prstGeom>
          <a:ln w="25400">
            <a:solidFill>
              <a:srgbClr val="3A5D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F9688B6-02FF-40AB-871C-067FEE55F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5472" y="6451052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7706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600288-ADBE-4DB4-A86D-B76B006830AC}"/>
              </a:ext>
            </a:extLst>
          </p:cNvPr>
          <p:cNvSpPr/>
          <p:nvPr/>
        </p:nvSpPr>
        <p:spPr>
          <a:xfrm>
            <a:off x="287924" y="90002"/>
            <a:ext cx="8737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Формирование потребности</a:t>
            </a:r>
            <a:endParaRPr lang="en-US" sz="2000" b="1" dirty="0">
              <a:solidFill>
                <a:srgbClr val="0C1E34"/>
              </a:solidFill>
            </a:endParaRPr>
          </a:p>
          <a:p>
            <a:r>
              <a:rPr lang="ru-RU" sz="2000" b="1" dirty="0">
                <a:solidFill>
                  <a:srgbClr val="0C1E34"/>
                </a:solidFill>
              </a:rPr>
              <a:t>Учет ремонтной деятельности в потребности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33FA8F-9FD4-4FBF-94FC-562A3E8CD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424" y="1270686"/>
            <a:ext cx="7369940" cy="379084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Объект 3">
            <a:extLst>
              <a:ext uri="{FF2B5EF4-FFF2-40B4-BE49-F238E27FC236}">
                <a16:creationId xmlns:a16="http://schemas.microsoft.com/office/drawing/2014/main" id="{B938ABA9-8DA2-4541-9639-0346D0D60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34227" y="4275651"/>
            <a:ext cx="4967254" cy="233600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AAD057-A40A-4FDC-A054-4B40AF900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91" y="4033748"/>
            <a:ext cx="4551618" cy="257032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193CE6B-0B98-426F-B819-69244D076713}"/>
              </a:ext>
            </a:extLst>
          </p:cNvPr>
          <p:cNvSpPr/>
          <p:nvPr/>
        </p:nvSpPr>
        <p:spPr>
          <a:xfrm>
            <a:off x="363388" y="1240864"/>
            <a:ext cx="4197036" cy="25006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spcAft>
                <a:spcPts val="5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ru-RU" dirty="0">
                <a:solidFill>
                  <a:srgbClr val="233E59"/>
                </a:solidFill>
                <a:latin typeface="Calibri" panose="020F0502020204030204"/>
                <a:cs typeface="Arial" panose="020B0604020202020204" pitchFamily="34" charset="0"/>
              </a:rPr>
              <a:t>Классифицировать объектов ремонта</a:t>
            </a:r>
          </a:p>
          <a:p>
            <a:pPr marL="228600" indent="-228600">
              <a:spcAft>
                <a:spcPts val="5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ru-RU" dirty="0">
                <a:solidFill>
                  <a:srgbClr val="233E59"/>
                </a:solidFill>
                <a:latin typeface="Calibri" panose="020F0502020204030204"/>
                <a:cs typeface="Arial" panose="020B0604020202020204" pitchFamily="34" charset="0"/>
              </a:rPr>
              <a:t>Отслеживается состояние объектов ремонта</a:t>
            </a:r>
          </a:p>
          <a:p>
            <a:pPr marL="228600" indent="-228600">
              <a:spcAft>
                <a:spcPts val="5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ru-RU" dirty="0">
                <a:solidFill>
                  <a:srgbClr val="233E59"/>
                </a:solidFill>
                <a:latin typeface="Calibri" panose="020F0502020204030204"/>
                <a:cs typeface="Arial" panose="020B0604020202020204" pitchFamily="34" charset="0"/>
              </a:rPr>
              <a:t>Ремонтное производство и планирование запасов по результатам дефектации</a:t>
            </a:r>
          </a:p>
          <a:p>
            <a:pPr marL="228600" indent="-228600">
              <a:spcAft>
                <a:spcPts val="5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ru-RU" dirty="0">
                <a:solidFill>
                  <a:srgbClr val="233E59"/>
                </a:solidFill>
                <a:latin typeface="Calibri" panose="020F0502020204030204"/>
                <a:cs typeface="Arial" panose="020B0604020202020204" pitchFamily="34" charset="0"/>
              </a:rPr>
              <a:t>Привязка остатков запчастей к оборудованию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A2549764-8DDD-47F5-A33F-FCED14026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1223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9767" y="212777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Опыт в горнодобывающей промышленности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34155F13-A306-4D86-A0BA-9AB4F61C0EC3}"/>
              </a:ext>
            </a:extLst>
          </p:cNvPr>
          <p:cNvGrpSpPr/>
          <p:nvPr/>
        </p:nvGrpSpPr>
        <p:grpSpPr>
          <a:xfrm>
            <a:off x="1774363" y="1891418"/>
            <a:ext cx="8643273" cy="3761742"/>
            <a:chOff x="1666915" y="1843793"/>
            <a:chExt cx="8643273" cy="3761742"/>
          </a:xfrm>
        </p:grpSpPr>
        <p:grpSp>
          <p:nvGrpSpPr>
            <p:cNvPr id="6" name="Группа 1">
              <a:extLst>
                <a:ext uri="{FF2B5EF4-FFF2-40B4-BE49-F238E27FC236}">
                  <a16:creationId xmlns:a16="http://schemas.microsoft.com/office/drawing/2014/main" id="{DAAD5FA3-BF46-4DA8-99F9-D524A2CBB7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28155" y="1843793"/>
              <a:ext cx="2122488" cy="1225550"/>
              <a:chOff x="4988281" y="5310500"/>
              <a:chExt cx="2123728" cy="1224483"/>
            </a:xfrm>
          </p:grpSpPr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D97DEF56-3FF9-46B8-9F38-B0A22BC1838A}"/>
                  </a:ext>
                </a:extLst>
              </p:cNvPr>
              <p:cNvSpPr/>
              <p:nvPr/>
            </p:nvSpPr>
            <p:spPr>
              <a:xfrm>
                <a:off x="4988281" y="5310500"/>
                <a:ext cx="2123728" cy="122448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3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" name="Рисунок 9">
                <a:extLst>
                  <a:ext uri="{FF2B5EF4-FFF2-40B4-BE49-F238E27FC236}">
                    <a16:creationId xmlns:a16="http://schemas.microsoft.com/office/drawing/2014/main" id="{2C885D19-1B14-455E-A8A5-AED030AD8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8908" y="5670887"/>
                <a:ext cx="1934575" cy="537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Группа 2">
              <a:extLst>
                <a:ext uri="{FF2B5EF4-FFF2-40B4-BE49-F238E27FC236}">
                  <a16:creationId xmlns:a16="http://schemas.microsoft.com/office/drawing/2014/main" id="{C2FC99C4-8598-4CB2-A8B8-26B2C26970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5218" y="1843793"/>
              <a:ext cx="2124075" cy="1225550"/>
              <a:chOff x="7196667" y="5310500"/>
              <a:chExt cx="2123728" cy="1224483"/>
            </a:xfrm>
          </p:grpSpPr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F8EE184A-BA28-4BB5-B39E-EA30AFD73E32}"/>
                  </a:ext>
                </a:extLst>
              </p:cNvPr>
              <p:cNvSpPr/>
              <p:nvPr/>
            </p:nvSpPr>
            <p:spPr>
              <a:xfrm>
                <a:off x="7196667" y="5310500"/>
                <a:ext cx="2123728" cy="1224483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3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1" name="Рисунок 11">
                <a:extLst>
                  <a:ext uri="{FF2B5EF4-FFF2-40B4-BE49-F238E27FC236}">
                    <a16:creationId xmlns:a16="http://schemas.microsoft.com/office/drawing/2014/main" id="{BE22A6F7-EA98-469B-8127-97490C9C70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5003" y="5753208"/>
                <a:ext cx="1869614" cy="372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7BC66C1E-FCBE-4FE3-B8BF-554407EF3323}"/>
                </a:ext>
              </a:extLst>
            </p:cNvPr>
            <p:cNvGrpSpPr/>
            <p:nvPr/>
          </p:nvGrpSpPr>
          <p:grpSpPr>
            <a:xfrm>
              <a:off x="1666915" y="1843793"/>
              <a:ext cx="2124075" cy="1223962"/>
              <a:chOff x="3828155" y="4373079"/>
              <a:chExt cx="2124075" cy="1223962"/>
            </a:xfrm>
          </p:grpSpPr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F95C25DC-6419-491C-A284-053B23891DEC}"/>
                  </a:ext>
                </a:extLst>
              </p:cNvPr>
              <p:cNvSpPr/>
              <p:nvPr/>
            </p:nvSpPr>
            <p:spPr bwMode="auto">
              <a:xfrm>
                <a:off x="3828155" y="4373079"/>
                <a:ext cx="2124075" cy="1223962"/>
              </a:xfrm>
              <a:prstGeom prst="rect">
                <a:avLst/>
              </a:prstGeom>
              <a:solidFill>
                <a:schemeClr val="accent5">
                  <a:lumMod val="25000"/>
                </a:schemeClr>
              </a:solidFill>
              <a:ln w="3175">
                <a:solidFill>
                  <a:schemeClr val="accent3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8" name="Рисунок 1">
                <a:extLst>
                  <a:ext uri="{FF2B5EF4-FFF2-40B4-BE49-F238E27FC236}">
                    <a16:creationId xmlns:a16="http://schemas.microsoft.com/office/drawing/2014/main" id="{EE008092-5289-46E0-AFC7-8CF8D71A6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16779" y="4848147"/>
                <a:ext cx="1697038" cy="319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942A9B3F-7538-4C3A-9159-EB7B86153CA5}"/>
                </a:ext>
              </a:extLst>
            </p:cNvPr>
            <p:cNvGrpSpPr/>
            <p:nvPr/>
          </p:nvGrpSpPr>
          <p:grpSpPr>
            <a:xfrm>
              <a:off x="6009719" y="4379985"/>
              <a:ext cx="2122488" cy="1225550"/>
              <a:chOff x="6009719" y="4379985"/>
              <a:chExt cx="2122488" cy="1225550"/>
            </a:xfrm>
          </p:grpSpPr>
          <p:sp>
            <p:nvSpPr>
              <p:cNvPr id="55" name="Прямоугольник 54">
                <a:extLst>
                  <a:ext uri="{FF2B5EF4-FFF2-40B4-BE49-F238E27FC236}">
                    <a16:creationId xmlns:a16="http://schemas.microsoft.com/office/drawing/2014/main" id="{0422F603-9212-4F3E-9361-03738FA70233}"/>
                  </a:ext>
                </a:extLst>
              </p:cNvPr>
              <p:cNvSpPr/>
              <p:nvPr/>
            </p:nvSpPr>
            <p:spPr bwMode="auto">
              <a:xfrm>
                <a:off x="6009719" y="4379985"/>
                <a:ext cx="2122488" cy="122555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3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33400" marR="0" lvl="0" indent="8890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64A908A2-F491-4F41-810F-F1DE9AEF2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191281" y="4817781"/>
                <a:ext cx="1714500" cy="266700"/>
              </a:xfrm>
              <a:prstGeom prst="rect">
                <a:avLst/>
              </a:prstGeom>
            </p:spPr>
          </p:pic>
        </p:grp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B6D52544-0905-4827-86F5-E549ADBAFDA4}"/>
                </a:ext>
              </a:extLst>
            </p:cNvPr>
            <p:cNvGrpSpPr/>
            <p:nvPr/>
          </p:nvGrpSpPr>
          <p:grpSpPr>
            <a:xfrm>
              <a:off x="3828155" y="3107934"/>
              <a:ext cx="2127250" cy="1225550"/>
              <a:chOff x="3828155" y="3107642"/>
              <a:chExt cx="2127250" cy="1225550"/>
            </a:xfrm>
          </p:grpSpPr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F32B5A88-F825-49D4-A60B-E4C6DFADED3C}"/>
                  </a:ext>
                </a:extLst>
              </p:cNvPr>
              <p:cNvSpPr/>
              <p:nvPr/>
            </p:nvSpPr>
            <p:spPr>
              <a:xfrm>
                <a:off x="3828155" y="3107642"/>
                <a:ext cx="2127250" cy="122555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3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207D319F-7C58-4B58-A3CB-7DC57CE937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3940066" y="3498901"/>
                <a:ext cx="1913297" cy="468821"/>
              </a:xfrm>
              <a:prstGeom prst="rect">
                <a:avLst/>
              </a:prstGeom>
            </p:spPr>
          </p:pic>
        </p:grp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37A276C4-9618-4987-862C-958DC835A3D4}"/>
                </a:ext>
              </a:extLst>
            </p:cNvPr>
            <p:cNvGrpSpPr/>
            <p:nvPr/>
          </p:nvGrpSpPr>
          <p:grpSpPr>
            <a:xfrm>
              <a:off x="6005217" y="3107934"/>
              <a:ext cx="2124075" cy="1225550"/>
              <a:chOff x="8029215" y="5419673"/>
              <a:chExt cx="2124075" cy="1225550"/>
            </a:xfrm>
          </p:grpSpPr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D5A0BE81-BF3D-4CA3-B245-B95C0E5CD2C7}"/>
                  </a:ext>
                </a:extLst>
              </p:cNvPr>
              <p:cNvSpPr/>
              <p:nvPr/>
            </p:nvSpPr>
            <p:spPr bwMode="auto">
              <a:xfrm>
                <a:off x="8029215" y="5419673"/>
                <a:ext cx="2124075" cy="122555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3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33000EF-60E2-4A30-962F-DD75BF6F1A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18524" y="5780374"/>
                <a:ext cx="1780113" cy="390921"/>
              </a:xfrm>
              <a:prstGeom prst="rect">
                <a:avLst/>
              </a:prstGeom>
            </p:spPr>
          </p:pic>
        </p:grpSp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8EF7A69B-4960-4639-9ABD-E5ED67E2EACB}"/>
                </a:ext>
              </a:extLst>
            </p:cNvPr>
            <p:cNvGrpSpPr/>
            <p:nvPr/>
          </p:nvGrpSpPr>
          <p:grpSpPr>
            <a:xfrm>
              <a:off x="8183868" y="3107934"/>
              <a:ext cx="2124075" cy="1225550"/>
              <a:chOff x="8183868" y="3108227"/>
              <a:chExt cx="2124075" cy="1225550"/>
            </a:xfrm>
          </p:grpSpPr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37C7EAAE-0968-4695-B450-9AAC02B46905}"/>
                  </a:ext>
                </a:extLst>
              </p:cNvPr>
              <p:cNvSpPr/>
              <p:nvPr/>
            </p:nvSpPr>
            <p:spPr bwMode="auto">
              <a:xfrm>
                <a:off x="8183868" y="3108227"/>
                <a:ext cx="2124075" cy="122555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3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EAF64602-3178-4AF5-B7C5-95B4C796DC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06065" y="3428645"/>
                <a:ext cx="1879680" cy="572973"/>
              </a:xfrm>
              <a:prstGeom prst="rect">
                <a:avLst/>
              </a:prstGeom>
              <a:ln>
                <a:solidFill>
                  <a:srgbClr val="0C1E34"/>
                </a:solidFill>
              </a:ln>
            </p:spPr>
          </p:pic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1113DBB6-F5D9-43C6-AD82-68856B8D0239}"/>
                </a:ext>
              </a:extLst>
            </p:cNvPr>
            <p:cNvGrpSpPr/>
            <p:nvPr/>
          </p:nvGrpSpPr>
          <p:grpSpPr>
            <a:xfrm>
              <a:off x="8187700" y="4379985"/>
              <a:ext cx="2122488" cy="1225550"/>
              <a:chOff x="8187700" y="4372284"/>
              <a:chExt cx="2122488" cy="1225550"/>
            </a:xfrm>
          </p:grpSpPr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0AC51DEF-FEFA-4DCC-A22F-8470341B9B5B}"/>
                  </a:ext>
                </a:extLst>
              </p:cNvPr>
              <p:cNvSpPr/>
              <p:nvPr/>
            </p:nvSpPr>
            <p:spPr bwMode="auto">
              <a:xfrm>
                <a:off x="8187700" y="4372284"/>
                <a:ext cx="2122488" cy="122555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3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33400" marR="0" lvl="0" indent="8890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A2B948C0-37E6-4FCB-ABD7-A9926E06F7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3177" y="4700320"/>
                <a:ext cx="1780113" cy="466914"/>
              </a:xfrm>
              <a:prstGeom prst="rect">
                <a:avLst/>
              </a:prstGeom>
            </p:spPr>
          </p:pic>
        </p:grp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DA6DFF6B-8C39-4B97-BDBC-2BC19DE0D8A3}"/>
                </a:ext>
              </a:extLst>
            </p:cNvPr>
            <p:cNvGrpSpPr/>
            <p:nvPr/>
          </p:nvGrpSpPr>
          <p:grpSpPr>
            <a:xfrm>
              <a:off x="8183868" y="1843793"/>
              <a:ext cx="2124075" cy="1225550"/>
              <a:chOff x="6005218" y="3107642"/>
              <a:chExt cx="2124075" cy="1225550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5889998F-4016-4183-9AEA-B5E49A69F849}"/>
                  </a:ext>
                </a:extLst>
              </p:cNvPr>
              <p:cNvSpPr/>
              <p:nvPr/>
            </p:nvSpPr>
            <p:spPr bwMode="auto">
              <a:xfrm>
                <a:off x="6005218" y="3107642"/>
                <a:ext cx="2124075" cy="1225550"/>
              </a:xfrm>
              <a:prstGeom prst="rect">
                <a:avLst/>
              </a:prstGeom>
              <a:solidFill>
                <a:schemeClr val="accent5">
                  <a:lumMod val="25000"/>
                </a:schemeClr>
              </a:solidFill>
              <a:ln w="3175">
                <a:solidFill>
                  <a:schemeClr val="accent3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ru-RU" sz="2000" dirty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CA3228B2-2689-4224-A62D-9DABAC8FA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7151" y="3392572"/>
                <a:ext cx="2020208" cy="589227"/>
              </a:xfrm>
              <a:prstGeom prst="rect">
                <a:avLst/>
              </a:prstGeom>
            </p:spPr>
          </p:pic>
        </p:grpSp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455BC995-ED36-425F-BF39-941A276B1FBF}"/>
                </a:ext>
              </a:extLst>
            </p:cNvPr>
            <p:cNvGrpSpPr/>
            <p:nvPr/>
          </p:nvGrpSpPr>
          <p:grpSpPr>
            <a:xfrm>
              <a:off x="1668502" y="4379985"/>
              <a:ext cx="2122488" cy="1225550"/>
              <a:chOff x="1668502" y="4373079"/>
              <a:chExt cx="2122488" cy="1225550"/>
            </a:xfrm>
          </p:grpSpPr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C73EBEB9-F533-4DA9-85CA-C55EEE4DC832}"/>
                  </a:ext>
                </a:extLst>
              </p:cNvPr>
              <p:cNvSpPr/>
              <p:nvPr/>
            </p:nvSpPr>
            <p:spPr bwMode="auto">
              <a:xfrm>
                <a:off x="1668502" y="4373079"/>
                <a:ext cx="2122488" cy="122555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3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33400" marR="0" lvl="0" indent="8890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26" name="Picture 2" descr="http://metallicheckiy-portal.ru/imguser/50/50_9792_898976_s.jpg">
                <a:extLst>
                  <a:ext uri="{FF2B5EF4-FFF2-40B4-BE49-F238E27FC236}">
                    <a16:creationId xmlns:a16="http://schemas.microsoft.com/office/drawing/2014/main" id="{3621DE6A-C66F-41FA-B630-1BED1EE0C6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5245" y="4389433"/>
                <a:ext cx="1191253" cy="11912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04E1FB41-8282-41DA-B894-45447E63CF62}"/>
                </a:ext>
              </a:extLst>
            </p:cNvPr>
            <p:cNvGrpSpPr/>
            <p:nvPr/>
          </p:nvGrpSpPr>
          <p:grpSpPr>
            <a:xfrm>
              <a:off x="1668502" y="3107934"/>
              <a:ext cx="2122488" cy="1225550"/>
              <a:chOff x="1668502" y="3107642"/>
              <a:chExt cx="2122488" cy="1225550"/>
            </a:xfrm>
          </p:grpSpPr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2EE76204-3D14-461D-AE8D-A17C2D2143D2}"/>
                  </a:ext>
                </a:extLst>
              </p:cNvPr>
              <p:cNvSpPr/>
              <p:nvPr/>
            </p:nvSpPr>
            <p:spPr bwMode="auto">
              <a:xfrm>
                <a:off x="1668502" y="3107642"/>
                <a:ext cx="2122488" cy="122555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3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33400" marR="0" lvl="0" indent="8890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474C5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38834369-1E87-488F-AAAB-80A9C3A71E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8149" y="3485092"/>
                <a:ext cx="1748408" cy="496707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0591B50-D84D-43EA-A520-04ABE1A8B423}"/>
                </a:ext>
              </a:extLst>
            </p:cNvPr>
            <p:cNvGrpSpPr/>
            <p:nvPr/>
          </p:nvGrpSpPr>
          <p:grpSpPr>
            <a:xfrm>
              <a:off x="3824207" y="4379985"/>
              <a:ext cx="2122488" cy="1225550"/>
              <a:chOff x="3938877" y="5727652"/>
              <a:chExt cx="2122488" cy="1225550"/>
            </a:xfrm>
          </p:grpSpPr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2074B141-7239-47A8-8527-035A209A6D6C}"/>
                  </a:ext>
                </a:extLst>
              </p:cNvPr>
              <p:cNvSpPr/>
              <p:nvPr/>
            </p:nvSpPr>
            <p:spPr bwMode="auto">
              <a:xfrm>
                <a:off x="3938877" y="5727652"/>
                <a:ext cx="2122488" cy="122555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3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51" name="Рисунок 50">
                <a:extLst>
                  <a:ext uri="{FF2B5EF4-FFF2-40B4-BE49-F238E27FC236}">
                    <a16:creationId xmlns:a16="http://schemas.microsoft.com/office/drawing/2014/main" id="{F5894D8C-00DB-4DE2-9DBE-8A23B0B11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4963" y="6139915"/>
                <a:ext cx="1970254" cy="40102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46255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9F9EB6-E093-4BF0-A035-D3114AE8AC2E}"/>
              </a:ext>
            </a:extLst>
          </p:cNvPr>
          <p:cNvSpPr/>
          <p:nvPr/>
        </p:nvSpPr>
        <p:spPr>
          <a:xfrm>
            <a:off x="237584" y="98656"/>
            <a:ext cx="8737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Формирование потребности.</a:t>
            </a:r>
          </a:p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Прочие работы и списания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3FCF74-4406-4213-9801-0B744BB95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497" y="1278536"/>
            <a:ext cx="8737703" cy="487295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7BA9EF6-8025-4648-9771-9C4093C2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30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63601E-6B9D-4C54-8096-2203ACAB5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85" y="3753643"/>
            <a:ext cx="4386696" cy="271456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730200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600288-ADBE-4DB4-A86D-B76B006830AC}"/>
              </a:ext>
            </a:extLst>
          </p:cNvPr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Формирование потребности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97ED68-1ED8-421B-888F-CE0855751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148" y="3723641"/>
            <a:ext cx="8527195" cy="236908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Объект 3">
            <a:extLst>
              <a:ext uri="{FF2B5EF4-FFF2-40B4-BE49-F238E27FC236}">
                <a16:creationId xmlns:a16="http://schemas.microsoft.com/office/drawing/2014/main" id="{6D369416-80CC-4117-8157-EC40AD41D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05887" y="1460106"/>
            <a:ext cx="4463806" cy="310340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EE2860B-D5B2-4175-803D-A1746420C7FE}"/>
              </a:ext>
            </a:extLst>
          </p:cNvPr>
          <p:cNvSpPr/>
          <p:nvPr/>
        </p:nvSpPr>
        <p:spPr>
          <a:xfrm>
            <a:off x="1511287" y="4942705"/>
            <a:ext cx="8832915" cy="29541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8A5E9FB-CB9E-474E-A24F-AAA903A4B9D5}"/>
              </a:ext>
            </a:extLst>
          </p:cNvPr>
          <p:cNvSpPr/>
          <p:nvPr/>
        </p:nvSpPr>
        <p:spPr>
          <a:xfrm>
            <a:off x="6985262" y="2917578"/>
            <a:ext cx="3817856" cy="806064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F88019E-411C-4543-BE54-FD8CD364188F}"/>
              </a:ext>
            </a:extLst>
          </p:cNvPr>
          <p:cNvSpPr/>
          <p:nvPr/>
        </p:nvSpPr>
        <p:spPr>
          <a:xfrm>
            <a:off x="1762386" y="1791097"/>
            <a:ext cx="4333614" cy="12003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ru-RU" altLang="ru-RU" dirty="0">
                <a:solidFill>
                  <a:srgbClr val="233E59"/>
                </a:solidFill>
                <a:latin typeface="Calibri" panose="020F0502020204030204"/>
                <a:cs typeface="Arial" panose="020B0604020202020204" pitchFamily="34" charset="0"/>
              </a:rPr>
              <a:t>Учет аварийных, страховых и не снижаемых запасов в привязке к подразделению, складу и единице оборудования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462547E-BA18-4B11-B647-5EC58AEB9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18490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600288-ADBE-4DB4-A86D-B76B006830AC}"/>
              </a:ext>
            </a:extLst>
          </p:cNvPr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Формирование бюджета закупок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F6997A-8961-406D-B788-2D9389438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54" y="1059659"/>
            <a:ext cx="11230291" cy="343891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17687D-D650-4A07-8D58-234D8897F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344" y="3694545"/>
            <a:ext cx="7360590" cy="259843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E3F9E60-F832-4DF2-8ED9-A78D2A93F9E8}"/>
              </a:ext>
            </a:extLst>
          </p:cNvPr>
          <p:cNvSpPr/>
          <p:nvPr/>
        </p:nvSpPr>
        <p:spPr>
          <a:xfrm>
            <a:off x="359086" y="4749444"/>
            <a:ext cx="4333614" cy="1754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spcAft>
                <a:spcPts val="5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ru-RU" dirty="0">
                <a:solidFill>
                  <a:srgbClr val="233E59"/>
                </a:solidFill>
                <a:latin typeface="Calibri" panose="020F0502020204030204"/>
                <a:cs typeface="Arial" panose="020B0604020202020204" pitchFamily="34" charset="0"/>
              </a:rPr>
              <a:t>Формирование бюджета закупки с учетом не исполненной потребности, остатков на складах, плановых поступлений</a:t>
            </a:r>
          </a:p>
          <a:p>
            <a:pPr marL="228600" indent="-228600">
              <a:spcAft>
                <a:spcPts val="5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ru-RU" dirty="0">
                <a:solidFill>
                  <a:srgbClr val="233E59"/>
                </a:solidFill>
                <a:latin typeface="Calibri" panose="020F0502020204030204"/>
                <a:cs typeface="Arial" panose="020B0604020202020204" pitchFamily="34" charset="0"/>
              </a:rPr>
              <a:t>Расшифровка потребности до заявки </a:t>
            </a:r>
          </a:p>
          <a:p>
            <a:pPr marL="228600" indent="-228600">
              <a:spcAft>
                <a:spcPts val="500"/>
              </a:spcAft>
              <a:buSzPct val="80000"/>
              <a:buFont typeface="Wingdings" panose="05000000000000000000" pitchFamily="2" charset="2"/>
              <a:buChar char="§"/>
            </a:pPr>
            <a:endParaRPr lang="ru-RU" altLang="ru-RU" dirty="0">
              <a:solidFill>
                <a:srgbClr val="233E59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E0D91A6-B53C-4EDB-8C9B-7C2452755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76589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600288-ADBE-4DB4-A86D-B76B006830AC}"/>
              </a:ext>
            </a:extLst>
          </p:cNvPr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Формирование плана закупки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0EE80B6-9946-451C-BA96-87298BF02871}"/>
              </a:ext>
            </a:extLst>
          </p:cNvPr>
          <p:cNvSpPr/>
          <p:nvPr/>
        </p:nvSpPr>
        <p:spPr>
          <a:xfrm>
            <a:off x="803689" y="4121818"/>
            <a:ext cx="4333614" cy="2031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spcAft>
                <a:spcPts val="5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ru-RU" dirty="0">
                <a:solidFill>
                  <a:srgbClr val="233E59"/>
                </a:solidFill>
                <a:latin typeface="Calibri" panose="020F0502020204030204"/>
                <a:cs typeface="Arial" panose="020B0604020202020204" pitchFamily="34" charset="0"/>
              </a:rPr>
              <a:t>Указания способа обеспечения дефицита с точностью до номенклатурной позиции</a:t>
            </a:r>
          </a:p>
          <a:p>
            <a:pPr marL="228600" indent="-228600">
              <a:spcAft>
                <a:spcPts val="5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ru-RU" dirty="0">
                <a:solidFill>
                  <a:srgbClr val="233E59"/>
                </a:solidFill>
                <a:latin typeface="Calibri" panose="020F0502020204030204"/>
                <a:cs typeface="Arial" panose="020B0604020202020204" pitchFamily="34" charset="0"/>
              </a:rPr>
              <a:t>Формирование плана закупки с учетом сроков поставки</a:t>
            </a:r>
          </a:p>
          <a:p>
            <a:pPr marL="228600" indent="-228600">
              <a:spcAft>
                <a:spcPts val="5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ru-RU" dirty="0">
                <a:solidFill>
                  <a:srgbClr val="233E59"/>
                </a:solidFill>
                <a:latin typeface="Calibri" panose="020F0502020204030204"/>
                <a:cs typeface="Arial" panose="020B0604020202020204" pitchFamily="34" charset="0"/>
              </a:rPr>
              <a:t>Формирование заказов на собственные производства</a:t>
            </a:r>
          </a:p>
          <a:p>
            <a:pPr marL="228600" indent="-228600">
              <a:spcAft>
                <a:spcPts val="500"/>
              </a:spcAft>
              <a:buSzPct val="80000"/>
              <a:buFont typeface="Wingdings" panose="05000000000000000000" pitchFamily="2" charset="2"/>
              <a:buChar char="§"/>
            </a:pPr>
            <a:endParaRPr lang="ru-RU" altLang="ru-RU" dirty="0">
              <a:solidFill>
                <a:srgbClr val="233E59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383E17-417F-476E-8AF2-6008387C3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57" y="981856"/>
            <a:ext cx="11227443" cy="2447144"/>
          </a:xfrm>
          <a:prstGeom prst="rect">
            <a:avLst/>
          </a:prstGeom>
        </p:spPr>
      </p:pic>
      <p:pic>
        <p:nvPicPr>
          <p:cNvPr id="3" name="Объект 3">
            <a:extLst>
              <a:ext uri="{FF2B5EF4-FFF2-40B4-BE49-F238E27FC236}">
                <a16:creationId xmlns:a16="http://schemas.microsoft.com/office/drawing/2014/main" id="{99156F27-96E0-46BB-A261-786ABB423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53727" y="3221635"/>
            <a:ext cx="4420983" cy="338243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1313371-C8D2-4089-9B6A-698E34CF2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35087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600288-ADBE-4DB4-A86D-B76B006830AC}"/>
              </a:ext>
            </a:extLst>
          </p:cNvPr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Корпоративные закупки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3" name="Объект 3">
            <a:extLst>
              <a:ext uri="{FF2B5EF4-FFF2-40B4-BE49-F238E27FC236}">
                <a16:creationId xmlns:a16="http://schemas.microsoft.com/office/drawing/2014/main" id="{4033F133-7355-44DE-9981-DCEAD9712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4856" y="1389746"/>
            <a:ext cx="9000780" cy="465223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594906F-30F7-4F00-A095-91D7B613CBDC}"/>
              </a:ext>
            </a:extLst>
          </p:cNvPr>
          <p:cNvSpPr/>
          <p:nvPr/>
        </p:nvSpPr>
        <p:spPr>
          <a:xfrm>
            <a:off x="418814" y="2574187"/>
            <a:ext cx="1044805" cy="1620456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 закупок</a:t>
            </a: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21FC1AED-0B2D-40B6-A8EC-165DD3636738}"/>
              </a:ext>
            </a:extLst>
          </p:cNvPr>
          <p:cNvSpPr/>
          <p:nvPr/>
        </p:nvSpPr>
        <p:spPr>
          <a:xfrm>
            <a:off x="1730195" y="3184360"/>
            <a:ext cx="723996" cy="400110"/>
          </a:xfrm>
          <a:prstGeom prst="rightArrow">
            <a:avLst/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2878642-DD37-4DCB-B0FC-117E1964A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02855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600288-ADBE-4DB4-A86D-B76B006830AC}"/>
              </a:ext>
            </a:extLst>
          </p:cNvPr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Работа с поставщиками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52D259-9008-40EE-9777-472A5EBCD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65" y="1144127"/>
            <a:ext cx="8670275" cy="372568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Объект 9">
            <a:extLst>
              <a:ext uri="{FF2B5EF4-FFF2-40B4-BE49-F238E27FC236}">
                <a16:creationId xmlns:a16="http://schemas.microsoft.com/office/drawing/2014/main" id="{33923ACF-C3A7-42C2-A8B2-231BAC986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91679" y="2593998"/>
            <a:ext cx="5279358" cy="336332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EB3C38-22CF-4F27-A107-A9CE0B9FE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978" y="4765743"/>
            <a:ext cx="7134225" cy="183832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712F82A-C89B-485E-B713-423E3B8A8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99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155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600288-ADBE-4DB4-A86D-B76B006830AC}"/>
              </a:ext>
            </a:extLst>
          </p:cNvPr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Работа с поставками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CEE5BB-EC06-448F-B4BA-96E77C8B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83" y="1135351"/>
            <a:ext cx="7581900" cy="494347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Объект 3">
            <a:extLst>
              <a:ext uri="{FF2B5EF4-FFF2-40B4-BE49-F238E27FC236}">
                <a16:creationId xmlns:a16="http://schemas.microsoft.com/office/drawing/2014/main" id="{E19CFC6E-6BCE-4653-857F-1A0D8E7CA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03040" y="4230954"/>
            <a:ext cx="4522194" cy="232918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ABFF04-58E4-4057-AC9F-D8D667EA6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581" y="1761616"/>
            <a:ext cx="3549956" cy="406392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8613351-E18E-42AB-83BB-5EF0D2A0D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1653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600288-ADBE-4DB4-A86D-B76B006830AC}"/>
              </a:ext>
            </a:extLst>
          </p:cNvPr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Формирование графика движения ДС по данным поступлений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3" name="Объект 3">
            <a:extLst>
              <a:ext uri="{FF2B5EF4-FFF2-40B4-BE49-F238E27FC236}">
                <a16:creationId xmlns:a16="http://schemas.microsoft.com/office/drawing/2014/main" id="{96B8C619-3EE7-4F15-B3B8-35841A576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60" t="4051" r="1944" b="9069"/>
          <a:stretch/>
        </p:blipFill>
        <p:spPr>
          <a:xfrm>
            <a:off x="2062912" y="2333779"/>
            <a:ext cx="8034806" cy="305802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5DDFC57-19DB-41FD-BE1D-9281588A8134}"/>
              </a:ext>
            </a:extLst>
          </p:cNvPr>
          <p:cNvSpPr/>
          <p:nvPr/>
        </p:nvSpPr>
        <p:spPr>
          <a:xfrm>
            <a:off x="2539220" y="5989629"/>
            <a:ext cx="6902193" cy="540000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Казначейство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BE770D2-B408-49E7-8BA7-4C3ED451CF42}"/>
              </a:ext>
            </a:extLst>
          </p:cNvPr>
          <p:cNvSpPr/>
          <p:nvPr/>
        </p:nvSpPr>
        <p:spPr>
          <a:xfrm>
            <a:off x="696661" y="1183594"/>
            <a:ext cx="3328645" cy="468562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prstClr val="white"/>
                </a:solidFill>
                <a:latin typeface="Calibri" panose="020F0502020204030204"/>
              </a:rPr>
              <a:t>Плановые поставки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FEA9449-4597-4DB5-B53C-6E498D7B9E9C}"/>
              </a:ext>
            </a:extLst>
          </p:cNvPr>
          <p:cNvSpPr/>
          <p:nvPr/>
        </p:nvSpPr>
        <p:spPr>
          <a:xfrm>
            <a:off x="4523944" y="1183594"/>
            <a:ext cx="3328645" cy="468562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Правила оплаты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A204C93-A288-46DD-987D-A842ECE6DBC5}"/>
              </a:ext>
            </a:extLst>
          </p:cNvPr>
          <p:cNvSpPr/>
          <p:nvPr/>
        </p:nvSpPr>
        <p:spPr>
          <a:xfrm>
            <a:off x="8445494" y="1183594"/>
            <a:ext cx="3328645" cy="468562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Фактические поступления</a:t>
            </a:r>
          </a:p>
        </p:txBody>
      </p:sp>
      <p:sp>
        <p:nvSpPr>
          <p:cNvPr id="9" name="Стрелка: вверх 8">
            <a:extLst>
              <a:ext uri="{FF2B5EF4-FFF2-40B4-BE49-F238E27FC236}">
                <a16:creationId xmlns:a16="http://schemas.microsoft.com/office/drawing/2014/main" id="{6C35E0A7-86BE-4903-B60A-561F88200E7B}"/>
              </a:ext>
            </a:extLst>
          </p:cNvPr>
          <p:cNvSpPr/>
          <p:nvPr/>
        </p:nvSpPr>
        <p:spPr>
          <a:xfrm rot="10800000">
            <a:off x="5900315" y="5543874"/>
            <a:ext cx="180000" cy="360000"/>
          </a:xfrm>
          <a:prstGeom prst="upArrow">
            <a:avLst/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Стрелка: вверх 9">
            <a:extLst>
              <a:ext uri="{FF2B5EF4-FFF2-40B4-BE49-F238E27FC236}">
                <a16:creationId xmlns:a16="http://schemas.microsoft.com/office/drawing/2014/main" id="{F489F3E6-37D2-4B74-B97E-74D94F86FFC3}"/>
              </a:ext>
            </a:extLst>
          </p:cNvPr>
          <p:cNvSpPr/>
          <p:nvPr/>
        </p:nvSpPr>
        <p:spPr>
          <a:xfrm rot="10800000">
            <a:off x="6008266" y="1821708"/>
            <a:ext cx="180000" cy="360000"/>
          </a:xfrm>
          <a:prstGeom prst="upArrow">
            <a:avLst/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Стрелка: вверх 10">
            <a:extLst>
              <a:ext uri="{FF2B5EF4-FFF2-40B4-BE49-F238E27FC236}">
                <a16:creationId xmlns:a16="http://schemas.microsoft.com/office/drawing/2014/main" id="{7CDA2867-F569-45BE-8851-9049557C0177}"/>
              </a:ext>
            </a:extLst>
          </p:cNvPr>
          <p:cNvSpPr/>
          <p:nvPr/>
        </p:nvSpPr>
        <p:spPr>
          <a:xfrm rot="8710662">
            <a:off x="3022316" y="1862006"/>
            <a:ext cx="180000" cy="360000"/>
          </a:xfrm>
          <a:prstGeom prst="upArrow">
            <a:avLst/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Стрелка: вверх 11">
            <a:extLst>
              <a:ext uri="{FF2B5EF4-FFF2-40B4-BE49-F238E27FC236}">
                <a16:creationId xmlns:a16="http://schemas.microsoft.com/office/drawing/2014/main" id="{EF9DEB5B-6850-4A53-98AC-985F9DCC2465}"/>
              </a:ext>
            </a:extLst>
          </p:cNvPr>
          <p:cNvSpPr/>
          <p:nvPr/>
        </p:nvSpPr>
        <p:spPr>
          <a:xfrm rot="13771166">
            <a:off x="9156073" y="1875855"/>
            <a:ext cx="180000" cy="360000"/>
          </a:xfrm>
          <a:prstGeom prst="upArrow">
            <a:avLst/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78EE4B6-A5ED-46F2-89A7-7F302579E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608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Стрелка: вниз 40">
            <a:extLst>
              <a:ext uri="{FF2B5EF4-FFF2-40B4-BE49-F238E27FC236}">
                <a16:creationId xmlns:a16="http://schemas.microsoft.com/office/drawing/2014/main" id="{EC706DA4-B596-46B9-B223-AB65EB543F20}"/>
              </a:ext>
            </a:extLst>
          </p:cNvPr>
          <p:cNvSpPr/>
          <p:nvPr/>
        </p:nvSpPr>
        <p:spPr>
          <a:xfrm>
            <a:off x="4627459" y="1680528"/>
            <a:ext cx="2455817" cy="4200109"/>
          </a:xfrm>
          <a:prstGeom prst="downArrow">
            <a:avLst>
              <a:gd name="adj1" fmla="val 50000"/>
              <a:gd name="adj2" fmla="val 58625"/>
            </a:avLst>
          </a:prstGeom>
          <a:solidFill>
            <a:srgbClr val="DBF0FC"/>
          </a:solidFill>
          <a:ln w="25400"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6600288-ADBE-4DB4-A86D-B76B006830AC}"/>
              </a:ext>
            </a:extLst>
          </p:cNvPr>
          <p:cNvSpPr/>
          <p:nvPr/>
        </p:nvSpPr>
        <p:spPr>
          <a:xfrm>
            <a:off x="258607" y="265941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Управление продажами и </a:t>
            </a:r>
            <a:r>
              <a:rPr lang="en-US" sz="2000" b="1" dirty="0">
                <a:solidFill>
                  <a:srgbClr val="0C1E34"/>
                </a:solidFill>
              </a:rPr>
              <a:t>CRM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A2549764-8DDD-47F5-A33F-FCED14026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38</a:t>
            </a:fld>
            <a:endParaRPr lang="ru-RU" dirty="0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EFB332F-7EFB-47DD-BC8A-18E7A81AAC7F}"/>
              </a:ext>
            </a:extLst>
          </p:cNvPr>
          <p:cNvSpPr/>
          <p:nvPr/>
        </p:nvSpPr>
        <p:spPr>
          <a:xfrm>
            <a:off x="3818022" y="1185908"/>
            <a:ext cx="4074694" cy="575893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 ПРОДАЖ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8B6F3860-6BDA-4D0C-87BD-3B4047D1CA95}"/>
              </a:ext>
            </a:extLst>
          </p:cNvPr>
          <p:cNvSpPr/>
          <p:nvPr/>
        </p:nvSpPr>
        <p:spPr>
          <a:xfrm>
            <a:off x="3818020" y="3552882"/>
            <a:ext cx="4074694" cy="459139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white"/>
                </a:solidFill>
                <a:latin typeface="Calibri" panose="020F0502020204030204"/>
              </a:rPr>
              <a:t>Управление сделками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88EF6F4E-35D3-4195-8299-8A9B3DDFD8B2}"/>
              </a:ext>
            </a:extLst>
          </p:cNvPr>
          <p:cNvSpPr/>
          <p:nvPr/>
        </p:nvSpPr>
        <p:spPr>
          <a:xfrm>
            <a:off x="3818019" y="4242435"/>
            <a:ext cx="4074692" cy="459139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white"/>
                </a:solidFill>
                <a:latin typeface="Calibri" panose="020F0502020204030204"/>
              </a:rPr>
              <a:t>Оптовые продажи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C126227-593F-4055-A505-4F4EE2E96424}"/>
              </a:ext>
            </a:extLst>
          </p:cNvPr>
          <p:cNvSpPr/>
          <p:nvPr/>
        </p:nvSpPr>
        <p:spPr>
          <a:xfrm>
            <a:off x="3818020" y="1980349"/>
            <a:ext cx="4074693" cy="667432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white"/>
                </a:solidFill>
                <a:latin typeface="Calibri" panose="020F0502020204030204"/>
              </a:rPr>
              <a:t>Управление взаимоотношениями с клиентами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97EC5599-5472-4D51-83BD-5EF8FEDEE8B7}"/>
              </a:ext>
            </a:extLst>
          </p:cNvPr>
          <p:cNvSpPr/>
          <p:nvPr/>
        </p:nvSpPr>
        <p:spPr>
          <a:xfrm>
            <a:off x="3818019" y="4931988"/>
            <a:ext cx="4074692" cy="459139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white"/>
                </a:solidFill>
                <a:latin typeface="Calibri" panose="020F0502020204030204"/>
              </a:rPr>
              <a:t>Претензионная работа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2A630A8B-AE72-4EDB-9461-0A98C3A7061C}"/>
              </a:ext>
            </a:extLst>
          </p:cNvPr>
          <p:cNvSpPr/>
          <p:nvPr/>
        </p:nvSpPr>
        <p:spPr>
          <a:xfrm>
            <a:off x="3818022" y="2879049"/>
            <a:ext cx="4074692" cy="459139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Конкурсные процедуры</a:t>
            </a: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2B4DB10D-3291-4155-B28F-5BA3171945C9}"/>
              </a:ext>
            </a:extLst>
          </p:cNvPr>
          <p:cNvSpPr/>
          <p:nvPr/>
        </p:nvSpPr>
        <p:spPr>
          <a:xfrm>
            <a:off x="3818019" y="5659933"/>
            <a:ext cx="4074692" cy="459139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white"/>
                </a:solidFill>
                <a:latin typeface="Calibri" panose="020F0502020204030204"/>
              </a:rPr>
              <a:t>Управление денежными средствами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2580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0.rbk.ru/v6_top_pics/media/img/3/31/7554295102023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4" b="4465"/>
          <a:stretch/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87" y="562355"/>
            <a:ext cx="3950213" cy="9752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314574"/>
            <a:ext cx="12192000" cy="230505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82393" y="3040409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Gotham Pro" panose="02000503040000020004" pitchFamily="50" charset="0"/>
                <a:cs typeface="Gotham Pro" panose="02000503040000020004" pitchFamily="50" charset="0"/>
              </a:rPr>
              <a:t>Регламентированный и управленческий учет</a:t>
            </a:r>
            <a:endParaRPr lang="en-US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479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1C:ERP. </a:t>
            </a:r>
            <a:r>
              <a:rPr lang="ru-RU" sz="2000" b="1" dirty="0"/>
              <a:t>Управление холдингом + 1С</a:t>
            </a:r>
            <a:r>
              <a:rPr lang="en-US" sz="2000" b="1" dirty="0"/>
              <a:t>:</a:t>
            </a:r>
            <a:r>
              <a:rPr lang="ru-RU" sz="2000" b="1" dirty="0"/>
              <a:t>Горнодобывающая промышленность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1E4F4286-507A-4BD4-A91E-10A5EA645760}"/>
              </a:ext>
            </a:extLst>
          </p:cNvPr>
          <p:cNvGrpSpPr/>
          <p:nvPr/>
        </p:nvGrpSpPr>
        <p:grpSpPr>
          <a:xfrm>
            <a:off x="1914525" y="923925"/>
            <a:ext cx="8858250" cy="5805150"/>
            <a:chOff x="34925" y="1012825"/>
            <a:chExt cx="8858250" cy="5805150"/>
          </a:xfrm>
        </p:grpSpPr>
        <p:sp>
          <p:nvSpPr>
            <p:cNvPr id="22" name="Oval 7">
              <a:extLst>
                <a:ext uri="{FF2B5EF4-FFF2-40B4-BE49-F238E27FC236}">
                  <a16:creationId xmlns:a16="http://schemas.microsoft.com/office/drawing/2014/main" id="{10FEFCD1-708F-4165-BF08-537087245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238" y="2454275"/>
              <a:ext cx="2903537" cy="2887663"/>
            </a:xfrm>
            <a:prstGeom prst="ellipse">
              <a:avLst/>
            </a:prstGeom>
            <a:noFill/>
            <a:ln w="25400" algn="ctr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rtl="1">
                <a:lnSpc>
                  <a:spcPct val="110000"/>
                </a:lnSpc>
              </a:pPr>
              <a:endParaRPr lang="ar-SA" altLang="ru-RU">
                <a:solidFill>
                  <a:srgbClr val="FFFFFF"/>
                </a:solidFill>
              </a:endParaRPr>
            </a:p>
          </p:txBody>
        </p:sp>
        <p:sp>
          <p:nvSpPr>
            <p:cNvPr id="23" name="Двойная стрелка влево/вправо 36">
              <a:extLst>
                <a:ext uri="{FF2B5EF4-FFF2-40B4-BE49-F238E27FC236}">
                  <a16:creationId xmlns:a16="http://schemas.microsoft.com/office/drawing/2014/main" id="{98E8B13D-8050-4628-A2F9-BE89AA3FB4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886799">
              <a:off x="2670175" y="4084638"/>
              <a:ext cx="204788" cy="136525"/>
            </a:xfrm>
            <a:prstGeom prst="leftRightArrow">
              <a:avLst>
                <a:gd name="adj1" fmla="val 50000"/>
                <a:gd name="adj2" fmla="val 49979"/>
              </a:avLst>
            </a:prstGeom>
            <a:noFill/>
            <a:ln w="19050" algn="ctr">
              <a:solidFill>
                <a:srgbClr val="D2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24" name="Двойная стрелка влево/вправо 35">
              <a:extLst>
                <a:ext uri="{FF2B5EF4-FFF2-40B4-BE49-F238E27FC236}">
                  <a16:creationId xmlns:a16="http://schemas.microsoft.com/office/drawing/2014/main" id="{80EB6F19-6152-444E-AAA4-E78F5F87E3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20410">
              <a:off x="2759075" y="3035300"/>
              <a:ext cx="204788" cy="136525"/>
            </a:xfrm>
            <a:prstGeom prst="leftRightArrow">
              <a:avLst>
                <a:gd name="adj1" fmla="val 50000"/>
                <a:gd name="adj2" fmla="val 49979"/>
              </a:avLst>
            </a:prstGeom>
            <a:noFill/>
            <a:ln w="19050" algn="ctr">
              <a:solidFill>
                <a:srgbClr val="D2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25" name="Двойная стрелка влево/вправо 38">
              <a:extLst>
                <a:ext uri="{FF2B5EF4-FFF2-40B4-BE49-F238E27FC236}">
                  <a16:creationId xmlns:a16="http://schemas.microsoft.com/office/drawing/2014/main" id="{2ECA9D25-7C0A-426E-9929-5B787A1BE7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1209">
              <a:off x="5426075" y="5094288"/>
              <a:ext cx="204788" cy="136525"/>
            </a:xfrm>
            <a:prstGeom prst="leftRightArrow">
              <a:avLst>
                <a:gd name="adj1" fmla="val 50000"/>
                <a:gd name="adj2" fmla="val 49979"/>
              </a:avLst>
            </a:prstGeom>
            <a:noFill/>
            <a:ln w="19050" algn="ctr">
              <a:solidFill>
                <a:srgbClr val="D2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26" name="Двойная стрелка влево/вправо 39">
              <a:extLst>
                <a:ext uri="{FF2B5EF4-FFF2-40B4-BE49-F238E27FC236}">
                  <a16:creationId xmlns:a16="http://schemas.microsoft.com/office/drawing/2014/main" id="{3D423AC2-4300-4142-A527-4E921B45C8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99987">
              <a:off x="5880100" y="4111625"/>
              <a:ext cx="204788" cy="136525"/>
            </a:xfrm>
            <a:prstGeom prst="leftRightArrow">
              <a:avLst>
                <a:gd name="adj1" fmla="val 50000"/>
                <a:gd name="adj2" fmla="val 49979"/>
              </a:avLst>
            </a:prstGeom>
            <a:noFill/>
            <a:ln w="19050" algn="ctr">
              <a:solidFill>
                <a:srgbClr val="D2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27" name="TextBox 64">
              <a:extLst>
                <a:ext uri="{FF2B5EF4-FFF2-40B4-BE49-F238E27FC236}">
                  <a16:creationId xmlns:a16="http://schemas.microsoft.com/office/drawing/2014/main" id="{3AAB57C4-162D-49BF-9FF6-A0708344B2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50" y="5041900"/>
              <a:ext cx="2089150" cy="968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10000"/>
                </a:lnSpc>
                <a:spcAft>
                  <a:spcPts val="500"/>
                </a:spcAft>
                <a:buFont typeface="Wingdings" panose="05000000000000000000" pitchFamily="2" charset="2"/>
                <a:buNone/>
              </a:pPr>
              <a:r>
                <a:rPr lang="ru-RU" altLang="ru-RU" sz="1000" b="1" dirty="0">
                  <a:solidFill>
                    <a:srgbClr val="D2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МСФО</a:t>
              </a:r>
              <a:r>
                <a:rPr lang="en-US" altLang="ru-RU" sz="1000" b="1" dirty="0">
                  <a:solidFill>
                    <a:srgbClr val="D2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ru-RU" altLang="ru-RU" sz="1000" b="1" dirty="0">
                  <a:solidFill>
                    <a:srgbClr val="D2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и управленческая</a:t>
              </a:r>
              <a:r>
                <a:rPr lang="en-US" altLang="ru-RU" sz="1000" b="1" dirty="0">
                  <a:solidFill>
                    <a:srgbClr val="D2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en-US" altLang="ru-RU" sz="1000" b="1" dirty="0">
                  <a:solidFill>
                    <a:srgbClr val="D2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ru-RU" altLang="ru-RU" sz="1000" b="1" dirty="0">
                  <a:solidFill>
                    <a:srgbClr val="D2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отчетность</a:t>
              </a:r>
              <a:endParaRPr lang="en-US" altLang="ru-RU" sz="1000" b="1" dirty="0">
                <a:solidFill>
                  <a:srgbClr val="D20000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r">
                <a:lnSpc>
                  <a:spcPct val="110000"/>
                </a:lnSpc>
                <a:spcAft>
                  <a:spcPts val="500"/>
                </a:spcAft>
                <a:buSzPct val="60000"/>
              </a:pPr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Принятие </a:t>
              </a:r>
              <a:r>
                <a:rPr lang="en-US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en-US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инвестиционных решений</a:t>
              </a:r>
            </a:p>
            <a:p>
              <a:pPr algn="r">
                <a:lnSpc>
                  <a:spcPct val="110000"/>
                </a:lnSpc>
                <a:spcAft>
                  <a:spcPts val="500"/>
                </a:spcAft>
                <a:buSzPct val="60000"/>
              </a:pPr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Привлечение</a:t>
              </a:r>
              <a:r>
                <a:rPr lang="en-US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финансирования</a:t>
              </a:r>
              <a:endParaRPr lang="en-US" altLang="ru-RU" sz="1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8" name="TextBox 66">
              <a:extLst>
                <a:ext uri="{FF2B5EF4-FFF2-40B4-BE49-F238E27FC236}">
                  <a16:creationId xmlns:a16="http://schemas.microsoft.com/office/drawing/2014/main" id="{D8182017-8AA9-49BE-86EE-8AA10F8A0D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750" y="1446213"/>
              <a:ext cx="2379663" cy="744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Aft>
                  <a:spcPts val="500"/>
                </a:spcAft>
                <a:buFont typeface="Wingdings" panose="05000000000000000000" pitchFamily="2" charset="2"/>
                <a:buNone/>
              </a:pPr>
              <a:r>
                <a:rPr lang="ru-RU" altLang="ru-RU" sz="1000" b="1" dirty="0">
                  <a:solidFill>
                    <a:srgbClr val="D2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Централизованное</a:t>
              </a:r>
              <a:r>
                <a:rPr lang="en-US" altLang="ru-RU" sz="1000" b="1" dirty="0">
                  <a:solidFill>
                    <a:srgbClr val="D2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en-US" altLang="ru-RU" sz="1000" b="1" dirty="0">
                  <a:solidFill>
                    <a:srgbClr val="D2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ru-RU" altLang="ru-RU" sz="1000" b="1" dirty="0">
                  <a:solidFill>
                    <a:srgbClr val="D2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управление закупками</a:t>
              </a:r>
            </a:p>
            <a:p>
              <a:pPr algn="r">
                <a:spcAft>
                  <a:spcPts val="500"/>
                </a:spcAft>
                <a:buFont typeface="Wingdings" panose="05000000000000000000" pitchFamily="2" charset="2"/>
                <a:buNone/>
              </a:pPr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Экономия на масштабах</a:t>
              </a:r>
              <a:endParaRPr lang="en-US" altLang="ru-RU" sz="1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r">
                <a:spcAft>
                  <a:spcPts val="500"/>
                </a:spcAft>
                <a:buFont typeface="Wingdings" panose="05000000000000000000" pitchFamily="2" charset="2"/>
                <a:buNone/>
              </a:pPr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Контроль и централизация</a:t>
              </a:r>
              <a:r>
                <a:rPr lang="en-US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закупок</a:t>
              </a:r>
              <a:endParaRPr lang="en-US" altLang="ru-RU" sz="1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TextBox 76">
              <a:extLst>
                <a:ext uri="{FF2B5EF4-FFF2-40B4-BE49-F238E27FC236}">
                  <a16:creationId xmlns:a16="http://schemas.microsoft.com/office/drawing/2014/main" id="{9F2C4721-857A-412E-A26A-1DA7200582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0088" y="1012825"/>
              <a:ext cx="2824162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  <a:spcAft>
                  <a:spcPts val="300"/>
                </a:spcAft>
                <a:buFont typeface="Wingdings" panose="05000000000000000000" pitchFamily="2" charset="2"/>
                <a:buNone/>
              </a:pPr>
              <a:r>
                <a:rPr lang="ru-RU" altLang="ru-RU" sz="1000" b="1" dirty="0">
                  <a:solidFill>
                    <a:srgbClr val="D20000"/>
                  </a:solidFill>
                  <a:latin typeface="Lato Black" panose="020F0A02020204030203" pitchFamily="34" charset="0"/>
                  <a:cs typeface="Open Sans" panose="020B0606030504020204" pitchFamily="34" charset="0"/>
                </a:rPr>
                <a:t>Казначейство</a:t>
              </a:r>
              <a:endParaRPr lang="en-US" altLang="ru-RU" sz="1000" b="1" dirty="0">
                <a:solidFill>
                  <a:srgbClr val="D20000"/>
                </a:solidFill>
                <a:latin typeface="Lato Black" panose="020F0A02020204030203" pitchFamily="34" charset="0"/>
                <a:cs typeface="Open Sans" panose="020B0606030504020204" pitchFamily="34" charset="0"/>
              </a:endParaRPr>
            </a:p>
            <a:p>
              <a:pPr>
                <a:lnSpc>
                  <a:spcPct val="110000"/>
                </a:lnSpc>
                <a:spcAft>
                  <a:spcPts val="300"/>
                </a:spcAft>
                <a:buFont typeface="Wingdings" panose="05000000000000000000" pitchFamily="2" charset="2"/>
                <a:buNone/>
              </a:pPr>
              <a:r>
                <a:rPr lang="ru-RU" altLang="ru-RU" sz="1000" dirty="0">
                  <a:solidFill>
                    <a:srgbClr val="000000"/>
                  </a:solidFill>
                  <a:latin typeface="Lato" panose="020F0502020204030203" pitchFamily="34" charset="0"/>
                  <a:cs typeface="Open Sans" panose="020B0606030504020204" pitchFamily="34" charset="0"/>
                </a:rPr>
                <a:t>Контроль, централизация</a:t>
              </a:r>
              <a:r>
                <a:rPr lang="en-US" altLang="ru-RU" sz="1000" dirty="0">
                  <a:solidFill>
                    <a:srgbClr val="000000"/>
                  </a:solidFill>
                  <a:latin typeface="Lato" panose="020F0502020204030203" pitchFamily="34" charset="0"/>
                  <a:cs typeface="Open Sans" panose="020B0606030504020204" pitchFamily="34" charset="0"/>
                </a:rPr>
                <a:t/>
              </a:r>
              <a:br>
                <a:rPr lang="en-US" altLang="ru-RU" sz="1000" dirty="0">
                  <a:solidFill>
                    <a:srgbClr val="000000"/>
                  </a:solidFill>
                  <a:latin typeface="Lato" panose="020F0502020204030203" pitchFamily="34" charset="0"/>
                  <a:cs typeface="Open Sans" panose="020B0606030504020204" pitchFamily="34" charset="0"/>
                </a:rPr>
              </a:br>
              <a:r>
                <a:rPr lang="ru-RU" altLang="ru-RU" sz="1000" dirty="0">
                  <a:solidFill>
                    <a:srgbClr val="000000"/>
                  </a:solidFill>
                  <a:latin typeface="Lato" panose="020F0502020204030203" pitchFamily="34" charset="0"/>
                  <a:cs typeface="Open Sans" panose="020B0606030504020204" pitchFamily="34" charset="0"/>
                </a:rPr>
                <a:t>и оптимизация денежных потоков</a:t>
              </a:r>
              <a:endParaRPr lang="en-US" altLang="ru-RU" sz="1000" dirty="0">
                <a:solidFill>
                  <a:srgbClr val="000000"/>
                </a:solidFill>
                <a:latin typeface="Lato" panose="020F0502020204030203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0" name="TextBox 77">
              <a:extLst>
                <a:ext uri="{FF2B5EF4-FFF2-40B4-BE49-F238E27FC236}">
                  <a16:creationId xmlns:a16="http://schemas.microsoft.com/office/drawing/2014/main" id="{AA72CBB7-3F49-4DCD-8F7D-F9E3C7449B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2950" y="3822700"/>
              <a:ext cx="1735138" cy="71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  <a:spcAft>
                  <a:spcPts val="300"/>
                </a:spcAft>
                <a:buFont typeface="Wingdings" panose="05000000000000000000" pitchFamily="2" charset="2"/>
                <a:buNone/>
              </a:pPr>
              <a:r>
                <a:rPr lang="ru-RU" altLang="ru-RU" sz="1000" b="1" dirty="0">
                  <a:solidFill>
                    <a:srgbClr val="D20000"/>
                  </a:solidFill>
                  <a:latin typeface="Lato Black" panose="020F0A02020204030203" pitchFamily="34" charset="0"/>
                  <a:cs typeface="Open Sans" panose="020B0606030504020204" pitchFamily="34" charset="0"/>
                </a:rPr>
                <a:t>Управление корпоративными налогами</a:t>
              </a:r>
              <a:endParaRPr lang="en-US" altLang="ru-RU" sz="1000" b="1" dirty="0">
                <a:solidFill>
                  <a:srgbClr val="D20000"/>
                </a:solidFill>
                <a:latin typeface="Lato Black" panose="020F0A02020204030203" pitchFamily="34" charset="0"/>
                <a:cs typeface="Open Sans" panose="020B0606030504020204" pitchFamily="34" charset="0"/>
              </a:endParaRPr>
            </a:p>
            <a:p>
              <a:pPr>
                <a:lnSpc>
                  <a:spcPct val="110000"/>
                </a:lnSpc>
                <a:spcAft>
                  <a:spcPts val="300"/>
                </a:spcAft>
                <a:buFont typeface="Wingdings" panose="05000000000000000000" pitchFamily="2" charset="2"/>
                <a:buNone/>
              </a:pPr>
              <a:r>
                <a:rPr lang="ru-RU" altLang="ru-RU" sz="1000" dirty="0">
                  <a:solidFill>
                    <a:srgbClr val="000000"/>
                  </a:solidFill>
                  <a:latin typeface="Lato" panose="020F0502020204030203" pitchFamily="34" charset="0"/>
                  <a:cs typeface="Open Sans" panose="020B0606030504020204" pitchFamily="34" charset="0"/>
                </a:rPr>
                <a:t>Снижение налоговых рисков</a:t>
              </a:r>
              <a:r>
                <a:rPr lang="en-US" altLang="ru-RU" sz="1000" dirty="0">
                  <a:solidFill>
                    <a:srgbClr val="000000"/>
                  </a:solidFill>
                  <a:latin typeface="Lato" panose="020F0502020204030203" pitchFamily="34" charset="0"/>
                  <a:cs typeface="Open Sans" panose="020B0606030504020204" pitchFamily="34" charset="0"/>
                </a:rPr>
                <a:t> </a:t>
              </a:r>
              <a:r>
                <a:rPr lang="ru-RU" altLang="ru-RU" sz="1000" dirty="0">
                  <a:solidFill>
                    <a:srgbClr val="000000"/>
                  </a:solidFill>
                  <a:latin typeface="Lato" panose="020F0502020204030203" pitchFamily="34" charset="0"/>
                  <a:cs typeface="Open Sans" panose="020B0606030504020204" pitchFamily="34" charset="0"/>
                </a:rPr>
                <a:t>на уровне холдинга</a:t>
              </a:r>
              <a:endParaRPr lang="en-US" altLang="ru-RU" sz="1000" dirty="0">
                <a:solidFill>
                  <a:srgbClr val="000000"/>
                </a:solidFill>
                <a:latin typeface="Lato" panose="020F0502020204030203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1" name="Двойная стрелка влево/вправо 34">
              <a:extLst>
                <a:ext uri="{FF2B5EF4-FFF2-40B4-BE49-F238E27FC236}">
                  <a16:creationId xmlns:a16="http://schemas.microsoft.com/office/drawing/2014/main" id="{BC9C78C3-DDA6-4E85-830D-E09F368A09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065357">
              <a:off x="5816600" y="3070225"/>
              <a:ext cx="204788" cy="136525"/>
            </a:xfrm>
            <a:prstGeom prst="leftRightArrow">
              <a:avLst>
                <a:gd name="adj1" fmla="val 50000"/>
                <a:gd name="adj2" fmla="val 49979"/>
              </a:avLst>
            </a:prstGeom>
            <a:noFill/>
            <a:ln w="19050" algn="ctr">
              <a:solidFill>
                <a:srgbClr val="D2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32" name="Овал 5">
              <a:extLst>
                <a:ext uri="{FF2B5EF4-FFF2-40B4-BE49-F238E27FC236}">
                  <a16:creationId xmlns:a16="http://schemas.microsoft.com/office/drawing/2014/main" id="{D657CB8B-E6EA-486B-B5A0-83F55A3EB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0175" y="5605463"/>
              <a:ext cx="863600" cy="863600"/>
            </a:xfrm>
            <a:prstGeom prst="ellipse">
              <a:avLst/>
            </a:prstGeom>
            <a:solidFill>
              <a:srgbClr val="1C3041"/>
            </a:solidFill>
            <a:ln w="19050" algn="ctr">
              <a:solidFill>
                <a:srgbClr val="3A5D80"/>
              </a:solidFill>
              <a:round/>
              <a:headEnd/>
              <a:tailEnd/>
            </a:ln>
            <a:ex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33" name="TextBox 77">
              <a:extLst>
                <a:ext uri="{FF2B5EF4-FFF2-40B4-BE49-F238E27FC236}">
                  <a16:creationId xmlns:a16="http://schemas.microsoft.com/office/drawing/2014/main" id="{2DD77966-7CC9-4AE5-A3E7-FAF546ACB0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1499" y="6492693"/>
              <a:ext cx="2520950" cy="325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10000"/>
                </a:lnSpc>
                <a:spcAft>
                  <a:spcPts val="300"/>
                </a:spcAft>
                <a:buFont typeface="Wingdings" panose="05000000000000000000" pitchFamily="2" charset="2"/>
                <a:buNone/>
              </a:pPr>
              <a:r>
                <a:rPr lang="ru-RU" altLang="ru-RU" sz="1000" b="1" dirty="0">
                  <a:solidFill>
                    <a:srgbClr val="3A5D80"/>
                  </a:solidFill>
                  <a:latin typeface="Lato Black" panose="020F0A02020204030203" pitchFamily="34" charset="0"/>
                  <a:cs typeface="Open Sans" panose="020B0606030504020204" pitchFamily="34" charset="0"/>
                </a:rPr>
                <a:t>Управление горными работами, переработкой и отгрузкой</a:t>
              </a:r>
              <a:endParaRPr lang="en-US" altLang="ru-RU" sz="1000" b="1" dirty="0">
                <a:solidFill>
                  <a:srgbClr val="3A5D80"/>
                </a:solidFill>
                <a:latin typeface="Lato" panose="020F0502020204030203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4" name="TextBox 78">
              <a:extLst>
                <a:ext uri="{FF2B5EF4-FFF2-40B4-BE49-F238E27FC236}">
                  <a16:creationId xmlns:a16="http://schemas.microsoft.com/office/drawing/2014/main" id="{D6EA8D77-9777-40BE-BA1D-8263081A68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2500" y="2741613"/>
              <a:ext cx="18732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1600" b="1" dirty="0">
                  <a:solidFill>
                    <a:srgbClr val="8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Функции ERP:</a:t>
              </a:r>
              <a:endParaRPr lang="en-US" altLang="ru-RU" sz="1000" dirty="0">
                <a:solidFill>
                  <a:srgbClr val="800000"/>
                </a:solidFill>
              </a:endParaRPr>
            </a:p>
          </p:txBody>
        </p:sp>
        <p:sp>
          <p:nvSpPr>
            <p:cNvPr id="35" name="Двойная стрелка влево/вправо 3">
              <a:extLst>
                <a:ext uri="{FF2B5EF4-FFF2-40B4-BE49-F238E27FC236}">
                  <a16:creationId xmlns:a16="http://schemas.microsoft.com/office/drawing/2014/main" id="{CA8BF910-57DF-4017-8909-1FAE7F34A7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515806">
              <a:off x="3625057" y="2345531"/>
              <a:ext cx="204788" cy="136525"/>
            </a:xfrm>
            <a:prstGeom prst="leftRightArrow">
              <a:avLst>
                <a:gd name="adj1" fmla="val 50000"/>
                <a:gd name="adj2" fmla="val 49979"/>
              </a:avLst>
            </a:prstGeom>
            <a:noFill/>
            <a:ln w="19050" algn="ctr">
              <a:solidFill>
                <a:srgbClr val="D2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pic>
          <p:nvPicPr>
            <p:cNvPr id="36" name="Picture 2" descr="KPMG logo">
              <a:extLst>
                <a:ext uri="{FF2B5EF4-FFF2-40B4-BE49-F238E27FC236}">
                  <a16:creationId xmlns:a16="http://schemas.microsoft.com/office/drawing/2014/main" id="{31270473-BDD6-4DA3-BC55-3CFB81EC5B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950" y="3533775"/>
              <a:ext cx="547688" cy="220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4" descr="http://preview.thenewsmarket.com/Previews/PWC/StillAssets/273171_v3.jpg">
              <a:extLst>
                <a:ext uri="{FF2B5EF4-FFF2-40B4-BE49-F238E27FC236}">
                  <a16:creationId xmlns:a16="http://schemas.microsoft.com/office/drawing/2014/main" id="{42D517AE-62FF-4B73-AAB5-D56E1F62AE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9700" y="1120775"/>
              <a:ext cx="488950" cy="325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" descr="http://preview.thenewsmarket.com/Previews/PWC/StillAssets/273171_v3.jpg">
              <a:extLst>
                <a:ext uri="{FF2B5EF4-FFF2-40B4-BE49-F238E27FC236}">
                  <a16:creationId xmlns:a16="http://schemas.microsoft.com/office/drawing/2014/main" id="{B726904D-985E-4759-A4AB-A0D3D1FE74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488" y="1911350"/>
              <a:ext cx="488950" cy="325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96" descr="EY Ernst Young Russia logo">
              <a:extLst>
                <a:ext uri="{FF2B5EF4-FFF2-40B4-BE49-F238E27FC236}">
                  <a16:creationId xmlns:a16="http://schemas.microsoft.com/office/drawing/2014/main" id="{451BA467-96C4-4E61-9008-C9366A34B0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050" y="1012825"/>
              <a:ext cx="898525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96" descr="EY Ernst Young Russia logo">
              <a:extLst>
                <a:ext uri="{FF2B5EF4-FFF2-40B4-BE49-F238E27FC236}">
                  <a16:creationId xmlns:a16="http://schemas.microsoft.com/office/drawing/2014/main" id="{90AA36FC-0D27-4228-8F9A-6B94B798D3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888" y="5983288"/>
              <a:ext cx="900112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Двойная стрелка влево/вправо 33">
              <a:extLst>
                <a:ext uri="{FF2B5EF4-FFF2-40B4-BE49-F238E27FC236}">
                  <a16:creationId xmlns:a16="http://schemas.microsoft.com/office/drawing/2014/main" id="{69879590-675A-49DD-B8F8-88097016BE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786440">
              <a:off x="5013325" y="2365375"/>
              <a:ext cx="206375" cy="136525"/>
            </a:xfrm>
            <a:prstGeom prst="leftRightArrow">
              <a:avLst>
                <a:gd name="adj1" fmla="val 50000"/>
                <a:gd name="adj2" fmla="val 50367"/>
              </a:avLst>
            </a:prstGeom>
            <a:noFill/>
            <a:ln w="19050" algn="ctr">
              <a:solidFill>
                <a:srgbClr val="D2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42" name="Text Box 51">
              <a:extLst>
                <a:ext uri="{FF2B5EF4-FFF2-40B4-BE49-F238E27FC236}">
                  <a16:creationId xmlns:a16="http://schemas.microsoft.com/office/drawing/2014/main" id="{C5581B74-97B9-4FEA-8857-290C428777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50" y="2454275"/>
              <a:ext cx="1835150" cy="100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Aft>
                  <a:spcPct val="50000"/>
                </a:spcAft>
              </a:pPr>
              <a:r>
                <a:rPr lang="ru-RU" altLang="ru-RU" sz="1000" b="1" dirty="0">
                  <a:solidFill>
                    <a:srgbClr val="D2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Бизнес-анализ и </a:t>
              </a:r>
              <a:r>
                <a:rPr lang="en-US" altLang="ru-RU" sz="1000" b="1" dirty="0">
                  <a:solidFill>
                    <a:srgbClr val="D2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BSC</a:t>
              </a:r>
              <a:endParaRPr lang="ru-RU" altLang="ru-RU" sz="1000" b="1" dirty="0">
                <a:solidFill>
                  <a:srgbClr val="D20000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r">
                <a:spcAft>
                  <a:spcPct val="5000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Поддержка</a:t>
              </a:r>
              <a:r>
                <a:rPr lang="en-US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en-US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принятия решений</a:t>
              </a:r>
              <a:endParaRPr lang="en-US" altLang="ru-RU" sz="1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r">
                <a:spcAft>
                  <a:spcPct val="5000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Стратегические</a:t>
              </a:r>
              <a:r>
                <a:rPr lang="en-US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en-US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факторы успеха</a:t>
              </a:r>
            </a:p>
          </p:txBody>
        </p:sp>
        <p:sp>
          <p:nvSpPr>
            <p:cNvPr id="43" name="Text Box 52">
              <a:extLst>
                <a:ext uri="{FF2B5EF4-FFF2-40B4-BE49-F238E27FC236}">
                  <a16:creationId xmlns:a16="http://schemas.microsoft.com/office/drawing/2014/main" id="{183E581D-5A98-4EE7-81D6-9DCF9E4549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25" y="3751263"/>
              <a:ext cx="1727200" cy="1014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ru-RU" altLang="ru-RU" sz="1000" b="1" dirty="0">
                  <a:solidFill>
                    <a:srgbClr val="D2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Бюджетирование</a:t>
              </a:r>
              <a:r>
                <a:rPr lang="en-US" altLang="ru-RU" sz="1000" b="1" dirty="0">
                  <a:solidFill>
                    <a:srgbClr val="D2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en-US" altLang="ru-RU" sz="1000" b="1" dirty="0">
                  <a:solidFill>
                    <a:srgbClr val="D2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ru-RU" altLang="ru-RU" sz="1000" b="1" dirty="0">
                  <a:solidFill>
                    <a:srgbClr val="D2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операций</a:t>
              </a:r>
              <a:r>
                <a:rPr lang="en-US" altLang="ru-RU" sz="1000" b="1" dirty="0">
                  <a:solidFill>
                    <a:srgbClr val="D2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ru-RU" altLang="ru-RU" sz="1000" b="1" dirty="0">
                  <a:solidFill>
                    <a:srgbClr val="D2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и проектов</a:t>
              </a:r>
              <a:endParaRPr lang="en-US" altLang="ru-RU" sz="1000" b="1" dirty="0">
                <a:solidFill>
                  <a:srgbClr val="D20000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r"/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Эффективный</a:t>
              </a:r>
              <a:r>
                <a:rPr lang="en-US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en-US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бюджетный контроль</a:t>
              </a:r>
            </a:p>
            <a:p>
              <a:pPr algn="r"/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Снижение </a:t>
              </a:r>
              <a:r>
                <a:rPr lang="en-US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OPEX </a:t>
              </a:r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и САРЕХ</a:t>
              </a:r>
            </a:p>
          </p:txBody>
        </p:sp>
        <p:sp>
          <p:nvSpPr>
            <p:cNvPr id="44" name="Двойная стрелка влево/вправо 37">
              <a:extLst>
                <a:ext uri="{FF2B5EF4-FFF2-40B4-BE49-F238E27FC236}">
                  <a16:creationId xmlns:a16="http://schemas.microsoft.com/office/drawing/2014/main" id="{17ECA5CD-201D-427A-AC5E-7904C935E4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316130">
              <a:off x="3095625" y="4997450"/>
              <a:ext cx="206375" cy="138113"/>
            </a:xfrm>
            <a:prstGeom prst="leftRightArrow">
              <a:avLst>
                <a:gd name="adj1" fmla="val 50000"/>
                <a:gd name="adj2" fmla="val 49787"/>
              </a:avLst>
            </a:prstGeom>
            <a:noFill/>
            <a:ln w="19050" algn="ctr">
              <a:solidFill>
                <a:srgbClr val="D2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sp>
          <p:nvSpPr>
            <p:cNvPr id="45" name="TextBox 64">
              <a:extLst>
                <a:ext uri="{FF2B5EF4-FFF2-40B4-BE49-F238E27FC236}">
                  <a16:creationId xmlns:a16="http://schemas.microsoft.com/office/drawing/2014/main" id="{FEE385B8-CA0E-48AD-AD24-92AFA06106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8488" y="2232025"/>
              <a:ext cx="1944687" cy="1085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  <a:spcAft>
                  <a:spcPts val="300"/>
                </a:spcAft>
                <a:buFont typeface="Wingdings" panose="05000000000000000000" pitchFamily="2" charset="2"/>
                <a:buNone/>
              </a:pPr>
              <a:r>
                <a:rPr lang="ru-RU" altLang="ru-RU" sz="1000" b="1" dirty="0">
                  <a:solidFill>
                    <a:srgbClr val="D2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Управление договорами</a:t>
              </a:r>
              <a:endParaRPr lang="en-US" altLang="ru-RU" sz="1000" b="1" dirty="0">
                <a:solidFill>
                  <a:srgbClr val="D20000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  <a:p>
              <a:pPr>
                <a:lnSpc>
                  <a:spcPct val="110000"/>
                </a:lnSpc>
                <a:spcAft>
                  <a:spcPts val="300"/>
                </a:spcAft>
                <a:buSzPct val="60000"/>
              </a:pPr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Финансовые </a:t>
              </a:r>
              <a:r>
                <a:rPr lang="en-US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en-US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коммерческие сделки</a:t>
              </a:r>
            </a:p>
            <a:p>
              <a:pPr>
                <a:lnSpc>
                  <a:spcPct val="110000"/>
                </a:lnSpc>
                <a:spcAft>
                  <a:spcPts val="300"/>
                </a:spcAft>
                <a:buSzPct val="60000"/>
              </a:pPr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Управление процентными </a:t>
              </a:r>
              <a:r>
                <a:rPr lang="en-US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en-US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валютными кредитными </a:t>
              </a:r>
              <a:r>
                <a:rPr lang="en-US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/>
              </a:r>
              <a:br>
                <a:rPr lang="en-US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рисками</a:t>
              </a:r>
              <a:endParaRPr lang="en-US" altLang="ru-RU" sz="1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6" name="TextBox 77">
              <a:extLst>
                <a:ext uri="{FF2B5EF4-FFF2-40B4-BE49-F238E27FC236}">
                  <a16:creationId xmlns:a16="http://schemas.microsoft.com/office/drawing/2014/main" id="{D09EC460-91AB-47D2-AC0F-BDDB030F44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51613" y="5191125"/>
              <a:ext cx="2268537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000" b="1" dirty="0">
                  <a:solidFill>
                    <a:srgbClr val="D2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Функции интеграции</a:t>
              </a:r>
              <a:endParaRPr lang="en-US" altLang="ru-RU" sz="1000" b="1" dirty="0">
                <a:solidFill>
                  <a:srgbClr val="D20000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  <a:p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Снижение </a:t>
              </a:r>
              <a:r>
                <a:rPr lang="en-US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TCO </a:t>
              </a:r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в крос</a:t>
              </a:r>
              <a:r>
                <a:rPr lang="en-US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-системных </a:t>
              </a:r>
              <a:b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и распределенных ИТ архитектурах</a:t>
              </a:r>
              <a:endParaRPr lang="en-US" altLang="ru-RU" sz="1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47" name="Picture 61" descr="иконки_01">
              <a:extLst>
                <a:ext uri="{FF2B5EF4-FFF2-40B4-BE49-F238E27FC236}">
                  <a16:creationId xmlns:a16="http://schemas.microsoft.com/office/drawing/2014/main" id="{F6CEF939-1F85-49DD-B6F3-D7F15EC5AA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713" y="3786188"/>
              <a:ext cx="877887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62" descr="иконки_02">
              <a:extLst>
                <a:ext uri="{FF2B5EF4-FFF2-40B4-BE49-F238E27FC236}">
                  <a16:creationId xmlns:a16="http://schemas.microsoft.com/office/drawing/2014/main" id="{1C357289-2A90-496E-B954-FB13572C01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7113" y="5046663"/>
              <a:ext cx="835025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63" descr="иконки_03">
              <a:extLst>
                <a:ext uri="{FF2B5EF4-FFF2-40B4-BE49-F238E27FC236}">
                  <a16:creationId xmlns:a16="http://schemas.microsoft.com/office/drawing/2014/main" id="{88C5C188-DCEB-49DD-B030-D35BCEA801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675" y="1481138"/>
              <a:ext cx="849313" cy="82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64" descr="иконки_07">
              <a:extLst>
                <a:ext uri="{FF2B5EF4-FFF2-40B4-BE49-F238E27FC236}">
                  <a16:creationId xmlns:a16="http://schemas.microsoft.com/office/drawing/2014/main" id="{C41E5497-6165-446E-9BB4-42C6AF4A62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800" y="1517650"/>
              <a:ext cx="812800" cy="82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65" descr="иконки_06">
              <a:extLst>
                <a:ext uri="{FF2B5EF4-FFF2-40B4-BE49-F238E27FC236}">
                  <a16:creationId xmlns:a16="http://schemas.microsoft.com/office/drawing/2014/main" id="{0F8D0AD6-40BB-4BCE-8C8F-80E2682A2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175" y="2636838"/>
              <a:ext cx="798513" cy="82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66" descr="иконки_04">
              <a:extLst>
                <a:ext uri="{FF2B5EF4-FFF2-40B4-BE49-F238E27FC236}">
                  <a16:creationId xmlns:a16="http://schemas.microsoft.com/office/drawing/2014/main" id="{A39472A5-24F2-4F9D-A523-B0085AA321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4563" y="2562225"/>
              <a:ext cx="852487" cy="82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67" descr="иконки_05">
              <a:extLst>
                <a:ext uri="{FF2B5EF4-FFF2-40B4-BE49-F238E27FC236}">
                  <a16:creationId xmlns:a16="http://schemas.microsoft.com/office/drawing/2014/main" id="{CD64711D-5C21-4C58-9D59-E28725E12F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325" y="3787775"/>
              <a:ext cx="841375" cy="82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68" descr="иконки_09">
              <a:extLst>
                <a:ext uri="{FF2B5EF4-FFF2-40B4-BE49-F238E27FC236}">
                  <a16:creationId xmlns:a16="http://schemas.microsoft.com/office/drawing/2014/main" id="{43DDDA9C-04B3-4407-AC6D-931360C054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500" y="5011738"/>
              <a:ext cx="827088" cy="827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 Box 42">
              <a:extLst>
                <a:ext uri="{FF2B5EF4-FFF2-40B4-BE49-F238E27FC236}">
                  <a16:creationId xmlns:a16="http://schemas.microsoft.com/office/drawing/2014/main" id="{2A1E3764-143A-4E05-BE0D-59508D4514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9925" y="3533775"/>
              <a:ext cx="714375" cy="26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100" b="1" i="1" dirty="0">
                  <a:solidFill>
                    <a:srgbClr val="C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РСБУ</a:t>
              </a:r>
            </a:p>
          </p:txBody>
        </p:sp>
        <p:sp>
          <p:nvSpPr>
            <p:cNvPr id="56" name="Text Box 43">
              <a:extLst>
                <a:ext uri="{FF2B5EF4-FFF2-40B4-BE49-F238E27FC236}">
                  <a16:creationId xmlns:a16="http://schemas.microsoft.com/office/drawing/2014/main" id="{4D116CAB-A278-4171-A7C0-56D31EDB77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0200" y="4875213"/>
              <a:ext cx="5048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HRM</a:t>
              </a:r>
            </a:p>
          </p:txBody>
        </p:sp>
        <p:sp>
          <p:nvSpPr>
            <p:cNvPr id="57" name="Text Box 44">
              <a:extLst>
                <a:ext uri="{FF2B5EF4-FFF2-40B4-BE49-F238E27FC236}">
                  <a16:creationId xmlns:a16="http://schemas.microsoft.com/office/drawing/2014/main" id="{E43809E1-720E-4D15-9543-9C155B7AF6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1275" y="3533775"/>
              <a:ext cx="1008063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Контроллинг</a:t>
              </a:r>
            </a:p>
          </p:txBody>
        </p:sp>
        <p:sp>
          <p:nvSpPr>
            <p:cNvPr id="58" name="Text Box 45">
              <a:extLst>
                <a:ext uri="{FF2B5EF4-FFF2-40B4-BE49-F238E27FC236}">
                  <a16:creationId xmlns:a16="http://schemas.microsoft.com/office/drawing/2014/main" id="{4960AE47-F0EB-4C78-A971-8F03E66255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5238" y="3533775"/>
              <a:ext cx="576262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WMS</a:t>
              </a:r>
              <a:endParaRPr lang="en-US" altLang="ru-RU" sz="1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9" name="Text Box 46">
              <a:extLst>
                <a:ext uri="{FF2B5EF4-FFF2-40B4-BE49-F238E27FC236}">
                  <a16:creationId xmlns:a16="http://schemas.microsoft.com/office/drawing/2014/main" id="{8F0102E0-F6D0-4C86-AEA2-DDA4E77DEE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6600" y="4256088"/>
              <a:ext cx="50323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CRM</a:t>
              </a:r>
            </a:p>
          </p:txBody>
        </p:sp>
        <p:sp>
          <p:nvSpPr>
            <p:cNvPr id="60" name="Text Box 47">
              <a:extLst>
                <a:ext uri="{FF2B5EF4-FFF2-40B4-BE49-F238E27FC236}">
                  <a16:creationId xmlns:a16="http://schemas.microsoft.com/office/drawing/2014/main" id="{1B3B3588-A90B-4EE7-81AD-91EEA0B551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0200" y="4256088"/>
              <a:ext cx="57626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MES </a:t>
              </a:r>
            </a:p>
          </p:txBody>
        </p:sp>
        <p:sp>
          <p:nvSpPr>
            <p:cNvPr id="61" name="Text Box 48">
              <a:extLst>
                <a:ext uri="{FF2B5EF4-FFF2-40B4-BE49-F238E27FC236}">
                  <a16:creationId xmlns:a16="http://schemas.microsoft.com/office/drawing/2014/main" id="{A47A325A-751E-4D62-BCD4-25C8636200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5238" y="4256088"/>
              <a:ext cx="576262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ru-RU" altLang="ru-RU" sz="1000" dirty="0">
                  <a:solidFill>
                    <a:srgbClr val="000000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ТОиР</a:t>
              </a:r>
              <a:endParaRPr lang="en-US" altLang="ru-RU" sz="1000" dirty="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62" name="Picture 49" descr="wms">
              <a:extLst>
                <a:ext uri="{FF2B5EF4-FFF2-40B4-BE49-F238E27FC236}">
                  <a16:creationId xmlns:a16="http://schemas.microsoft.com/office/drawing/2014/main" id="{5DCF71E2-2015-4D00-BBE6-088EF192DB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825" y="3101975"/>
              <a:ext cx="442913" cy="44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50" descr="тоир">
              <a:extLst>
                <a:ext uri="{FF2B5EF4-FFF2-40B4-BE49-F238E27FC236}">
                  <a16:creationId xmlns:a16="http://schemas.microsoft.com/office/drawing/2014/main" id="{21C14DCF-3D60-4E76-A7DE-0B4FF4381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825" y="3822700"/>
              <a:ext cx="446088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51" descr="mes">
              <a:extLst>
                <a:ext uri="{FF2B5EF4-FFF2-40B4-BE49-F238E27FC236}">
                  <a16:creationId xmlns:a16="http://schemas.microsoft.com/office/drawing/2014/main" id="{93D97CB3-4098-4676-8974-58EBF802D6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200" y="3822700"/>
              <a:ext cx="446088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52" descr="crm">
              <a:extLst>
                <a:ext uri="{FF2B5EF4-FFF2-40B4-BE49-F238E27FC236}">
                  <a16:creationId xmlns:a16="http://schemas.microsoft.com/office/drawing/2014/main" id="{C31BEBFE-20B6-4C5C-805E-C4C3FF15FE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2313" y="3822700"/>
              <a:ext cx="446087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53" descr="БУ">
              <a:extLst>
                <a:ext uri="{FF2B5EF4-FFF2-40B4-BE49-F238E27FC236}">
                  <a16:creationId xmlns:a16="http://schemas.microsoft.com/office/drawing/2014/main" id="{A13AC4B2-E524-4885-B3D5-F9CEE088E0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2313" y="3087688"/>
              <a:ext cx="446087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54" descr="HR">
              <a:extLst>
                <a:ext uri="{FF2B5EF4-FFF2-40B4-BE49-F238E27FC236}">
                  <a16:creationId xmlns:a16="http://schemas.microsoft.com/office/drawing/2014/main" id="{E523C667-BEE3-43B7-BB75-E864180E91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300" y="4587875"/>
              <a:ext cx="895350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55" descr="КОНТРОЛЛИНГ">
              <a:extLst>
                <a:ext uri="{FF2B5EF4-FFF2-40B4-BE49-F238E27FC236}">
                  <a16:creationId xmlns:a16="http://schemas.microsoft.com/office/drawing/2014/main" id="{3F043AB6-E406-4BDC-820D-497659334D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200" y="3087688"/>
              <a:ext cx="446088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Двойная стрелка влево/вправо 37">
              <a:extLst>
                <a:ext uri="{FF2B5EF4-FFF2-40B4-BE49-F238E27FC236}">
                  <a16:creationId xmlns:a16="http://schemas.microsoft.com/office/drawing/2014/main" id="{014A7A9E-2518-48DE-8BF3-329A2A6BEF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268787" y="5408388"/>
              <a:ext cx="206375" cy="138113"/>
            </a:xfrm>
            <a:prstGeom prst="leftRightArrow">
              <a:avLst>
                <a:gd name="adj1" fmla="val 50000"/>
                <a:gd name="adj2" fmla="val 49787"/>
              </a:avLst>
            </a:prstGeom>
            <a:noFill/>
            <a:ln w="19050" algn="ctr">
              <a:solidFill>
                <a:srgbClr val="3A5D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</a:pPr>
              <a:endParaRPr lang="ru-RU" altLang="ru-RU" dirty="0">
                <a:solidFill>
                  <a:srgbClr val="000000"/>
                </a:solidFill>
              </a:endParaRPr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6E69B361-D13C-44DF-A9D9-09C5FCFB8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126705" y="5768174"/>
              <a:ext cx="510383" cy="5305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2990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130107"/>
            <a:ext cx="8737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Регламентированный учет</a:t>
            </a:r>
            <a:br>
              <a:rPr lang="ru-RU" sz="2000" b="1" dirty="0">
                <a:solidFill>
                  <a:srgbClr val="0C1E34"/>
                </a:solidFill>
              </a:rPr>
            </a:br>
            <a:r>
              <a:rPr lang="ru-RU" sz="2000" b="1" dirty="0">
                <a:solidFill>
                  <a:srgbClr val="0C1E34"/>
                </a:solidFill>
              </a:rPr>
              <a:t>Возможности подсистемы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0A584F05-CBB7-4D61-A8B1-507D2DEE571A}"/>
              </a:ext>
            </a:extLst>
          </p:cNvPr>
          <p:cNvSpPr txBox="1">
            <a:spLocks/>
          </p:cNvSpPr>
          <p:nvPr/>
        </p:nvSpPr>
        <p:spPr bwMode="auto">
          <a:xfrm>
            <a:off x="323849" y="1204304"/>
            <a:ext cx="11705167" cy="83608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228600" indent="-228600">
              <a:spcAft>
                <a:spcPts val="500"/>
              </a:spcAft>
              <a:buSzPct val="80000"/>
              <a:buFont typeface="Wingdings" panose="05000000000000000000" pitchFamily="2" charset="2"/>
              <a:buChar char="§"/>
              <a:defRPr>
                <a:solidFill>
                  <a:srgbClr val="233E59"/>
                </a:solidFill>
                <a:latin typeface="Calibri" panose="020F0502020204030204"/>
                <a:cs typeface="Arial" panose="020B0604020202020204" pitchFamily="34" charset="0"/>
              </a:defRPr>
            </a:lvl1pPr>
            <a:lvl2pPr marL="480472" indent="-2412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19649" indent="-23917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60943" indent="-2412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0121" indent="-23917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dirty="0"/>
              <a:t>Удобный функционал для автоматизации бухгалтерского и налогового учета, включая подготовку обязательной (регламентированной) отчетности в организации в соответствии с действующим законодательством Российской Федерации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6F53C447-00EB-47F8-8579-603F6CAE235D}"/>
              </a:ext>
            </a:extLst>
          </p:cNvPr>
          <p:cNvSpPr>
            <a:spLocks/>
          </p:cNvSpPr>
          <p:nvPr/>
        </p:nvSpPr>
        <p:spPr bwMode="auto">
          <a:xfrm>
            <a:off x="323849" y="2508251"/>
            <a:ext cx="4512733" cy="3949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179388" indent="-179388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28600" indent="-228600">
              <a:spcAft>
                <a:spcPts val="500"/>
              </a:spcAft>
              <a:buSzPct val="80000"/>
              <a:buFont typeface="Wingdings" panose="05000000000000000000" pitchFamily="2" charset="2"/>
              <a:buChar char="§"/>
            </a:pPr>
            <a:endParaRPr lang="ru-RU" altLang="ru-RU" dirty="0">
              <a:solidFill>
                <a:srgbClr val="233E59"/>
              </a:solidFill>
              <a:latin typeface="Calibri" panose="020F0502020204030204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93B34B5-A14D-41C0-89ED-72C97AB25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40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055AE3-A6A9-4B57-B358-CF88CB81D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582" y="2582139"/>
            <a:ext cx="6819706" cy="3674569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D673F4CE-E1BA-4B03-AB62-09D26334737B}"/>
              </a:ext>
            </a:extLst>
          </p:cNvPr>
          <p:cNvSpPr txBox="1">
            <a:spLocks/>
          </p:cNvSpPr>
          <p:nvPr/>
        </p:nvSpPr>
        <p:spPr bwMode="auto">
          <a:xfrm>
            <a:off x="323849" y="2288356"/>
            <a:ext cx="4420679" cy="42332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228600" indent="-228600">
              <a:spcAft>
                <a:spcPts val="500"/>
              </a:spcAft>
              <a:buSzPct val="80000"/>
              <a:buFont typeface="Wingdings" panose="05000000000000000000" pitchFamily="2" charset="2"/>
              <a:buChar char="§"/>
              <a:defRPr>
                <a:solidFill>
                  <a:srgbClr val="233E59"/>
                </a:solidFill>
                <a:latin typeface="Calibri" panose="020F0502020204030204"/>
                <a:cs typeface="Arial" panose="020B0604020202020204" pitchFamily="34" charset="0"/>
              </a:defRPr>
            </a:lvl1pPr>
            <a:lvl2pPr marL="480472" indent="-2412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19649" indent="-23917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60943" indent="-241294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0121" indent="-23917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dirty="0"/>
              <a:t>Поддерживает бухгалтерский </a:t>
            </a:r>
            <a:br>
              <a:rPr lang="ru-RU" altLang="ru-RU" dirty="0"/>
            </a:br>
            <a:r>
              <a:rPr lang="ru-RU" altLang="ru-RU" dirty="0"/>
              <a:t>и налоговый учет деятельности организаций с обособленными подразделениями, как выделенными, </a:t>
            </a:r>
            <a:br>
              <a:rPr lang="ru-RU" altLang="ru-RU" dirty="0"/>
            </a:br>
            <a:r>
              <a:rPr lang="ru-RU" altLang="ru-RU" dirty="0"/>
              <a:t>так и не выделенными на отдельный баланс</a:t>
            </a:r>
          </a:p>
          <a:p>
            <a:r>
              <a:rPr lang="ru-RU" altLang="ru-RU" dirty="0"/>
              <a:t>Состав счетов, организация аналитического, валютного, количественного учета на счетах соответствуют требованиям законодательства по ведению бухгалтерского учета и отражению данных в отчетности</a:t>
            </a:r>
          </a:p>
          <a:p>
            <a:r>
              <a:rPr lang="ru-RU" altLang="ru-RU" dirty="0"/>
              <a:t>Контролирующая роль бухгалтера</a:t>
            </a:r>
          </a:p>
        </p:txBody>
      </p:sp>
    </p:spTree>
    <p:extLst>
      <p:ext uri="{BB962C8B-B14F-4D97-AF65-F5344CB8AC3E}">
        <p14:creationId xmlns:p14="http://schemas.microsoft.com/office/powerpoint/2010/main" val="15957507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8" y="136071"/>
            <a:ext cx="8737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Регламентированный учет</a:t>
            </a:r>
            <a:br>
              <a:rPr lang="ru-RU" sz="2000" b="1" dirty="0">
                <a:solidFill>
                  <a:srgbClr val="0C1E34"/>
                </a:solidFill>
              </a:rPr>
            </a:br>
            <a:r>
              <a:rPr lang="ru-RU" sz="2000" b="1" dirty="0">
                <a:solidFill>
                  <a:srgbClr val="0C1E34"/>
                </a:solidFill>
              </a:rPr>
              <a:t>Подсистема «Налоговый мониторинг»</a:t>
            </a:r>
          </a:p>
        </p:txBody>
      </p:sp>
      <p:pic>
        <p:nvPicPr>
          <p:cNvPr id="8" name="Объект 3">
            <a:extLst>
              <a:ext uri="{FF2B5EF4-FFF2-40B4-BE49-F238E27FC236}">
                <a16:creationId xmlns:a16="http://schemas.microsoft.com/office/drawing/2014/main" id="{C9141421-EDD7-43EB-8E16-E20025CA75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33"/>
          <a:stretch/>
        </p:blipFill>
        <p:spPr>
          <a:xfrm>
            <a:off x="6197603" y="1265905"/>
            <a:ext cx="5207983" cy="474668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E155A9E-1CEA-4BA0-9B23-3C87BAC2C965}"/>
              </a:ext>
            </a:extLst>
          </p:cNvPr>
          <p:cNvSpPr/>
          <p:nvPr/>
        </p:nvSpPr>
        <p:spPr>
          <a:xfrm>
            <a:off x="323848" y="1860063"/>
            <a:ext cx="5670551" cy="192052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spcAft>
                <a:spcPts val="5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ru-RU" dirty="0">
                <a:solidFill>
                  <a:srgbClr val="233E59"/>
                </a:solidFill>
                <a:latin typeface="Calibri" panose="020F0502020204030204"/>
                <a:cs typeface="Arial" panose="020B0604020202020204" pitchFamily="34" charset="0"/>
              </a:rPr>
              <a:t>Наглядная расшифровка взаимосвязи показателей деклараций; </a:t>
            </a:r>
          </a:p>
          <a:p>
            <a:pPr marL="228600" indent="-228600">
              <a:spcAft>
                <a:spcPts val="5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ru-RU" dirty="0">
                <a:solidFill>
                  <a:srgbClr val="233E59"/>
                </a:solidFill>
                <a:latin typeface="Calibri" panose="020F0502020204030204"/>
                <a:cs typeface="Arial" panose="020B0604020202020204" pitchFamily="34" charset="0"/>
              </a:rPr>
              <a:t>Последовательная расшифровка до учетного документа</a:t>
            </a:r>
          </a:p>
          <a:p>
            <a:pPr marL="228600" indent="-228600">
              <a:spcAft>
                <a:spcPts val="5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ru-RU" dirty="0">
                <a:solidFill>
                  <a:srgbClr val="233E59"/>
                </a:solidFill>
                <a:latin typeface="Calibri" panose="020F0502020204030204"/>
                <a:cs typeface="Arial" panose="020B0604020202020204" pitchFamily="34" charset="0"/>
              </a:rPr>
              <a:t>	60% показателей для налога на прибыль</a:t>
            </a:r>
          </a:p>
          <a:p>
            <a:pPr marL="228600" indent="-228600">
              <a:spcAft>
                <a:spcPts val="500"/>
              </a:spcAft>
              <a:buSzPct val="80000"/>
              <a:buFont typeface="Wingdings" panose="05000000000000000000" pitchFamily="2" charset="2"/>
              <a:buChar char="§"/>
            </a:pPr>
            <a:r>
              <a:rPr lang="ru-RU" altLang="ru-RU" dirty="0">
                <a:solidFill>
                  <a:srgbClr val="233E59"/>
                </a:solidFill>
                <a:latin typeface="Calibri" panose="020F0502020204030204"/>
                <a:cs typeface="Arial" panose="020B0604020202020204" pitchFamily="34" charset="0"/>
              </a:rPr>
              <a:t>	100% показателей для имущества и НДС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DC5DA63-F64D-408C-BCE3-6D85B10FC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77035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Управленческий учет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9EB4A3D-E36F-43D2-BD88-04B931934D25}"/>
              </a:ext>
            </a:extLst>
          </p:cNvPr>
          <p:cNvSpPr/>
          <p:nvPr/>
        </p:nvSpPr>
        <p:spPr>
          <a:xfrm>
            <a:off x="466726" y="1096736"/>
            <a:ext cx="7848599" cy="6478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ru-RU" altLang="ru-RU" dirty="0">
                <a:solidFill>
                  <a:srgbClr val="233E59"/>
                </a:solidFill>
                <a:latin typeface="Calibri" panose="020F0502020204030204"/>
                <a:cs typeface="Arial" panose="020B0604020202020204" pitchFamily="34" charset="0"/>
              </a:rPr>
              <a:t>С помощью учета по направлениям деятельности реализован учет доходов и расходов по процессам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1C33D4-904A-44D1-9227-32C6B4642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49" y="1744606"/>
            <a:ext cx="7656576" cy="2465275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C493CDB0-7801-4553-B326-8C213B1E6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815" y="4334542"/>
            <a:ext cx="7656577" cy="64787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spcAft>
                <a:spcPts val="500"/>
              </a:spcAft>
              <a:buSzPct val="80000"/>
              <a:buNone/>
            </a:pPr>
            <a:r>
              <a:rPr lang="ru-RU" sz="1800" dirty="0">
                <a:solidFill>
                  <a:srgbClr val="233E59"/>
                </a:solidFill>
                <a:latin typeface="Calibri" panose="020F0502020204030204"/>
                <a:cs typeface="Arial" panose="020B0604020202020204" pitchFamily="34" charset="0"/>
              </a:rPr>
              <a:t>Учет прямых расходов процесса реализован с точностью до статьи и аналитики расхода</a:t>
            </a:r>
            <a:endParaRPr lang="ru-RU" altLang="ru-RU" sz="1800" dirty="0">
              <a:solidFill>
                <a:srgbClr val="233E59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C88B7B-DFA3-42D4-AA47-D917A1DFA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835" y="4891333"/>
            <a:ext cx="4591729" cy="1712735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8E58BC-42D3-434D-B933-CA5800395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209" y="3771900"/>
            <a:ext cx="3399023" cy="2694647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359088ED-A03A-44F5-BA88-9EC9FF4FE7B2}"/>
              </a:ext>
            </a:extLst>
          </p:cNvPr>
          <p:cNvSpPr txBox="1">
            <a:spLocks/>
          </p:cNvSpPr>
          <p:nvPr/>
        </p:nvSpPr>
        <p:spPr>
          <a:xfrm>
            <a:off x="8636208" y="2237360"/>
            <a:ext cx="3399023" cy="9975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228600" indent="-228600">
              <a:spcAft>
                <a:spcPts val="500"/>
              </a:spcAft>
              <a:buSzPct val="80000"/>
              <a:buFont typeface="Wingdings" panose="05000000000000000000" pitchFamily="2" charset="2"/>
              <a:buChar char="§"/>
              <a:defRPr>
                <a:solidFill>
                  <a:srgbClr val="233E59"/>
                </a:solidFill>
                <a:latin typeface="Calibri" panose="020F0502020204030204"/>
                <a:cs typeface="Arial" panose="020B0604020202020204" pitchFamily="34" charset="0"/>
              </a:defRPr>
            </a:lvl1pPr>
            <a:lvl2pPr marL="480472" indent="-241294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9649" indent="-23917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60943" indent="-241294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21" indent="-23917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6pPr>
            <a:lvl7pPr marL="3962301" indent="-304792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7pPr>
            <a:lvl8pPr marL="4571886" indent="-304792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8pPr>
            <a:lvl9pPr marL="5181470" indent="-304792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9pPr>
          </a:lstStyle>
          <a:p>
            <a:pPr marL="0" indent="0">
              <a:buNone/>
            </a:pPr>
            <a:r>
              <a:rPr lang="ru-RU" dirty="0"/>
              <a:t>Статьи расходов определяют методику учета с помощью групп финансового учета</a:t>
            </a:r>
            <a:endParaRPr lang="ru-RU" alt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6D6FC40-BFC8-4D3C-BF46-967AA5F59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9404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3477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Расчет себестоимости (производственные операции)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625A395-A587-4560-8080-8DA04D356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49" y="1600959"/>
            <a:ext cx="6938434" cy="475539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228600" indent="-228600">
              <a:spcAft>
                <a:spcPts val="500"/>
              </a:spcAft>
              <a:buSzPct val="80000"/>
              <a:buFont typeface="Wingdings" panose="05000000000000000000" pitchFamily="2" charset="2"/>
              <a:buChar char="§"/>
              <a:defRPr>
                <a:solidFill>
                  <a:srgbClr val="233E59"/>
                </a:solidFill>
                <a:latin typeface="Calibri" panose="020F0502020204030204"/>
                <a:cs typeface="Arial" panose="020B0604020202020204" pitchFamily="34" charset="0"/>
              </a:defRPr>
            </a:lvl1pPr>
            <a:lvl2pPr marL="480472" indent="-241294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9649" indent="-23917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60943" indent="-241294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00121" indent="-23917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6pPr>
            <a:lvl7pPr marL="3962301" indent="-304792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7pPr>
            <a:lvl8pPr marL="4571886" indent="-304792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8pPr>
            <a:lvl9pPr marL="5181470" indent="-304792" defTabSz="1219170">
              <a:spcBef>
                <a:spcPct val="20000"/>
              </a:spcBef>
              <a:buFont typeface="Arial" panose="020B0604020202020204" pitchFamily="34" charset="0"/>
              <a:buChar char="•"/>
              <a:defRPr sz="2667"/>
            </a:lvl9pPr>
          </a:lstStyle>
          <a:p>
            <a:r>
              <a:rPr lang="ru-RU" altLang="ru-RU" dirty="0"/>
              <a:t>Учет операций основного, вспомогательного и обслуживающего производства.</a:t>
            </a:r>
          </a:p>
          <a:p>
            <a:r>
              <a:rPr lang="ru-RU" altLang="ru-RU" dirty="0"/>
              <a:t>Учет выполненных работ между подразделениями организации</a:t>
            </a:r>
          </a:p>
          <a:p>
            <a:r>
              <a:rPr lang="ru-RU" altLang="ru-RU" dirty="0"/>
              <a:t>Поддержка различных методов расчета себестоимости, в т.ч.:</a:t>
            </a:r>
          </a:p>
          <a:p>
            <a:r>
              <a:rPr lang="ru-RU" altLang="ru-RU" dirty="0"/>
              <a:t>	Попроцессный метод,</a:t>
            </a:r>
          </a:p>
          <a:p>
            <a:r>
              <a:rPr lang="ru-RU" altLang="ru-RU" dirty="0"/>
              <a:t>	Попередельный метод,</a:t>
            </a:r>
          </a:p>
          <a:p>
            <a:r>
              <a:rPr lang="ru-RU" altLang="ru-RU" dirty="0"/>
              <a:t>	Позаказный метод,</a:t>
            </a:r>
          </a:p>
          <a:p>
            <a:r>
              <a:rPr lang="ru-RU" altLang="ru-RU" dirty="0"/>
              <a:t>	Партионный метод.</a:t>
            </a:r>
          </a:p>
          <a:p>
            <a:r>
              <a:rPr lang="ru-RU" altLang="ru-RU" dirty="0"/>
              <a:t>Возможность закрытия затрат между подразделениями по методу «статья в статью»</a:t>
            </a:r>
          </a:p>
          <a:p>
            <a:r>
              <a:rPr lang="ru-RU" altLang="ru-RU" dirty="0"/>
              <a:t>Использование иерархической структуры производства при распределении</a:t>
            </a:r>
          </a:p>
          <a:p>
            <a:r>
              <a:rPr lang="ru-RU" altLang="ru-RU" dirty="0"/>
              <a:t>Использование различных баз распределения </a:t>
            </a:r>
          </a:p>
          <a:p>
            <a:r>
              <a:rPr lang="ru-RU" altLang="ru-RU" dirty="0"/>
              <a:t>Учет дополнительных расходов (например, расходов на доставку)</a:t>
            </a:r>
          </a:p>
          <a:p>
            <a:endParaRPr lang="ru-RU" alt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5360A8-2743-42E6-8EE2-54DA9212D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371" y="2740235"/>
            <a:ext cx="3409104" cy="394900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0C7323-CC84-4ECE-AB41-A6E21ECAC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923" y="1081610"/>
            <a:ext cx="3048000" cy="142875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34CD9B1-B6AF-4E71-A95C-EEF5BB5ED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5051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0.rbk.ru/v6_top_pics/media/img/3/31/7554295102023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4" b="4465"/>
          <a:stretch/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87" y="562355"/>
            <a:ext cx="3950213" cy="9752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314574"/>
            <a:ext cx="12192000" cy="230505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82393" y="2928490"/>
            <a:ext cx="10134600" cy="584775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Gotham Pro" panose="02000503040000020004" pitchFamily="50" charset="0"/>
                <a:cs typeface="Gotham Pro" panose="02000503040000020004" pitchFamily="50" charset="0"/>
              </a:rPr>
              <a:t>МСФО</a:t>
            </a:r>
          </a:p>
        </p:txBody>
      </p:sp>
    </p:spTree>
    <p:extLst>
      <p:ext uri="{BB962C8B-B14F-4D97-AF65-F5344CB8AC3E}">
        <p14:creationId xmlns:p14="http://schemas.microsoft.com/office/powerpoint/2010/main" val="28913272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899" y="120582"/>
            <a:ext cx="695483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МСФО</a:t>
            </a:r>
            <a: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/>
            </a:r>
            <a:b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Четыре способа отражения операций в учете МСФО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324B80-B5BA-4E7F-A2C7-8A61F7FB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45</a:t>
            </a:fld>
            <a:endParaRPr lang="ru-RU" dirty="0"/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 bwMode="auto">
          <a:xfrm>
            <a:off x="2446337" y="3854449"/>
            <a:ext cx="1150937" cy="677863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1200" dirty="0"/>
              <a:t>Документы МСФО</a:t>
            </a: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 bwMode="auto">
          <a:xfrm>
            <a:off x="7548562" y="1876424"/>
            <a:ext cx="1852612" cy="720725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BCD58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1200" dirty="0"/>
              <a:t>Формы сбора данных </a:t>
            </a:r>
          </a:p>
          <a:p>
            <a:pPr algn="ctr">
              <a:defRPr/>
            </a:pPr>
            <a:r>
              <a:rPr lang="ru-RU" sz="1200" dirty="0"/>
              <a:t>(ОСВ</a:t>
            </a:r>
            <a:r>
              <a:rPr lang="en-US" sz="1200" dirty="0"/>
              <a:t>, Trial balance</a:t>
            </a:r>
            <a:r>
              <a:rPr lang="ru-RU" sz="1200" dirty="0"/>
              <a:t>)</a:t>
            </a: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 bwMode="auto">
          <a:xfrm>
            <a:off x="5313362" y="3822699"/>
            <a:ext cx="1263650" cy="719138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1200" dirty="0"/>
              <a:t>Проводки МСФО</a:t>
            </a: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 bwMode="auto">
          <a:xfrm>
            <a:off x="7548562" y="3822699"/>
            <a:ext cx="1852612" cy="719138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1200" dirty="0"/>
              <a:t>Отчетность МСФО</a:t>
            </a:r>
          </a:p>
          <a:p>
            <a:pPr algn="ctr">
              <a:defRPr/>
            </a:pPr>
            <a:r>
              <a:rPr lang="ru-RU" sz="1200" dirty="0"/>
              <a:t>(ОСВ</a:t>
            </a:r>
            <a:r>
              <a:rPr lang="en-US" sz="1200" dirty="0"/>
              <a:t>, Trial balance</a:t>
            </a:r>
            <a:r>
              <a:rPr lang="ru-RU" sz="1200" dirty="0"/>
              <a:t>)</a:t>
            </a:r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 bwMode="auto">
          <a:xfrm>
            <a:off x="1293812" y="2376487"/>
            <a:ext cx="2303462" cy="644525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BCD58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1200" dirty="0"/>
              <a:t>Проводки регламентированного учета</a:t>
            </a:r>
          </a:p>
        </p:txBody>
      </p:sp>
      <p:sp>
        <p:nvSpPr>
          <p:cNvPr id="12" name="TextBox 28"/>
          <p:cNvSpPr txBox="1">
            <a:spLocks noChangeArrowheads="1"/>
          </p:cNvSpPr>
          <p:nvPr/>
        </p:nvSpPr>
        <p:spPr bwMode="auto">
          <a:xfrm>
            <a:off x="3813174" y="3714749"/>
            <a:ext cx="14716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1200" b="1" dirty="0"/>
              <a:t>Параллельный учет</a:t>
            </a:r>
          </a:p>
        </p:txBody>
      </p:sp>
      <p:cxnSp>
        <p:nvCxnSpPr>
          <p:cNvPr id="13" name="Соединительная линия уступом 12"/>
          <p:cNvCxnSpPr>
            <a:stCxn id="9" idx="3"/>
            <a:endCxn id="11" idx="0"/>
          </p:cNvCxnSpPr>
          <p:nvPr/>
        </p:nvCxnSpPr>
        <p:spPr bwMode="auto">
          <a:xfrm rot="16200000" flipV="1">
            <a:off x="4209256" y="2086767"/>
            <a:ext cx="1123950" cy="2347913"/>
          </a:xfrm>
          <a:prstGeom prst="bentConnector2">
            <a:avLst/>
          </a:prstGeom>
          <a:ln w="25400">
            <a:solidFill>
              <a:srgbClr val="0070C0"/>
            </a:solidFill>
            <a:headEnd type="triangle" w="med" len="med"/>
            <a:tailEnd type="none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TextBox 49"/>
          <p:cNvSpPr txBox="1">
            <a:spLocks noChangeArrowheads="1"/>
          </p:cNvSpPr>
          <p:nvPr/>
        </p:nvSpPr>
        <p:spPr bwMode="auto">
          <a:xfrm>
            <a:off x="3862387" y="2347912"/>
            <a:ext cx="14716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1200" b="1" dirty="0"/>
              <a:t>Трансляция</a:t>
            </a:r>
          </a:p>
        </p:txBody>
      </p:sp>
      <p:cxnSp>
        <p:nvCxnSpPr>
          <p:cNvPr id="15" name="Соединительная линия уступом 54"/>
          <p:cNvCxnSpPr>
            <a:stCxn id="7" idx="0"/>
            <a:endCxn id="9" idx="2"/>
          </p:cNvCxnSpPr>
          <p:nvPr/>
        </p:nvCxnSpPr>
        <p:spPr bwMode="auto">
          <a:xfrm flipV="1">
            <a:off x="3597274" y="4183062"/>
            <a:ext cx="1716088" cy="11112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prstDash val="sysDash"/>
            <a:headEnd type="none" w="med" len="med"/>
            <a:tailEnd type="arrow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57"/>
          <p:cNvCxnSpPr>
            <a:stCxn id="9" idx="0"/>
            <a:endCxn id="10" idx="2"/>
          </p:cNvCxnSpPr>
          <p:nvPr/>
        </p:nvCxnSpPr>
        <p:spPr bwMode="auto">
          <a:xfrm>
            <a:off x="6577012" y="4183062"/>
            <a:ext cx="971550" cy="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prstDash val="sysDash"/>
            <a:headEnd type="none" w="med" len="med"/>
            <a:tailEnd type="arrow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7" name="Прямоугольник с двумя вырезанными противолежащими углами 16"/>
          <p:cNvSpPr/>
          <p:nvPr/>
        </p:nvSpPr>
        <p:spPr bwMode="auto">
          <a:xfrm>
            <a:off x="6189662" y="5832474"/>
            <a:ext cx="2052637" cy="709613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1200" dirty="0"/>
              <a:t>Документы МСФО</a:t>
            </a:r>
          </a:p>
        </p:txBody>
      </p:sp>
      <p:sp>
        <p:nvSpPr>
          <p:cNvPr id="18" name="TextBox 30"/>
          <p:cNvSpPr txBox="1">
            <a:spLocks noChangeArrowheads="1"/>
          </p:cNvSpPr>
          <p:nvPr/>
        </p:nvSpPr>
        <p:spPr bwMode="auto">
          <a:xfrm>
            <a:off x="6248399" y="5294312"/>
            <a:ext cx="17938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1200" i="1" dirty="0"/>
              <a:t>Трансформационные поправки МСФО</a:t>
            </a:r>
          </a:p>
        </p:txBody>
      </p:sp>
      <p:sp>
        <p:nvSpPr>
          <p:cNvPr id="19" name="TextBox 40"/>
          <p:cNvSpPr txBox="1">
            <a:spLocks noChangeArrowheads="1"/>
          </p:cNvSpPr>
          <p:nvPr/>
        </p:nvSpPr>
        <p:spPr bwMode="auto">
          <a:xfrm>
            <a:off x="7053262" y="1398587"/>
            <a:ext cx="2520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1200" i="1" dirty="0"/>
              <a:t>Общества, ведущие учет в других программных продуктах</a:t>
            </a:r>
          </a:p>
        </p:txBody>
      </p:sp>
      <p:cxnSp>
        <p:nvCxnSpPr>
          <p:cNvPr id="20" name="Соединительная линия уступом 35"/>
          <p:cNvCxnSpPr>
            <a:stCxn id="10" idx="3"/>
            <a:endCxn id="8" idx="1"/>
          </p:cNvCxnSpPr>
          <p:nvPr/>
        </p:nvCxnSpPr>
        <p:spPr bwMode="auto">
          <a:xfrm flipH="1" flipV="1">
            <a:off x="8475662" y="2597149"/>
            <a:ext cx="0" cy="1225550"/>
          </a:xfrm>
          <a:prstGeom prst="straightConnector1">
            <a:avLst/>
          </a:prstGeom>
          <a:ln w="25400">
            <a:solidFill>
              <a:schemeClr val="accent1">
                <a:lumMod val="50000"/>
              </a:schemeClr>
            </a:solidFill>
            <a:headEnd type="triangle" w="med" len="med"/>
            <a:tailEnd type="none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1" name="TextBox 58"/>
          <p:cNvSpPr txBox="1">
            <a:spLocks noChangeArrowheads="1"/>
          </p:cNvSpPr>
          <p:nvPr/>
        </p:nvSpPr>
        <p:spPr bwMode="auto">
          <a:xfrm>
            <a:off x="7002462" y="3021012"/>
            <a:ext cx="14716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1200" b="1" dirty="0"/>
              <a:t>Трансформация</a:t>
            </a:r>
          </a:p>
        </p:txBody>
      </p:sp>
      <p:cxnSp>
        <p:nvCxnSpPr>
          <p:cNvPr id="22" name="Соединительная линия уступом 21"/>
          <p:cNvCxnSpPr>
            <a:stCxn id="9" idx="1"/>
            <a:endCxn id="17" idx="2"/>
          </p:cNvCxnSpPr>
          <p:nvPr/>
        </p:nvCxnSpPr>
        <p:spPr bwMode="auto">
          <a:xfrm rot="16200000" flipH="1">
            <a:off x="5244306" y="5242718"/>
            <a:ext cx="1646237" cy="244475"/>
          </a:xfrm>
          <a:prstGeom prst="bentConnector2">
            <a:avLst/>
          </a:prstGeom>
          <a:ln w="25400">
            <a:solidFill>
              <a:schemeClr val="bg1">
                <a:lumMod val="50000"/>
              </a:schemeClr>
            </a:solidFill>
            <a:prstDash val="sysDash"/>
            <a:headEnd type="triangle" w="med" len="med"/>
            <a:tailEnd type="none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10" idx="1"/>
            <a:endCxn id="17" idx="0"/>
          </p:cNvCxnSpPr>
          <p:nvPr/>
        </p:nvCxnSpPr>
        <p:spPr bwMode="auto">
          <a:xfrm rot="5400000">
            <a:off x="7535862" y="5248274"/>
            <a:ext cx="1646237" cy="233363"/>
          </a:xfrm>
          <a:prstGeom prst="bentConnector2">
            <a:avLst/>
          </a:prstGeom>
          <a:ln w="25400">
            <a:solidFill>
              <a:schemeClr val="bg1">
                <a:lumMod val="50000"/>
              </a:schemeClr>
            </a:solidFill>
            <a:prstDash val="sysDash"/>
            <a:headEnd type="triangle" w="med" len="med"/>
            <a:tailEnd type="none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4" name="TextBox 64"/>
          <p:cNvSpPr txBox="1">
            <a:spLocks noChangeArrowheads="1"/>
          </p:cNvSpPr>
          <p:nvPr/>
        </p:nvSpPr>
        <p:spPr bwMode="auto">
          <a:xfrm>
            <a:off x="3667124" y="5543549"/>
            <a:ext cx="1862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1200" b="1" dirty="0"/>
              <a:t>Проводки МСФО по шаблону</a:t>
            </a:r>
          </a:p>
        </p:txBody>
      </p:sp>
      <p:sp>
        <p:nvSpPr>
          <p:cNvPr id="25" name="TextBox 65"/>
          <p:cNvSpPr txBox="1">
            <a:spLocks noChangeArrowheads="1"/>
          </p:cNvSpPr>
          <p:nvPr/>
        </p:nvSpPr>
        <p:spPr bwMode="auto">
          <a:xfrm>
            <a:off x="8421687" y="5133974"/>
            <a:ext cx="14716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1200" b="1" dirty="0"/>
              <a:t>Корректируют показатели (строки ОСВ)</a:t>
            </a:r>
          </a:p>
        </p:txBody>
      </p:sp>
      <p:sp>
        <p:nvSpPr>
          <p:cNvPr id="26" name="Прямоугольник с двумя вырезанными противолежащими углами 25"/>
          <p:cNvSpPr/>
          <p:nvPr/>
        </p:nvSpPr>
        <p:spPr bwMode="auto">
          <a:xfrm>
            <a:off x="1293812" y="3859212"/>
            <a:ext cx="1150937" cy="677862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BCD58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1200" dirty="0"/>
              <a:t>Документы РСБУ</a:t>
            </a:r>
          </a:p>
        </p:txBody>
      </p:sp>
      <p:cxnSp>
        <p:nvCxnSpPr>
          <p:cNvPr id="27" name="Соединительная линия уступом 26"/>
          <p:cNvCxnSpPr/>
          <p:nvPr/>
        </p:nvCxnSpPr>
        <p:spPr bwMode="auto">
          <a:xfrm rot="5400000">
            <a:off x="4144168" y="3850481"/>
            <a:ext cx="965200" cy="2347912"/>
          </a:xfrm>
          <a:prstGeom prst="bentConnector2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/>
          <p:nvPr/>
        </p:nvCxnSpPr>
        <p:spPr bwMode="auto">
          <a:xfrm rot="10800000" flipV="1">
            <a:off x="1282699" y="2624137"/>
            <a:ext cx="0" cy="1500187"/>
          </a:xfrm>
          <a:prstGeom prst="bentConnector3">
            <a:avLst>
              <a:gd name="adj1" fmla="val 22860100000"/>
            </a:avLst>
          </a:prstGeom>
          <a:ln w="25400">
            <a:solidFill>
              <a:srgbClr val="0070C0"/>
            </a:solidFill>
            <a:headEnd type="triangle" w="med" len="med"/>
            <a:tailEnd type="none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/>
          <p:nvPr/>
        </p:nvCxnSpPr>
        <p:spPr bwMode="auto">
          <a:xfrm rot="10800000">
            <a:off x="1276349" y="4321174"/>
            <a:ext cx="12700" cy="1308100"/>
          </a:xfrm>
          <a:prstGeom prst="bentConnector3">
            <a:avLst>
              <a:gd name="adj1" fmla="val 1920000"/>
            </a:avLst>
          </a:prstGeom>
          <a:ln w="25400">
            <a:solidFill>
              <a:schemeClr val="tx2">
                <a:lumMod val="60000"/>
                <a:lumOff val="40000"/>
              </a:schemeClr>
            </a:solidFill>
            <a:headEnd type="triangle" w="med" len="med"/>
            <a:tailEnd type="none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0" name="Прямоугольник с двумя вырезанными противолежащими углами 29"/>
          <p:cNvSpPr/>
          <p:nvPr/>
        </p:nvSpPr>
        <p:spPr bwMode="auto">
          <a:xfrm>
            <a:off x="1293812" y="5180012"/>
            <a:ext cx="2303462" cy="652462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BCD58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1200" dirty="0"/>
              <a:t>Данные регистров оперативного учета</a:t>
            </a:r>
          </a:p>
        </p:txBody>
      </p:sp>
      <p:sp>
        <p:nvSpPr>
          <p:cNvPr id="37" name="TextBox 137"/>
          <p:cNvSpPr txBox="1">
            <a:spLocks noChangeArrowheads="1"/>
          </p:cNvSpPr>
          <p:nvPr/>
        </p:nvSpPr>
        <p:spPr bwMode="auto">
          <a:xfrm>
            <a:off x="2406649" y="1398587"/>
            <a:ext cx="27035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1200" i="1" dirty="0"/>
              <a:t>Общества, ведущие учет в </a:t>
            </a:r>
          </a:p>
          <a:p>
            <a:pPr algn="ctr"/>
            <a:r>
              <a:rPr lang="en-US" sz="1200" i="1" dirty="0"/>
              <a:t>1C</a:t>
            </a:r>
            <a:r>
              <a:rPr lang="ru-RU" sz="1200" i="1" dirty="0"/>
              <a:t>:</a:t>
            </a:r>
            <a:r>
              <a:rPr lang="en-US" sz="1200" i="1" dirty="0"/>
              <a:t>ERP</a:t>
            </a:r>
            <a:r>
              <a:rPr lang="ru-RU" sz="1200" i="1" dirty="0"/>
              <a:t> Управление Холдингом</a:t>
            </a:r>
          </a:p>
        </p:txBody>
      </p:sp>
    </p:spTree>
    <p:extLst>
      <p:ext uri="{BB962C8B-B14F-4D97-AF65-F5344CB8AC3E}">
        <p14:creationId xmlns:p14="http://schemas.microsoft.com/office/powerpoint/2010/main" val="28893607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5219" y="0"/>
            <a:ext cx="8661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МСФО</a:t>
            </a:r>
            <a: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/>
            </a:r>
            <a:b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altLang="en-US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Проводки МСФО могут формироваться по шаблону в момент проведения документа РСБУ</a:t>
            </a:r>
            <a:endParaRPr lang="ru-RU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324B80-B5BA-4E7F-A2C7-8A61F7FB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46</a:t>
            </a:fld>
            <a:endParaRPr lang="ru-RU" dirty="0"/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 bwMode="auto">
          <a:xfrm>
            <a:off x="427473" y="4115720"/>
            <a:ext cx="2665694" cy="982718"/>
          </a:xfrm>
          <a:prstGeom prst="snip2DiagRect">
            <a:avLst/>
          </a:prstGeom>
          <a:solidFill>
            <a:srgbClr val="FBCD58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1400" dirty="0"/>
              <a:t>Проведение документов регламентированного учета</a:t>
            </a:r>
          </a:p>
        </p:txBody>
      </p:sp>
      <p:cxnSp>
        <p:nvCxnSpPr>
          <p:cNvPr id="8" name="Соединительная линия уступом 54"/>
          <p:cNvCxnSpPr>
            <a:stCxn id="7" idx="0"/>
            <a:endCxn id="11" idx="2"/>
          </p:cNvCxnSpPr>
          <p:nvPr/>
        </p:nvCxnSpPr>
        <p:spPr bwMode="auto">
          <a:xfrm>
            <a:off x="3093167" y="4607079"/>
            <a:ext cx="796643" cy="6508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headEnd type="none" w="med" len="med"/>
            <a:tailEnd type="arrow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Прямоугольник с двумя вырезанными противолежащими углами 8"/>
          <p:cNvSpPr/>
          <p:nvPr/>
        </p:nvSpPr>
        <p:spPr bwMode="auto">
          <a:xfrm>
            <a:off x="3093167" y="5592095"/>
            <a:ext cx="3125505" cy="969702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1400" dirty="0"/>
              <a:t>Проводки МСФО</a:t>
            </a:r>
          </a:p>
          <a:p>
            <a:pPr algn="ctr">
              <a:defRPr/>
            </a:pPr>
            <a:r>
              <a:rPr lang="ru-RU" sz="1400" dirty="0"/>
              <a:t> (документ «Трансляция»)</a:t>
            </a:r>
          </a:p>
        </p:txBody>
      </p:sp>
      <p:cxnSp>
        <p:nvCxnSpPr>
          <p:cNvPr id="10" name="Соединительная линия уступом 9"/>
          <p:cNvCxnSpPr>
            <a:endCxn id="7" idx="1"/>
          </p:cNvCxnSpPr>
          <p:nvPr/>
        </p:nvCxnSpPr>
        <p:spPr bwMode="auto">
          <a:xfrm rot="10800000">
            <a:off x="1760320" y="5098438"/>
            <a:ext cx="1291292" cy="796870"/>
          </a:xfrm>
          <a:prstGeom prst="bentConnector2">
            <a:avLst/>
          </a:prstGeom>
          <a:ln w="25400">
            <a:solidFill>
              <a:schemeClr val="bg1">
                <a:lumMod val="50000"/>
              </a:schemeClr>
            </a:solidFill>
            <a:headEnd type="triangle" w="med" len="med"/>
            <a:tailEnd type="none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Прямоугольник с двумя вырезанными противолежащими углами 10"/>
          <p:cNvSpPr/>
          <p:nvPr/>
        </p:nvSpPr>
        <p:spPr bwMode="auto">
          <a:xfrm>
            <a:off x="3889810" y="4128736"/>
            <a:ext cx="3125505" cy="969702"/>
          </a:xfrm>
          <a:prstGeom prst="snip2DiagRect">
            <a:avLst/>
          </a:prstGeom>
          <a:solidFill>
            <a:schemeClr val="accent3">
              <a:lumMod val="40000"/>
              <a:lumOff val="60000"/>
            </a:schemeClr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1400" dirty="0"/>
              <a:t>Проводки МСФО</a:t>
            </a:r>
          </a:p>
          <a:p>
            <a:pPr algn="ctr">
              <a:defRPr/>
            </a:pPr>
            <a:r>
              <a:rPr lang="ru-RU" sz="1400" dirty="0"/>
              <a:t> (Трансформационная корректировка по шаблону)</a:t>
            </a:r>
          </a:p>
        </p:txBody>
      </p:sp>
      <p:sp>
        <p:nvSpPr>
          <p:cNvPr id="12" name="Прямоугольная выноска 11"/>
          <p:cNvSpPr/>
          <p:nvPr/>
        </p:nvSpPr>
        <p:spPr bwMode="auto">
          <a:xfrm>
            <a:off x="381895" y="1652429"/>
            <a:ext cx="2756847" cy="1574951"/>
          </a:xfrm>
          <a:prstGeom prst="wedgeRectCallout">
            <a:avLst>
              <a:gd name="adj1" fmla="val -13045"/>
              <a:gd name="adj2" fmla="val 113852"/>
            </a:avLst>
          </a:prstGeom>
          <a:solidFill>
            <a:schemeClr val="accent1">
              <a:lumMod val="40000"/>
              <a:lumOff val="60000"/>
            </a:schemeClr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ru-RU" sz="1600" dirty="0"/>
              <a:t>В момент проведения документов РСБУ можно формировать трансформационные корректировки «на лету» </a:t>
            </a:r>
          </a:p>
        </p:txBody>
      </p:sp>
      <p:sp>
        <p:nvSpPr>
          <p:cNvPr id="14" name="Прямоугольная выноска 13"/>
          <p:cNvSpPr/>
          <p:nvPr/>
        </p:nvSpPr>
        <p:spPr bwMode="auto">
          <a:xfrm>
            <a:off x="7472798" y="5226969"/>
            <a:ext cx="3860800" cy="1503363"/>
          </a:xfrm>
          <a:prstGeom prst="wedgeRectCallout">
            <a:avLst>
              <a:gd name="adj1" fmla="val -5931"/>
              <a:gd name="adj2" fmla="val -18324"/>
            </a:avLst>
          </a:prstGeom>
          <a:solidFill>
            <a:schemeClr val="accent1">
              <a:lumMod val="40000"/>
              <a:lumOff val="60000"/>
            </a:schemeClr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Arial" charset="0"/>
                <a:cs typeface="Arial" charset="0"/>
              </a:rPr>
              <a:t>Источник данных для трансформационной корректировки – проводка регламентированного учета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rcRect r="41798"/>
          <a:stretch>
            <a:fillRect/>
          </a:stretch>
        </p:blipFill>
        <p:spPr bwMode="auto">
          <a:xfrm>
            <a:off x="3784600" y="1025695"/>
            <a:ext cx="7814405" cy="295800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7524052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900" y="120582"/>
            <a:ext cx="72517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МСФО</a:t>
            </a:r>
            <a: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/>
            </a:r>
            <a:b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altLang="ru-RU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Параллельный учет по выборочным объектам</a:t>
            </a:r>
            <a:endParaRPr lang="ru-RU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324B80-B5BA-4E7F-A2C7-8A61F7FB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47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076855" y="1737093"/>
            <a:ext cx="1666276" cy="990132"/>
          </a:xfrm>
          <a:prstGeom prst="rect">
            <a:avLst/>
          </a:prstGeom>
          <a:solidFill>
            <a:srgbClr val="FAA634"/>
          </a:solidFill>
          <a:ln>
            <a:solidFill>
              <a:schemeClr val="accent5">
                <a:lumMod val="9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dirty="0"/>
              <a:t>Здания и сооружения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285667" y="1927871"/>
            <a:ext cx="1666276" cy="9901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9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dirty="0"/>
              <a:t>Машины и оборудование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4886067" y="1927871"/>
            <a:ext cx="1666276" cy="9901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5">
                <a:lumMod val="9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dirty="0"/>
              <a:t>Транспорт</a:t>
            </a:r>
          </a:p>
        </p:txBody>
      </p:sp>
      <p:pic>
        <p:nvPicPr>
          <p:cNvPr id="12" name="Picture 2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219" y="2621141"/>
            <a:ext cx="4492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605" y="2719959"/>
            <a:ext cx="4492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 bwMode="auto">
          <a:xfrm>
            <a:off x="1277353" y="3098185"/>
            <a:ext cx="5266676" cy="404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</a:pPr>
            <a:r>
              <a:rPr lang="ru-RU" sz="1400" dirty="0">
                <a:solidFill>
                  <a:schemeClr val="tx1"/>
                </a:solidFill>
                <a:latin typeface="Arial" charset="0"/>
              </a:rPr>
              <a:t>Трансляция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1278469" y="1114300"/>
            <a:ext cx="5266676" cy="404664"/>
          </a:xfrm>
          <a:prstGeom prst="rect">
            <a:avLst/>
          </a:prstGeom>
          <a:solidFill>
            <a:srgbClr val="FAA634"/>
          </a:solidFill>
          <a:ln>
            <a:solidFill>
              <a:schemeClr val="accent5">
                <a:lumMod val="9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dirty="0"/>
              <a:t>Параллельный учет</a:t>
            </a:r>
          </a:p>
        </p:txBody>
      </p:sp>
      <p:cxnSp>
        <p:nvCxnSpPr>
          <p:cNvPr id="16" name="Соединительная линия уступом 15"/>
          <p:cNvCxnSpPr>
            <a:stCxn id="10" idx="1"/>
            <a:endCxn id="14" idx="1"/>
          </p:cNvCxnSpPr>
          <p:nvPr/>
        </p:nvCxnSpPr>
        <p:spPr bwMode="auto">
          <a:xfrm rot="10800000" flipV="1">
            <a:off x="1277353" y="2422937"/>
            <a:ext cx="8314" cy="877580"/>
          </a:xfrm>
          <a:prstGeom prst="bentConnector3">
            <a:avLst>
              <a:gd name="adj1" fmla="val 2849579"/>
            </a:avLst>
          </a:prstGeom>
          <a:ln w="25400">
            <a:solidFill>
              <a:schemeClr val="bg1">
                <a:lumMod val="75000"/>
              </a:schemeClr>
            </a:solidFill>
            <a:headEnd type="none" w="med" len="med"/>
            <a:tailEnd type="arrow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>
            <a:stCxn id="11" idx="3"/>
            <a:endCxn id="14" idx="3"/>
          </p:cNvCxnSpPr>
          <p:nvPr/>
        </p:nvCxnSpPr>
        <p:spPr bwMode="auto">
          <a:xfrm flipH="1">
            <a:off x="6544029" y="2422937"/>
            <a:ext cx="8314" cy="877580"/>
          </a:xfrm>
          <a:prstGeom prst="bentConnector3">
            <a:avLst>
              <a:gd name="adj1" fmla="val -2749579"/>
            </a:avLst>
          </a:prstGeom>
          <a:ln w="25400">
            <a:solidFill>
              <a:schemeClr val="bg1">
                <a:lumMod val="75000"/>
              </a:schemeClr>
            </a:solidFill>
            <a:headEnd type="none" w="med" len="med"/>
            <a:tailEnd type="arrow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stCxn id="9" idx="0"/>
            <a:endCxn id="15" idx="2"/>
          </p:cNvCxnSpPr>
          <p:nvPr/>
        </p:nvCxnSpPr>
        <p:spPr bwMode="auto">
          <a:xfrm rot="5400000" flipH="1" flipV="1">
            <a:off x="3801836" y="1627122"/>
            <a:ext cx="218129" cy="1814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1">
                <a:lumMod val="75000"/>
              </a:schemeClr>
            </a:solidFill>
            <a:headEnd type="none" w="med" len="med"/>
            <a:tailEnd type="arrow"/>
          </a:ln>
          <a:extLst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7454900" y="1203065"/>
            <a:ext cx="4587999" cy="53669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spcAft>
                <a:spcPts val="500"/>
              </a:spcAft>
              <a:buSzPct val="80000"/>
              <a:buFont typeface="Wingdings" panose="05000000000000000000" pitchFamily="2" charset="2"/>
              <a:buChar char="§"/>
            </a:pPr>
            <a:endParaRPr lang="ru-RU" dirty="0">
              <a:solidFill>
                <a:srgbClr val="233E59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A3B89F22-68D6-4E0B-8204-019CE5E89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4600" y="1316632"/>
            <a:ext cx="4267200" cy="5246857"/>
          </a:xfrm>
        </p:spPr>
        <p:txBody>
          <a:bodyPr>
            <a:normAutofit fontScale="92500"/>
          </a:bodyPr>
          <a:lstStyle/>
          <a:p>
            <a:pPr marL="0" indent="0">
              <a:buNone/>
              <a:defRPr/>
            </a:pPr>
            <a:r>
              <a:rPr lang="ru-RU" altLang="ru-RU" sz="2000" b="1" dirty="0">
                <a:solidFill>
                  <a:srgbClr val="3A5D80"/>
                </a:solidFill>
                <a:latin typeface="+mn-lt"/>
                <a:cs typeface="+mn-cs"/>
              </a:rPr>
              <a:t>16 областей параллельной оценки, в которых предусмотрено свыше 50 типовых операций, часть из которых автоматические:</a:t>
            </a:r>
          </a:p>
          <a:p>
            <a:pPr>
              <a:defRPr/>
            </a:pPr>
            <a:r>
              <a:rPr lang="ru-RU" altLang="ru-RU" sz="2300" dirty="0">
                <a:solidFill>
                  <a:srgbClr val="3A5D80"/>
                </a:solidFill>
                <a:latin typeface="+mn-lt"/>
                <a:cs typeface="+mn-cs"/>
              </a:rPr>
              <a:t>учет внеоборотных активов</a:t>
            </a:r>
          </a:p>
          <a:p>
            <a:pPr>
              <a:defRPr/>
            </a:pPr>
            <a:r>
              <a:rPr lang="ru-RU" altLang="ru-RU" sz="2300" dirty="0">
                <a:solidFill>
                  <a:srgbClr val="3A5D80"/>
                </a:solidFill>
                <a:latin typeface="+mn-lt"/>
                <a:cs typeface="+mn-cs"/>
              </a:rPr>
              <a:t>учет финансовых инструментов по амортизированной </a:t>
            </a:r>
            <a:br>
              <a:rPr lang="ru-RU" altLang="ru-RU" sz="2300" dirty="0">
                <a:solidFill>
                  <a:srgbClr val="3A5D80"/>
                </a:solidFill>
                <a:latin typeface="+mn-lt"/>
                <a:cs typeface="+mn-cs"/>
              </a:rPr>
            </a:br>
            <a:r>
              <a:rPr lang="ru-RU" altLang="ru-RU" sz="2300" dirty="0">
                <a:solidFill>
                  <a:srgbClr val="3A5D80"/>
                </a:solidFill>
                <a:latin typeface="+mn-lt"/>
                <a:cs typeface="+mn-cs"/>
              </a:rPr>
              <a:t>и справедливой стоимости, лизинг выданный и полученный</a:t>
            </a:r>
          </a:p>
          <a:p>
            <a:pPr>
              <a:defRPr/>
            </a:pPr>
            <a:r>
              <a:rPr lang="ru-RU" altLang="ru-RU" sz="2300" dirty="0">
                <a:solidFill>
                  <a:srgbClr val="3A5D80"/>
                </a:solidFill>
                <a:latin typeface="+mn-lt"/>
                <a:cs typeface="+mn-cs"/>
              </a:rPr>
              <a:t>резервы по МПЗ и сомнительным долгам</a:t>
            </a:r>
          </a:p>
          <a:p>
            <a:pPr>
              <a:defRPr/>
            </a:pPr>
            <a:r>
              <a:rPr lang="ru-RU" altLang="ru-RU" sz="2300" dirty="0">
                <a:solidFill>
                  <a:srgbClr val="3A5D80"/>
                </a:solidFill>
                <a:latin typeface="+mn-lt"/>
                <a:cs typeface="+mn-cs"/>
              </a:rPr>
              <a:t>приобретение и выбытие бизнеса</a:t>
            </a:r>
          </a:p>
          <a:p>
            <a:pPr>
              <a:defRPr/>
            </a:pPr>
            <a:r>
              <a:rPr lang="ru-RU" altLang="ru-RU" sz="2300" dirty="0">
                <a:solidFill>
                  <a:srgbClr val="3A5D80"/>
                </a:solidFill>
                <a:latin typeface="+mn-lt"/>
                <a:cs typeface="+mn-cs"/>
              </a:rPr>
              <a:t>консолидационные корректировки и исключение ВГО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8" y="3599348"/>
            <a:ext cx="7242337" cy="2970659"/>
          </a:xfrm>
          <a:prstGeom prst="rect">
            <a:avLst/>
          </a:prstGeom>
          <a:ln w="25400">
            <a:solidFill>
              <a:srgbClr val="3A5D8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97886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900" y="120582"/>
            <a:ext cx="72517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МСФО</a:t>
            </a:r>
            <a: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/>
            </a:r>
            <a:b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altLang="en-US" dirty="0"/>
              <a:t>Расширенные возможности параллельного учета основных средств</a:t>
            </a:r>
            <a:endParaRPr lang="ru-RU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650" y="1403531"/>
            <a:ext cx="4501413" cy="505741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9638" y="1042988"/>
            <a:ext cx="5135562" cy="527807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21" name="Стрелка вправо 20"/>
          <p:cNvSpPr/>
          <p:nvPr/>
        </p:nvSpPr>
        <p:spPr bwMode="auto">
          <a:xfrm>
            <a:off x="4995863" y="3155949"/>
            <a:ext cx="896937" cy="649287"/>
          </a:xfrm>
          <a:prstGeom prst="rightArrow">
            <a:avLst/>
          </a:prstGeom>
          <a:ln w="25400">
            <a:solidFill>
              <a:srgbClr val="3A5D80"/>
            </a:solidFill>
          </a:ln>
          <a:extLst/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ru-RU" dirty="0"/>
          </a:p>
        </p:txBody>
      </p:sp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D7CDE942-AC28-4EE4-BCA7-3CBB102D4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5472" y="6451052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8643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900" y="120582"/>
            <a:ext cx="8712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МСФО</a:t>
            </a:r>
            <a: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/>
            </a:r>
            <a:b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dirty="0"/>
              <a:t>Ключевые в</a:t>
            </a:r>
            <a:r>
              <a:rPr lang="ru-RU" altLang="en-US" dirty="0"/>
              <a:t>озможности параллельного учета финансовых инструментов</a:t>
            </a:r>
            <a:endParaRPr lang="ru-RU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3438" y="976378"/>
            <a:ext cx="4939962" cy="578002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20" name="Прямоугольник 19"/>
          <p:cNvSpPr/>
          <p:nvPr/>
        </p:nvSpPr>
        <p:spPr bwMode="auto">
          <a:xfrm>
            <a:off x="342900" y="1172369"/>
            <a:ext cx="2656682" cy="12049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400" dirty="0">
                <a:solidFill>
                  <a:schemeClr val="tx1"/>
                </a:solidFill>
              </a:rPr>
              <a:t>Начисление дисконта по долгосрочным договорам и его амортизация</a:t>
            </a: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8518523" y="1172369"/>
            <a:ext cx="2656682" cy="12334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400" dirty="0">
                <a:solidFill>
                  <a:schemeClr val="tx1"/>
                </a:solidFill>
              </a:rPr>
              <a:t>Включение расходов (комиссий, страховок и т.п.) в процентную ставку и признание их расходом в течение срока действия договора</a:t>
            </a: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8512173" y="3064669"/>
            <a:ext cx="2656682" cy="12334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400" dirty="0">
                <a:solidFill>
                  <a:schemeClr val="tx1"/>
                </a:solidFill>
              </a:rPr>
              <a:t>Пересчет начислений процентов по эффективной ставке по договорам с отсрочкой выплаты процентов</a:t>
            </a: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8477248" y="5077619"/>
            <a:ext cx="2656682" cy="12334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400" dirty="0">
                <a:solidFill>
                  <a:schemeClr val="tx1"/>
                </a:solidFill>
              </a:rPr>
              <a:t>Поддержка аннуитетных платежей и их распределение на основной долг и проценты</a:t>
            </a:r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342900" y="2993231"/>
            <a:ext cx="2656682" cy="12334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400" dirty="0">
                <a:solidFill>
                  <a:schemeClr val="tx1"/>
                </a:solidFill>
              </a:rPr>
              <a:t>Автоматическая переоценка котируемых финансовых инструментов в соответствии с актуальными котировками</a:t>
            </a: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342900" y="4923631"/>
            <a:ext cx="2656682" cy="12334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ru-RU" sz="1400" dirty="0">
                <a:solidFill>
                  <a:schemeClr val="tx1"/>
                </a:solidFill>
              </a:rPr>
              <a:t>Перевод задолженности из долгосрочной в краткосрочную по графику, актуализация аналитики интервалов погашения задолженности по месяцам</a:t>
            </a:r>
          </a:p>
        </p:txBody>
      </p:sp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D67E5F2C-3DEF-41C8-8090-99BE5F1B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5472" y="6451052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9866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0.rbk.ru/v6_top_pics/media/img/3/31/7554295102023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4" b="4465"/>
          <a:stretch/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87" y="562355"/>
            <a:ext cx="3950213" cy="9752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314574"/>
            <a:ext cx="12192000" cy="230505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E88626-D576-48ED-BBCA-B34C93A253AB}"/>
              </a:ext>
            </a:extLst>
          </p:cNvPr>
          <p:cNvSpPr txBox="1"/>
          <p:nvPr/>
        </p:nvSpPr>
        <p:spPr>
          <a:xfrm>
            <a:off x="774700" y="3131849"/>
            <a:ext cx="1064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Calibri" panose="020F0502020204030204" pitchFamily="34" charset="0"/>
                <a:cs typeface="Calibri" panose="020F0502020204030204" pitchFamily="34" charset="0"/>
              </a:rPr>
              <a:t>Производственный учет и отгрузка продукции</a:t>
            </a:r>
          </a:p>
        </p:txBody>
      </p:sp>
    </p:spTree>
    <p:extLst>
      <p:ext uri="{BB962C8B-B14F-4D97-AF65-F5344CB8AC3E}">
        <p14:creationId xmlns:p14="http://schemas.microsoft.com/office/powerpoint/2010/main" val="1594805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900" y="120582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МСФО</a:t>
            </a:r>
            <a: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/>
            </a:r>
            <a:b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Предлагаемая архитектура решения</a:t>
            </a:r>
          </a:p>
        </p:txBody>
      </p:sp>
      <p:sp>
        <p:nvSpPr>
          <p:cNvPr id="38" name="Плюс 24">
            <a:extLst>
              <a:ext uri="{FF2B5EF4-FFF2-40B4-BE49-F238E27FC236}">
                <a16:creationId xmlns:a16="http://schemas.microsoft.com/office/drawing/2014/main" id="{420F2327-B8E8-4D74-B66E-454618AABEF2}"/>
              </a:ext>
            </a:extLst>
          </p:cNvPr>
          <p:cNvSpPr/>
          <p:nvPr/>
        </p:nvSpPr>
        <p:spPr>
          <a:xfrm>
            <a:off x="4806824" y="3936837"/>
            <a:ext cx="451184" cy="406032"/>
          </a:xfrm>
          <a:prstGeom prst="mathPlus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anchor="ctr"/>
          <a:lstStyle/>
          <a:p>
            <a:pPr algn="ctr">
              <a:defRPr/>
            </a:pPr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A8A7D23-B58B-41A8-A90C-8177C5B0C198}"/>
              </a:ext>
            </a:extLst>
          </p:cNvPr>
          <p:cNvGrpSpPr/>
          <p:nvPr/>
        </p:nvGrpSpPr>
        <p:grpSpPr>
          <a:xfrm>
            <a:off x="342900" y="1907159"/>
            <a:ext cx="4265399" cy="4848225"/>
            <a:chOff x="1478035" y="1060845"/>
            <a:chExt cx="4542355" cy="5458406"/>
          </a:xfrm>
        </p:grpSpPr>
        <p:sp>
          <p:nvSpPr>
            <p:cNvPr id="14" name="Прямоугольник с двумя вырезанными противолежащими углами 6">
              <a:extLst>
                <a:ext uri="{FF2B5EF4-FFF2-40B4-BE49-F238E27FC236}">
                  <a16:creationId xmlns:a16="http://schemas.microsoft.com/office/drawing/2014/main" id="{33305443-9548-4370-8BEF-E1A4F6B8F339}"/>
                </a:ext>
              </a:extLst>
            </p:cNvPr>
            <p:cNvSpPr/>
            <p:nvPr/>
          </p:nvSpPr>
          <p:spPr bwMode="auto">
            <a:xfrm>
              <a:off x="1478035" y="1604930"/>
              <a:ext cx="2062406" cy="521710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ru-RU" sz="1200" dirty="0">
                  <a:solidFill>
                    <a:schemeClr val="accent5">
                      <a:lumMod val="10000"/>
                    </a:schemeClr>
                  </a:solidFill>
                </a:rPr>
                <a:t>Параллельный учет ОС, НКС, НМА, РБП, Запасов</a:t>
              </a:r>
            </a:p>
          </p:txBody>
        </p:sp>
        <p:sp>
          <p:nvSpPr>
            <p:cNvPr id="16" name="Прямоугольник с двумя вырезанными противолежащими углами 7">
              <a:extLst>
                <a:ext uri="{FF2B5EF4-FFF2-40B4-BE49-F238E27FC236}">
                  <a16:creationId xmlns:a16="http://schemas.microsoft.com/office/drawing/2014/main" id="{9D379380-3D21-414F-B064-056B28A50D2F}"/>
                </a:ext>
              </a:extLst>
            </p:cNvPr>
            <p:cNvSpPr/>
            <p:nvPr/>
          </p:nvSpPr>
          <p:spPr bwMode="auto">
            <a:xfrm>
              <a:off x="1478036" y="3044792"/>
              <a:ext cx="2062405" cy="521709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ru-RU" sz="1200" dirty="0">
                  <a:solidFill>
                    <a:schemeClr val="accent5">
                      <a:lumMod val="10000"/>
                    </a:schemeClr>
                  </a:solidFill>
                </a:rPr>
                <a:t>Параллельный учет финансовых инструментов</a:t>
              </a:r>
            </a:p>
          </p:txBody>
        </p:sp>
        <p:sp>
          <p:nvSpPr>
            <p:cNvPr id="17" name="Прямоугольник с двумя вырезанными противолежащими углами 8">
              <a:extLst>
                <a:ext uri="{FF2B5EF4-FFF2-40B4-BE49-F238E27FC236}">
                  <a16:creationId xmlns:a16="http://schemas.microsoft.com/office/drawing/2014/main" id="{BA5173ED-4C32-4AA3-8440-AC9E13E6CCDC}"/>
                </a:ext>
              </a:extLst>
            </p:cNvPr>
            <p:cNvSpPr/>
            <p:nvPr/>
          </p:nvSpPr>
          <p:spPr bwMode="auto">
            <a:xfrm>
              <a:off x="1478036" y="3811555"/>
              <a:ext cx="2062405" cy="521710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ru-RU" sz="1200" dirty="0">
                  <a:solidFill>
                    <a:schemeClr val="accent5">
                      <a:lumMod val="10000"/>
                    </a:schemeClr>
                  </a:solidFill>
                </a:rPr>
                <a:t>Пересчет отложенных налогов</a:t>
              </a:r>
            </a:p>
          </p:txBody>
        </p:sp>
        <p:sp>
          <p:nvSpPr>
            <p:cNvPr id="18" name="Прямоугольник с двумя вырезанными противолежащими углами 9">
              <a:extLst>
                <a:ext uri="{FF2B5EF4-FFF2-40B4-BE49-F238E27FC236}">
                  <a16:creationId xmlns:a16="http://schemas.microsoft.com/office/drawing/2014/main" id="{C3C3B51F-27BF-4BE2-AAC8-0330EFD3C30F}"/>
                </a:ext>
              </a:extLst>
            </p:cNvPr>
            <p:cNvSpPr/>
            <p:nvPr/>
          </p:nvSpPr>
          <p:spPr bwMode="auto">
            <a:xfrm>
              <a:off x="1478036" y="4565617"/>
              <a:ext cx="2062405" cy="521709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ru-RU" sz="1200" dirty="0">
                  <a:solidFill>
                    <a:schemeClr val="accent5">
                      <a:lumMod val="10000"/>
                    </a:schemeClr>
                  </a:solidFill>
                </a:rPr>
                <a:t>Независимый от РСБУ механизм переоценки валют</a:t>
              </a:r>
            </a:p>
          </p:txBody>
        </p:sp>
        <p:sp>
          <p:nvSpPr>
            <p:cNvPr id="19" name="Прямоугольник с двумя вырезанными противолежащими углами 10">
              <a:extLst>
                <a:ext uri="{FF2B5EF4-FFF2-40B4-BE49-F238E27FC236}">
                  <a16:creationId xmlns:a16="http://schemas.microsoft.com/office/drawing/2014/main" id="{CD08961F-3F07-468B-87B1-8ECDDC6F27BA}"/>
                </a:ext>
              </a:extLst>
            </p:cNvPr>
            <p:cNvSpPr/>
            <p:nvPr/>
          </p:nvSpPr>
          <p:spPr bwMode="auto">
            <a:xfrm>
              <a:off x="1478036" y="5276817"/>
              <a:ext cx="2062405" cy="521709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ru-RU" sz="1200" dirty="0">
                  <a:solidFill>
                    <a:schemeClr val="accent5">
                      <a:lumMod val="10000"/>
                    </a:schemeClr>
                  </a:solidFill>
                </a:rPr>
                <a:t>Независимый от РСБУ механизм закрытия счетов</a:t>
              </a:r>
            </a:p>
          </p:txBody>
        </p:sp>
        <p:sp>
          <p:nvSpPr>
            <p:cNvPr id="20" name="Прямоугольник с двумя вырезанными противолежащими углами 11">
              <a:extLst>
                <a:ext uri="{FF2B5EF4-FFF2-40B4-BE49-F238E27FC236}">
                  <a16:creationId xmlns:a16="http://schemas.microsoft.com/office/drawing/2014/main" id="{5D01202D-3991-4E83-A1BD-BAF5B08F71AF}"/>
                </a:ext>
              </a:extLst>
            </p:cNvPr>
            <p:cNvSpPr/>
            <p:nvPr/>
          </p:nvSpPr>
          <p:spPr bwMode="auto">
            <a:xfrm>
              <a:off x="1478036" y="5997542"/>
              <a:ext cx="2062405" cy="521709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ru-RU" sz="1200" dirty="0">
                  <a:solidFill>
                    <a:schemeClr val="accent5">
                      <a:lumMod val="10000"/>
                    </a:schemeClr>
                  </a:solidFill>
                </a:rPr>
                <a:t>Конструктор отчетных форм</a:t>
              </a:r>
            </a:p>
          </p:txBody>
        </p:sp>
        <p:sp>
          <p:nvSpPr>
            <p:cNvPr id="21" name="Прямоугольник с двумя вырезанными противолежащими углами 12">
              <a:extLst>
                <a:ext uri="{FF2B5EF4-FFF2-40B4-BE49-F238E27FC236}">
                  <a16:creationId xmlns:a16="http://schemas.microsoft.com/office/drawing/2014/main" id="{EF4A84C2-2A7E-4743-B82C-BCFC9F199719}"/>
                </a:ext>
              </a:extLst>
            </p:cNvPr>
            <p:cNvSpPr/>
            <p:nvPr/>
          </p:nvSpPr>
          <p:spPr bwMode="auto">
            <a:xfrm>
              <a:off x="1478035" y="2325505"/>
              <a:ext cx="2062406" cy="520272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ru-RU" sz="1200" dirty="0">
                  <a:solidFill>
                    <a:schemeClr val="accent5">
                      <a:lumMod val="10000"/>
                    </a:schemeClr>
                  </a:solidFill>
                </a:rPr>
                <a:t>Быстрое закрытие и портал начислений</a:t>
              </a:r>
            </a:p>
          </p:txBody>
        </p:sp>
        <p:sp>
          <p:nvSpPr>
            <p:cNvPr id="22" name="Прямоугольник с двумя вырезанными противолежащими углами 13">
              <a:extLst>
                <a:ext uri="{FF2B5EF4-FFF2-40B4-BE49-F238E27FC236}">
                  <a16:creationId xmlns:a16="http://schemas.microsoft.com/office/drawing/2014/main" id="{DA03248B-FB90-4810-AF5C-64154E3594E3}"/>
                </a:ext>
              </a:extLst>
            </p:cNvPr>
            <p:cNvSpPr/>
            <p:nvPr/>
          </p:nvSpPr>
          <p:spPr bwMode="auto">
            <a:xfrm>
              <a:off x="3863747" y="2308192"/>
              <a:ext cx="2151512" cy="521709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ru-RU" sz="1200" dirty="0">
                  <a:solidFill>
                    <a:schemeClr val="accent5">
                      <a:lumMod val="10000"/>
                    </a:schemeClr>
                  </a:solidFill>
                </a:rPr>
                <a:t>Расчет поправок по заданной формуле (шаблону)</a:t>
              </a:r>
            </a:p>
          </p:txBody>
        </p:sp>
        <p:sp>
          <p:nvSpPr>
            <p:cNvPr id="23" name="Прямоугольник с двумя вырезанными противолежащими углами 14">
              <a:extLst>
                <a:ext uri="{FF2B5EF4-FFF2-40B4-BE49-F238E27FC236}">
                  <a16:creationId xmlns:a16="http://schemas.microsoft.com/office/drawing/2014/main" id="{4808C85D-9308-47D1-A194-01D5F59196C5}"/>
                </a:ext>
              </a:extLst>
            </p:cNvPr>
            <p:cNvSpPr/>
            <p:nvPr/>
          </p:nvSpPr>
          <p:spPr bwMode="auto">
            <a:xfrm>
              <a:off x="3863747" y="3043205"/>
              <a:ext cx="2151512" cy="521710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ru-RU" sz="1200" dirty="0">
                  <a:solidFill>
                    <a:schemeClr val="accent5">
                      <a:lumMod val="10000"/>
                    </a:schemeClr>
                  </a:solidFill>
                </a:rPr>
                <a:t>Портал сверки и исключения ВГО</a:t>
              </a:r>
            </a:p>
          </p:txBody>
        </p:sp>
        <p:sp>
          <p:nvSpPr>
            <p:cNvPr id="24" name="Прямоугольник с двумя вырезанными противолежащими углами 15">
              <a:extLst>
                <a:ext uri="{FF2B5EF4-FFF2-40B4-BE49-F238E27FC236}">
                  <a16:creationId xmlns:a16="http://schemas.microsoft.com/office/drawing/2014/main" id="{1CC3ACFA-32AC-417C-8479-9F2E8721A230}"/>
                </a:ext>
              </a:extLst>
            </p:cNvPr>
            <p:cNvSpPr/>
            <p:nvPr/>
          </p:nvSpPr>
          <p:spPr bwMode="auto">
            <a:xfrm>
              <a:off x="3859588" y="3778218"/>
              <a:ext cx="2160802" cy="521710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ru-RU" sz="1200" dirty="0">
                  <a:solidFill>
                    <a:schemeClr val="accent5">
                      <a:lumMod val="10000"/>
                    </a:schemeClr>
                  </a:solidFill>
                </a:rPr>
                <a:t>Отчетность по КИК</a:t>
              </a:r>
            </a:p>
          </p:txBody>
        </p:sp>
        <p:sp>
          <p:nvSpPr>
            <p:cNvPr id="25" name="Прямоугольник с двумя вырезанными противолежащими углами 16">
              <a:extLst>
                <a:ext uri="{FF2B5EF4-FFF2-40B4-BE49-F238E27FC236}">
                  <a16:creationId xmlns:a16="http://schemas.microsoft.com/office/drawing/2014/main" id="{E25D2C2D-D2EE-4203-B17B-33C8D99452A1}"/>
                </a:ext>
              </a:extLst>
            </p:cNvPr>
            <p:cNvSpPr/>
            <p:nvPr/>
          </p:nvSpPr>
          <p:spPr bwMode="auto">
            <a:xfrm>
              <a:off x="3859586" y="4529104"/>
              <a:ext cx="2160803" cy="521709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ru-RU" sz="1200" dirty="0">
                  <a:solidFill>
                    <a:schemeClr val="accent5">
                      <a:lumMod val="10000"/>
                    </a:schemeClr>
                  </a:solidFill>
                </a:rPr>
                <a:t>Трансформационная модель учета (формы сбора данных)</a:t>
              </a:r>
            </a:p>
          </p:txBody>
        </p:sp>
        <p:sp>
          <p:nvSpPr>
            <p:cNvPr id="26" name="Прямоугольник с двумя вырезанными противолежащими углами 17">
              <a:extLst>
                <a:ext uri="{FF2B5EF4-FFF2-40B4-BE49-F238E27FC236}">
                  <a16:creationId xmlns:a16="http://schemas.microsoft.com/office/drawing/2014/main" id="{7A0E2A66-E0A3-472B-ABC4-5978694E044D}"/>
                </a:ext>
              </a:extLst>
            </p:cNvPr>
            <p:cNvSpPr/>
            <p:nvPr/>
          </p:nvSpPr>
          <p:spPr bwMode="auto">
            <a:xfrm>
              <a:off x="3859588" y="5246857"/>
              <a:ext cx="2160802" cy="521709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ru-RU" sz="1200" dirty="0">
                  <a:solidFill>
                    <a:schemeClr val="accent5">
                      <a:lumMod val="10000"/>
                    </a:schemeClr>
                  </a:solidFill>
                </a:rPr>
                <a:t>Консолидация, приобретение и выбытие бизнеса</a:t>
              </a:r>
            </a:p>
          </p:txBody>
        </p:sp>
        <p:sp>
          <p:nvSpPr>
            <p:cNvPr id="27" name="Прямоугольник с двумя вырезанными противолежащими углами 18">
              <a:extLst>
                <a:ext uri="{FF2B5EF4-FFF2-40B4-BE49-F238E27FC236}">
                  <a16:creationId xmlns:a16="http://schemas.microsoft.com/office/drawing/2014/main" id="{FE942E4A-CF39-4B61-B090-90CA20CCBB82}"/>
                </a:ext>
              </a:extLst>
            </p:cNvPr>
            <p:cNvSpPr/>
            <p:nvPr/>
          </p:nvSpPr>
          <p:spPr bwMode="auto">
            <a:xfrm>
              <a:off x="3863747" y="1604930"/>
              <a:ext cx="2151512" cy="521710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ru-RU" sz="1200" dirty="0">
                  <a:solidFill>
                    <a:schemeClr val="accent5">
                      <a:lumMod val="10000"/>
                    </a:schemeClr>
                  </a:solidFill>
                </a:rPr>
                <a:t>Загрузка данных из внешних систем</a:t>
              </a:r>
            </a:p>
          </p:txBody>
        </p:sp>
        <p:sp>
          <p:nvSpPr>
            <p:cNvPr id="29" name="Прямоугольник с двумя вырезанными противолежащими углами 20">
              <a:extLst>
                <a:ext uri="{FF2B5EF4-FFF2-40B4-BE49-F238E27FC236}">
                  <a16:creationId xmlns:a16="http://schemas.microsoft.com/office/drawing/2014/main" id="{A4151F8F-0663-4470-B12C-CF7D0AAD750B}"/>
                </a:ext>
              </a:extLst>
            </p:cNvPr>
            <p:cNvSpPr/>
            <p:nvPr/>
          </p:nvSpPr>
          <p:spPr bwMode="auto">
            <a:xfrm>
              <a:off x="3859586" y="5981870"/>
              <a:ext cx="2160803" cy="521709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ru-RU" sz="1200" dirty="0">
                  <a:solidFill>
                    <a:schemeClr val="accent5">
                      <a:lumMod val="10000"/>
                    </a:schemeClr>
                  </a:solidFill>
                </a:rPr>
                <a:t>Поддержка </a:t>
              </a:r>
              <a:r>
                <a:rPr lang="en-US" sz="1200" dirty="0">
                  <a:solidFill>
                    <a:schemeClr val="accent5">
                      <a:lumMod val="10000"/>
                    </a:schemeClr>
                  </a:solidFill>
                </a:rPr>
                <a:t>IFRS 15 </a:t>
              </a:r>
              <a:r>
                <a:rPr lang="ru-RU" sz="1200" dirty="0">
                  <a:solidFill>
                    <a:schemeClr val="accent5">
                      <a:lumMod val="10000"/>
                    </a:schemeClr>
                  </a:solidFill>
                </a:rPr>
                <a:t>и </a:t>
              </a:r>
              <a:r>
                <a:rPr lang="en-US" sz="1200" dirty="0">
                  <a:solidFill>
                    <a:schemeClr val="accent5">
                      <a:lumMod val="10000"/>
                    </a:schemeClr>
                  </a:solidFill>
                </a:rPr>
                <a:t>IFRS 16</a:t>
              </a:r>
              <a:endParaRPr lang="ru-RU" sz="1200" dirty="0">
                <a:solidFill>
                  <a:schemeClr val="accent5">
                    <a:lumMod val="10000"/>
                  </a:schemeClr>
                </a:solidFill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C9257955-6DA6-4F96-8D8D-4A9F4CB01B77}"/>
                </a:ext>
              </a:extLst>
            </p:cNvPr>
            <p:cNvSpPr/>
            <p:nvPr/>
          </p:nvSpPr>
          <p:spPr>
            <a:xfrm>
              <a:off x="2019723" y="1060845"/>
              <a:ext cx="3679725" cy="369332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r>
                <a:rPr lang="ru-RU" b="1" dirty="0">
                  <a:solidFill>
                    <a:srgbClr val="002060"/>
                  </a:solidFill>
                </a:rPr>
                <a:t>1С:Управление Холдингом - МСФО</a:t>
              </a:r>
              <a:endParaRPr lang="ru-RU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B1FB9BD-4C75-49E7-9618-A0A9EB189DE1}"/>
              </a:ext>
            </a:extLst>
          </p:cNvPr>
          <p:cNvGrpSpPr/>
          <p:nvPr/>
        </p:nvGrpSpPr>
        <p:grpSpPr>
          <a:xfrm>
            <a:off x="4811632" y="1907159"/>
            <a:ext cx="3279167" cy="4322468"/>
            <a:chOff x="7441019" y="1620890"/>
            <a:chExt cx="3279167" cy="4322468"/>
          </a:xfrm>
        </p:grpSpPr>
        <p:sp>
          <p:nvSpPr>
            <p:cNvPr id="32" name="Прямоугольник с двумя вырезанными противолежащими углами 21">
              <a:extLst>
                <a:ext uri="{FF2B5EF4-FFF2-40B4-BE49-F238E27FC236}">
                  <a16:creationId xmlns:a16="http://schemas.microsoft.com/office/drawing/2014/main" id="{2D2F8FAF-5AFC-4E79-8BF2-2ECB97F8465F}"/>
                </a:ext>
              </a:extLst>
            </p:cNvPr>
            <p:cNvSpPr/>
            <p:nvPr/>
          </p:nvSpPr>
          <p:spPr bwMode="auto">
            <a:xfrm>
              <a:off x="8079906" y="2519484"/>
              <a:ext cx="2169162" cy="797654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FAA634">
                <a:alpha val="50000"/>
              </a:srgbClr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ru-RU" sz="1200" dirty="0"/>
                <a:t>МСФО в разрезе подразделений и направлений деятельности</a:t>
              </a:r>
            </a:p>
          </p:txBody>
        </p:sp>
        <p:sp>
          <p:nvSpPr>
            <p:cNvPr id="36" name="Прямоугольник с двумя вырезанными противолежащими углами 22">
              <a:extLst>
                <a:ext uri="{FF2B5EF4-FFF2-40B4-BE49-F238E27FC236}">
                  <a16:creationId xmlns:a16="http://schemas.microsoft.com/office/drawing/2014/main" id="{3CAFC828-7C9E-44A0-9548-04D9706440F8}"/>
                </a:ext>
              </a:extLst>
            </p:cNvPr>
            <p:cNvSpPr/>
            <p:nvPr/>
          </p:nvSpPr>
          <p:spPr bwMode="auto">
            <a:xfrm>
              <a:off x="8083124" y="3853584"/>
              <a:ext cx="2161975" cy="803403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FAA634">
                <a:alpha val="50000"/>
              </a:srgbClr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ru-RU" sz="1200" dirty="0"/>
                <a:t>Трансформационные корректировки по данным оперативного учета</a:t>
              </a:r>
            </a:p>
          </p:txBody>
        </p:sp>
        <p:sp>
          <p:nvSpPr>
            <p:cNvPr id="37" name="Прямоугольник с двумя вырезанными противолежащими углами 23">
              <a:extLst>
                <a:ext uri="{FF2B5EF4-FFF2-40B4-BE49-F238E27FC236}">
                  <a16:creationId xmlns:a16="http://schemas.microsoft.com/office/drawing/2014/main" id="{2F235B08-C04E-4BDE-9493-0D55658C7C7F}"/>
                </a:ext>
              </a:extLst>
            </p:cNvPr>
            <p:cNvSpPr/>
            <p:nvPr/>
          </p:nvSpPr>
          <p:spPr bwMode="auto">
            <a:xfrm>
              <a:off x="8085697" y="5161512"/>
              <a:ext cx="2156227" cy="781846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FAA634">
                <a:alpha val="50000"/>
              </a:srgbClr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ru-RU" sz="1200" dirty="0"/>
                <a:t>Расширенный состав документов параллельного учета ОС </a:t>
              </a: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7441019" y="1620890"/>
              <a:ext cx="3279167" cy="646331"/>
            </a:xfrm>
            <a:prstGeom prst="rect">
              <a:avLst/>
            </a:prstGeom>
          </p:spPr>
          <p:txBody>
            <a:bodyPr vert="horz" wrap="none">
              <a:spAutoFit/>
            </a:bodyPr>
            <a:lstStyle/>
            <a:p>
              <a:pPr algn="ctr"/>
              <a:r>
                <a:rPr lang="ru-RU" b="1" dirty="0">
                  <a:solidFill>
                    <a:srgbClr val="FAA634"/>
                  </a:solidFill>
                </a:rPr>
                <a:t>1С</a:t>
              </a:r>
              <a:r>
                <a:rPr lang="en-US" b="1" dirty="0">
                  <a:solidFill>
                    <a:srgbClr val="FAA634"/>
                  </a:solidFill>
                </a:rPr>
                <a:t>:ERP</a:t>
              </a:r>
              <a:r>
                <a:rPr lang="ru-RU" b="1" dirty="0">
                  <a:solidFill>
                    <a:srgbClr val="FAA634"/>
                  </a:solidFill>
                </a:rPr>
                <a:t> Управление Холдингом</a:t>
              </a:r>
            </a:p>
            <a:p>
              <a:pPr algn="ctr"/>
              <a:r>
                <a:rPr lang="ru-RU" b="1" dirty="0">
                  <a:solidFill>
                    <a:srgbClr val="FAA634"/>
                  </a:solidFill>
                </a:rPr>
                <a:t>- МСФО</a:t>
              </a:r>
              <a:endParaRPr lang="ru-RU" dirty="0">
                <a:solidFill>
                  <a:srgbClr val="FAA634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9FEB9A6-E409-486C-82A9-1A4DAE184866}"/>
              </a:ext>
            </a:extLst>
          </p:cNvPr>
          <p:cNvSpPr txBox="1"/>
          <p:nvPr/>
        </p:nvSpPr>
        <p:spPr>
          <a:xfrm>
            <a:off x="668298" y="977815"/>
            <a:ext cx="7336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A5D80"/>
                </a:solidFill>
              </a:rPr>
              <a:t>Подсистема обеспечивает подготовку индивидуальной и консолидированной отчетности МСФО на базе «1С:Управление холдингом 8», а также различных систем учета РСБУ, эксплуатируемых в дочерних обществах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6F6937D-32A9-4B89-9FF9-B37A89CC0A8B}"/>
              </a:ext>
            </a:extLst>
          </p:cNvPr>
          <p:cNvGrpSpPr/>
          <p:nvPr/>
        </p:nvGrpSpPr>
        <p:grpSpPr>
          <a:xfrm>
            <a:off x="7972241" y="1163052"/>
            <a:ext cx="4067546" cy="5363328"/>
            <a:chOff x="7573660" y="1117022"/>
            <a:chExt cx="4293711" cy="5363328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9BCAC775-8C5F-4254-B2FA-EA932566B020}"/>
                </a:ext>
              </a:extLst>
            </p:cNvPr>
            <p:cNvGrpSpPr/>
            <p:nvPr/>
          </p:nvGrpSpPr>
          <p:grpSpPr>
            <a:xfrm>
              <a:off x="7790082" y="1117022"/>
              <a:ext cx="4077289" cy="5363328"/>
              <a:chOff x="7790082" y="1117022"/>
              <a:chExt cx="4077289" cy="5363328"/>
            </a:xfrm>
          </p:grpSpPr>
          <p:sp>
            <p:nvSpPr>
              <p:cNvPr id="44" name="Скругленный прямоугольник 25">
                <a:extLst>
                  <a:ext uri="{FF2B5EF4-FFF2-40B4-BE49-F238E27FC236}">
                    <a16:creationId xmlns:a16="http://schemas.microsoft.com/office/drawing/2014/main" id="{2BB0790D-6348-4571-BD98-0976166C60EC}"/>
                  </a:ext>
                </a:extLst>
              </p:cNvPr>
              <p:cNvSpPr/>
              <p:nvPr/>
            </p:nvSpPr>
            <p:spPr>
              <a:xfrm>
                <a:off x="7790082" y="1117022"/>
                <a:ext cx="4077289" cy="585696"/>
              </a:xfrm>
              <a:prstGeom prst="roundRect">
                <a:avLst/>
              </a:prstGeom>
              <a:solidFill>
                <a:srgbClr val="FAA63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6D031431-4DB5-4469-816B-3F047CE9C840}"/>
                  </a:ext>
                </a:extLst>
              </p:cNvPr>
              <p:cNvSpPr/>
              <p:nvPr/>
            </p:nvSpPr>
            <p:spPr>
              <a:xfrm>
                <a:off x="7790082" y="1565092"/>
                <a:ext cx="4077289" cy="491525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FAA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1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93CBDFE-3DD1-4D73-9A41-5E89A25223DC}"/>
                  </a:ext>
                </a:extLst>
              </p:cNvPr>
              <p:cNvSpPr txBox="1"/>
              <p:nvPr/>
            </p:nvSpPr>
            <p:spPr>
              <a:xfrm>
                <a:off x="7817271" y="1142610"/>
                <a:ext cx="4050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/>
                  <a:t>Задачи подсистемы</a:t>
                </a:r>
              </a:p>
            </p:txBody>
          </p:sp>
        </p:grp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B9FAF4FC-AE96-4A5D-8947-E0914199B108}"/>
                </a:ext>
              </a:extLst>
            </p:cNvPr>
            <p:cNvSpPr/>
            <p:nvPr/>
          </p:nvSpPr>
          <p:spPr>
            <a:xfrm>
              <a:off x="7573660" y="1682819"/>
              <a:ext cx="4199239" cy="4180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Поддержка трансформационной и транзакционной модели учета (в первом случае учет ведется во внешних базах, во втором в единой базе)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Поддержка трансформационных корректировок по областям параллельной оценки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Инструменты автоматизации быстрого закрытия, позволяющие использовать незакрытые данные РСБУ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Инструменты сверки и урегулирования внутригрупповых операций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Автоматизированное проведение консолидационных процедур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Подготовка индивидуальной и </a:t>
              </a:r>
              <a:b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</a:b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консолидированной отчетности МСФО</a:t>
              </a:r>
            </a:p>
          </p:txBody>
        </p:sp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138D98-8657-4E37-B290-6DEED5A90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9325" y="6509769"/>
            <a:ext cx="2743200" cy="365125"/>
          </a:xfrm>
        </p:spPr>
        <p:txBody>
          <a:bodyPr/>
          <a:lstStyle/>
          <a:p>
            <a:fld id="{9C70A23B-64CD-4924-9B44-D7B9484B0353}" type="slidenum">
              <a:rPr lang="ru-RU" smtClean="0"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75721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900" y="120582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МСФО</a:t>
            </a:r>
            <a: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/>
            </a:r>
            <a:b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Предлагаемая архитектура решения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138D98-8657-4E37-B290-6DEED5A90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51</a:t>
            </a:fld>
            <a:endParaRPr lang="ru-RU" dirty="0"/>
          </a:p>
        </p:txBody>
      </p:sp>
      <p:pic>
        <p:nvPicPr>
          <p:cNvPr id="33" name="Picture 9" descr="C:\Users\mitrohin_s\Google Диск\Googldisk2\Маркетинг\2018\Конференции CFO\2018-08-15_16h22_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4950" y="1061280"/>
            <a:ext cx="8655649" cy="5720520"/>
          </a:xfrm>
          <a:prstGeom prst="rect">
            <a:avLst/>
          </a:prstGeom>
          <a:ln w="25400">
            <a:solidFill>
              <a:srgbClr val="3A5D80"/>
            </a:solidFill>
          </a:ln>
          <a:extLst/>
        </p:spPr>
      </p:pic>
      <p:sp>
        <p:nvSpPr>
          <p:cNvPr id="9" name="Прямоугольник 8"/>
          <p:cNvSpPr/>
          <p:nvPr/>
        </p:nvSpPr>
        <p:spPr>
          <a:xfrm>
            <a:off x="2613804" y="2008864"/>
            <a:ext cx="7146265" cy="286661"/>
          </a:xfrm>
          <a:prstGeom prst="rect">
            <a:avLst/>
          </a:prstGeom>
          <a:noFill/>
          <a:ln w="25400">
            <a:solidFill>
              <a:srgbClr val="193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63360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0.rbk.ru/v6_top_pics/media/img/3/31/7554295102023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4" b="4465"/>
          <a:stretch/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87" y="562355"/>
            <a:ext cx="3950213" cy="9752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314574"/>
            <a:ext cx="12192000" cy="230505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82393" y="2682269"/>
            <a:ext cx="1013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Gotham Pro" panose="02000503040000020004" pitchFamily="50" charset="0"/>
                <a:cs typeface="Gotham Pro" panose="02000503040000020004" pitchFamily="50" charset="0"/>
              </a:rPr>
              <a:t>Стратегическое планирование</a:t>
            </a:r>
          </a:p>
          <a:p>
            <a:pPr algn="ctr"/>
            <a:r>
              <a:rPr lang="ru-RU" sz="3200" dirty="0">
                <a:latin typeface="Gotham Pro" panose="02000503040000020004" pitchFamily="50" charset="0"/>
                <a:cs typeface="Gotham Pro" panose="02000503040000020004" pitchFamily="50" charset="0"/>
              </a:rPr>
              <a:t>Сбалансированная система показателей и</a:t>
            </a:r>
          </a:p>
          <a:p>
            <a:pPr algn="ctr"/>
            <a:r>
              <a:rPr lang="ru-RU" sz="3200" dirty="0">
                <a:latin typeface="Gotham Pro" panose="02000503040000020004" pitchFamily="50" charset="0"/>
                <a:cs typeface="Gotham Pro" panose="02000503040000020004" pitchFamily="50" charset="0"/>
              </a:rPr>
              <a:t>Управление инвестиционными проектами</a:t>
            </a:r>
          </a:p>
        </p:txBody>
      </p:sp>
    </p:spTree>
    <p:extLst>
      <p:ext uri="{BB962C8B-B14F-4D97-AF65-F5344CB8AC3E}">
        <p14:creationId xmlns:p14="http://schemas.microsoft.com/office/powerpoint/2010/main" val="16865140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899" y="92007"/>
            <a:ext cx="8737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Уровни планирования</a:t>
            </a:r>
            <a:br>
              <a:rPr lang="ru-RU" sz="2000" b="1" dirty="0">
                <a:solidFill>
                  <a:schemeClr val="tx2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Схема взаимосвязи подсистем 1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C:ERP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.Управление холдингом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23F0D42-E8A4-4C91-B453-7FC2B36B2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53</a:t>
            </a:fld>
            <a:endParaRPr lang="ru-RU" dirty="0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1023938"/>
            <a:ext cx="9691687" cy="567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0051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900" y="8880"/>
            <a:ext cx="83142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dirty="0">
              <a:solidFill>
                <a:schemeClr val="tx2">
                  <a:lumMod val="50000"/>
                </a:schemeClr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Подсистема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BSC -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Система сбалансированных показателей</a:t>
            </a:r>
          </a:p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/>
            </a:r>
            <a:br>
              <a:rPr lang="ru-RU" sz="2000" b="1" dirty="0">
                <a:solidFill>
                  <a:schemeClr val="tx2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</a:br>
            <a:endParaRPr lang="ru-RU" sz="2000" dirty="0">
              <a:solidFill>
                <a:schemeClr val="tx2">
                  <a:lumMod val="50000"/>
                </a:schemeClr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55E4A76-DC1B-40A6-95B7-FB8537B27680}"/>
              </a:ext>
            </a:extLst>
          </p:cNvPr>
          <p:cNvGrpSpPr/>
          <p:nvPr/>
        </p:nvGrpSpPr>
        <p:grpSpPr>
          <a:xfrm>
            <a:off x="-165636" y="1838380"/>
            <a:ext cx="8602030" cy="4732450"/>
            <a:chOff x="113345" y="677750"/>
            <a:chExt cx="11081155" cy="6192778"/>
          </a:xfrm>
        </p:grpSpPr>
        <p:graphicFrame>
          <p:nvGraphicFramePr>
            <p:cNvPr id="6" name="Схема 5"/>
            <p:cNvGraphicFramePr/>
            <p:nvPr>
              <p:extLst/>
            </p:nvPr>
          </p:nvGraphicFramePr>
          <p:xfrm>
            <a:off x="113345" y="677750"/>
            <a:ext cx="11081155" cy="619277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4273137" y="3184343"/>
              <a:ext cx="30757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</a:rPr>
                <a:t>BSC – </a:t>
              </a:r>
              <a:r>
                <a:rPr lang="ru-RU" sz="2000" dirty="0">
                  <a:solidFill>
                    <a:schemeClr val="accent1">
                      <a:lumMod val="50000"/>
                    </a:schemeClr>
                  </a:solidFill>
                </a:rPr>
                <a:t>Система сбалансированных показателей</a:t>
              </a:r>
            </a:p>
          </p:txBody>
        </p:sp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5883F39-D503-4DCF-8E66-1933A623D494}"/>
              </a:ext>
            </a:extLst>
          </p:cNvPr>
          <p:cNvSpPr/>
          <p:nvPr/>
        </p:nvSpPr>
        <p:spPr>
          <a:xfrm>
            <a:off x="514131" y="1006101"/>
            <a:ext cx="11163737" cy="750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2B43DA-6C88-4C3F-99BB-0BDBED030183}"/>
              </a:ext>
            </a:extLst>
          </p:cNvPr>
          <p:cNvSpPr txBox="1"/>
          <p:nvPr/>
        </p:nvSpPr>
        <p:spPr>
          <a:xfrm>
            <a:off x="782379" y="1076179"/>
            <a:ext cx="1060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ru-RU" sz="1600" dirty="0"/>
              <a:t>«1С:Управление холдингом 8» включает комплекс средств информационной поддержки стратегического управления компанией в соответствии с концепцией Balanced Scorecard</a:t>
            </a:r>
            <a:endParaRPr lang="ru-RU" sz="1600" dirty="0">
              <a:solidFill>
                <a:srgbClr val="44546A">
                  <a:lumMod val="75000"/>
                </a:srgbClr>
              </a:soli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41FBD7C-44BB-4E10-9F8D-BCFC685D43C0}"/>
              </a:ext>
            </a:extLst>
          </p:cNvPr>
          <p:cNvGrpSpPr/>
          <p:nvPr/>
        </p:nvGrpSpPr>
        <p:grpSpPr>
          <a:xfrm>
            <a:off x="8436394" y="1838381"/>
            <a:ext cx="3532960" cy="4517970"/>
            <a:chOff x="7573660" y="1117022"/>
            <a:chExt cx="4293711" cy="4277070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C5DC5E36-D908-49F6-A47E-13AF260298B6}"/>
                </a:ext>
              </a:extLst>
            </p:cNvPr>
            <p:cNvGrpSpPr/>
            <p:nvPr/>
          </p:nvGrpSpPr>
          <p:grpSpPr>
            <a:xfrm>
              <a:off x="7790082" y="1117022"/>
              <a:ext cx="4077289" cy="4277070"/>
              <a:chOff x="7790082" y="1117022"/>
              <a:chExt cx="4077289" cy="4277070"/>
            </a:xfrm>
          </p:grpSpPr>
          <p:sp>
            <p:nvSpPr>
              <p:cNvPr id="14" name="Скругленный прямоугольник 25">
                <a:extLst>
                  <a:ext uri="{FF2B5EF4-FFF2-40B4-BE49-F238E27FC236}">
                    <a16:creationId xmlns:a16="http://schemas.microsoft.com/office/drawing/2014/main" id="{4F9D60A8-5620-406B-986D-C07B3D3BEB86}"/>
                  </a:ext>
                </a:extLst>
              </p:cNvPr>
              <p:cNvSpPr/>
              <p:nvPr/>
            </p:nvSpPr>
            <p:spPr>
              <a:xfrm>
                <a:off x="7790082" y="1117022"/>
                <a:ext cx="4077289" cy="585696"/>
              </a:xfrm>
              <a:prstGeom prst="roundRect">
                <a:avLst/>
              </a:prstGeom>
              <a:solidFill>
                <a:srgbClr val="FAA63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A51B47AA-4A43-45AC-856D-4B41F3DB3EDC}"/>
                  </a:ext>
                </a:extLst>
              </p:cNvPr>
              <p:cNvSpPr/>
              <p:nvPr/>
            </p:nvSpPr>
            <p:spPr>
              <a:xfrm>
                <a:off x="7790082" y="1565092"/>
                <a:ext cx="4077289" cy="3829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FAA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1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6F98B59-AF07-43F2-B9DE-11C67FDD742D}"/>
                  </a:ext>
                </a:extLst>
              </p:cNvPr>
              <p:cNvSpPr txBox="1"/>
              <p:nvPr/>
            </p:nvSpPr>
            <p:spPr>
              <a:xfrm>
                <a:off x="7817271" y="1142610"/>
                <a:ext cx="4050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/>
                  <a:t>Задачи подсистемы</a:t>
                </a:r>
              </a:p>
            </p:txBody>
          </p:sp>
        </p:grp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08336D10-93A0-45C3-9C00-3FA593E45A19}"/>
                </a:ext>
              </a:extLst>
            </p:cNvPr>
            <p:cNvSpPr/>
            <p:nvPr/>
          </p:nvSpPr>
          <p:spPr>
            <a:xfrm>
              <a:off x="7573660" y="1682819"/>
              <a:ext cx="4199239" cy="3030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Функции для целеполагания по областям анализа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Декомпозиция целей в иерархию ключевых показателей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Распределение ответственности как за комплексные цели, так и отдельные KPI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Использование KPI в качестве компонента бюджетной модели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Персональные счетные карты и общая стратегическая карта целей для визуализации целей и декомпозиции KPI</a:t>
              </a:r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00062CB-7C86-40D7-9CD0-1D0302544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82934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3857" y="292032"/>
            <a:ext cx="8314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Подсистема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BSC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57" y="990600"/>
            <a:ext cx="11215193" cy="5800637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0CE56BF-B089-4EA6-A908-27E6A0AD2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84904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6700" y="255320"/>
            <a:ext cx="8314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Подсистема </a:t>
            </a:r>
            <a:r>
              <a:rPr lang="en-US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BSC</a:t>
            </a:r>
            <a:endParaRPr lang="ru-RU" sz="2000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606C5211-89B1-4E34-B795-C25FC1A9D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28" y="1208498"/>
            <a:ext cx="10882504" cy="2847669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B85D0D6-AC0A-4CA0-961F-61A58FBE8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28" y="1208498"/>
            <a:ext cx="10820400" cy="5457825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D665595C-07CF-456A-AAA4-64AEC16E6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32" y="1593331"/>
            <a:ext cx="7277956" cy="3323054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CC78EDD-6A7C-4576-9857-19E7ECDC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954" y="1317032"/>
            <a:ext cx="4811240" cy="5159287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11E13CE-D03B-4E55-B89B-CCED5FFA4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3760"/>
            <a:ext cx="2743200" cy="365125"/>
          </a:xfrm>
        </p:spPr>
        <p:txBody>
          <a:bodyPr/>
          <a:lstStyle/>
          <a:p>
            <a:fld id="{9C70A23B-64CD-4924-9B44-D7B9484B0353}" type="slidenum">
              <a:rPr lang="ru-RU" smtClean="0"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329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1685" y="26870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Управление инвестиционными проектами</a:t>
            </a:r>
            <a:endParaRPr lang="ru-RU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77275" y="1552575"/>
            <a:ext cx="7919000" cy="5154800"/>
            <a:chOff x="844000" y="1168588"/>
            <a:chExt cx="8343900" cy="5357812"/>
          </a:xfrm>
        </p:grpSpPr>
        <p:sp>
          <p:nvSpPr>
            <p:cNvPr id="30" name="Стрелка вниз 21"/>
            <p:cNvSpPr>
              <a:spLocks noChangeArrowheads="1"/>
            </p:cNvSpPr>
            <p:nvPr/>
          </p:nvSpPr>
          <p:spPr bwMode="auto">
            <a:xfrm rot="-5400000">
              <a:off x="2999032" y="3631594"/>
              <a:ext cx="360362" cy="2159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9E383">
                <a:alpha val="50195"/>
              </a:srgbClr>
            </a:solidFill>
            <a:ln w="44450" algn="ctr">
              <a:solidFill>
                <a:srgbClr val="FF99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</a:pPr>
              <a:endParaRPr lang="ru-RU" altLang="ru-RU" dirty="0"/>
            </a:p>
          </p:txBody>
        </p:sp>
        <p:sp>
          <p:nvSpPr>
            <p:cNvPr id="31" name="Стрелка вниз 22"/>
            <p:cNvSpPr>
              <a:spLocks noChangeArrowheads="1"/>
            </p:cNvSpPr>
            <p:nvPr/>
          </p:nvSpPr>
          <p:spPr bwMode="auto">
            <a:xfrm rot="-5400000">
              <a:off x="5019919" y="3631594"/>
              <a:ext cx="360362" cy="2159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9E383">
                <a:alpha val="50195"/>
              </a:srgbClr>
            </a:solidFill>
            <a:ln w="44450" algn="ctr">
              <a:solidFill>
                <a:srgbClr val="FF99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</a:pPr>
              <a:endParaRPr lang="ru-RU" altLang="ru-RU" dirty="0"/>
            </a:p>
          </p:txBody>
        </p:sp>
        <p:sp>
          <p:nvSpPr>
            <p:cNvPr id="32" name="Стрелка вниз 23"/>
            <p:cNvSpPr>
              <a:spLocks noChangeArrowheads="1"/>
            </p:cNvSpPr>
            <p:nvPr/>
          </p:nvSpPr>
          <p:spPr bwMode="auto">
            <a:xfrm rot="-5400000">
              <a:off x="7083669" y="3631594"/>
              <a:ext cx="360362" cy="2159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9E383">
                <a:alpha val="50195"/>
              </a:srgbClr>
            </a:solidFill>
            <a:ln w="44450" algn="ctr">
              <a:solidFill>
                <a:srgbClr val="FF99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</a:pPr>
              <a:endParaRPr lang="ru-RU" altLang="ru-RU" dirty="0"/>
            </a:p>
          </p:txBody>
        </p:sp>
        <p:sp>
          <p:nvSpPr>
            <p:cNvPr id="33" name="TextBox 14"/>
            <p:cNvSpPr txBox="1">
              <a:spLocks noChangeArrowheads="1"/>
            </p:cNvSpPr>
            <p:nvPr/>
          </p:nvSpPr>
          <p:spPr bwMode="auto">
            <a:xfrm>
              <a:off x="844000" y="3554600"/>
              <a:ext cx="3984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b="1" dirty="0"/>
                <a:t>1.</a:t>
              </a:r>
            </a:p>
          </p:txBody>
        </p:sp>
        <p:sp>
          <p:nvSpPr>
            <p:cNvPr id="34" name="Скругленный прямоугольник 33"/>
            <p:cNvSpPr/>
            <p:nvPr/>
          </p:nvSpPr>
          <p:spPr bwMode="auto">
            <a:xfrm>
              <a:off x="3417338" y="4888100"/>
              <a:ext cx="1511300" cy="630238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ru-RU" sz="1200" b="1" dirty="0">
                  <a:solidFill>
                    <a:srgbClr val="663300"/>
                  </a:solidFill>
                </a:rPr>
                <a:t>Актуализация бюджетов и КПЭ</a:t>
              </a:r>
            </a:p>
          </p:txBody>
        </p:sp>
        <p:sp>
          <p:nvSpPr>
            <p:cNvPr id="35" name="Скругленный прямоугольник 34"/>
            <p:cNvSpPr/>
            <p:nvPr/>
          </p:nvSpPr>
          <p:spPr bwMode="auto">
            <a:xfrm>
              <a:off x="5433463" y="4888100"/>
              <a:ext cx="1584325" cy="630238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ru-RU" sz="1200" b="1" dirty="0">
                  <a:solidFill>
                    <a:srgbClr val="663300"/>
                  </a:solidFill>
                </a:rPr>
                <a:t>План - фактный анализ и отчетность</a:t>
              </a:r>
            </a:p>
          </p:txBody>
        </p:sp>
        <p:sp>
          <p:nvSpPr>
            <p:cNvPr id="36" name="Скругленный прямоугольник 35"/>
            <p:cNvSpPr/>
            <p:nvPr/>
          </p:nvSpPr>
          <p:spPr bwMode="auto">
            <a:xfrm>
              <a:off x="7449588" y="4888100"/>
              <a:ext cx="1584325" cy="630238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ru-RU" sz="1200" b="1" dirty="0">
                  <a:solidFill>
                    <a:srgbClr val="663300"/>
                  </a:solidFill>
                </a:rPr>
                <a:t>Оптимизация инвестиционной программы</a:t>
              </a:r>
            </a:p>
          </p:txBody>
        </p:sp>
        <p:sp>
          <p:nvSpPr>
            <p:cNvPr id="37" name="Стрелка вниз 34"/>
            <p:cNvSpPr>
              <a:spLocks noChangeArrowheads="1"/>
            </p:cNvSpPr>
            <p:nvPr/>
          </p:nvSpPr>
          <p:spPr bwMode="auto">
            <a:xfrm rot="-5400000">
              <a:off x="5010394" y="5095269"/>
              <a:ext cx="360362" cy="2159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9E383">
                <a:alpha val="50195"/>
              </a:srgbClr>
            </a:solidFill>
            <a:ln w="44450" algn="ctr">
              <a:solidFill>
                <a:srgbClr val="FF99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</a:pPr>
              <a:endParaRPr lang="ru-RU" altLang="ru-RU" dirty="0"/>
            </a:p>
          </p:txBody>
        </p:sp>
        <p:sp>
          <p:nvSpPr>
            <p:cNvPr id="38" name="Стрелка вниз 35"/>
            <p:cNvSpPr>
              <a:spLocks noChangeArrowheads="1"/>
            </p:cNvSpPr>
            <p:nvPr/>
          </p:nvSpPr>
          <p:spPr bwMode="auto">
            <a:xfrm rot="-5400000">
              <a:off x="7074144" y="5095269"/>
              <a:ext cx="360362" cy="2159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9E383">
                <a:alpha val="50195"/>
              </a:srgbClr>
            </a:solidFill>
            <a:ln w="44450" algn="ctr">
              <a:solidFill>
                <a:srgbClr val="FF99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ct val="50000"/>
                </a:spcBef>
              </a:pPr>
              <a:endParaRPr lang="ru-RU" altLang="ru-RU" dirty="0"/>
            </a:p>
          </p:txBody>
        </p:sp>
        <p:sp>
          <p:nvSpPr>
            <p:cNvPr id="39" name="TextBox 36"/>
            <p:cNvSpPr txBox="1">
              <a:spLocks noChangeArrowheads="1"/>
            </p:cNvSpPr>
            <p:nvPr/>
          </p:nvSpPr>
          <p:spPr bwMode="auto">
            <a:xfrm>
              <a:off x="844000" y="4980175"/>
              <a:ext cx="3984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b="1" dirty="0"/>
                <a:t>2.</a:t>
              </a:r>
            </a:p>
          </p:txBody>
        </p:sp>
        <p:sp>
          <p:nvSpPr>
            <p:cNvPr id="40" name="TextBox 27"/>
            <p:cNvSpPr txBox="1">
              <a:spLocks noChangeArrowheads="1"/>
            </p:cNvSpPr>
            <p:nvPr/>
          </p:nvSpPr>
          <p:spPr bwMode="auto">
            <a:xfrm>
              <a:off x="1266275" y="1168588"/>
              <a:ext cx="342423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dirty="0"/>
                <a:t>Прединвестиционная фаза</a:t>
              </a:r>
            </a:p>
          </p:txBody>
        </p:sp>
        <p:sp>
          <p:nvSpPr>
            <p:cNvPr id="41" name="TextBox 40"/>
            <p:cNvSpPr txBox="1">
              <a:spLocks noChangeArrowheads="1"/>
            </p:cNvSpPr>
            <p:nvPr/>
          </p:nvSpPr>
          <p:spPr bwMode="auto">
            <a:xfrm>
              <a:off x="1869525" y="4419788"/>
              <a:ext cx="285273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dirty="0"/>
                <a:t>Инвестиционная фаза</a:t>
              </a:r>
            </a:p>
          </p:txBody>
        </p:sp>
        <p:sp>
          <p:nvSpPr>
            <p:cNvPr id="42" name="Прямоугольная выноска 41"/>
            <p:cNvSpPr/>
            <p:nvPr/>
          </p:nvSpPr>
          <p:spPr bwMode="auto">
            <a:xfrm>
              <a:off x="1423438" y="1608325"/>
              <a:ext cx="1714500" cy="1690688"/>
            </a:xfrm>
            <a:prstGeom prst="wedgeRectCallout">
              <a:avLst>
                <a:gd name="adj1" fmla="val -22306"/>
                <a:gd name="adj2" fmla="val 54290"/>
              </a:avLst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31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0" hangingPunct="0">
                <a:lnSpc>
                  <a:spcPct val="110000"/>
                </a:lnSpc>
                <a:spcBef>
                  <a:spcPts val="300"/>
                </a:spcBef>
                <a:defRPr/>
              </a:pPr>
              <a:r>
                <a:rPr lang="ru-RU" sz="1200" dirty="0"/>
                <a:t>Цели / задачи / </a:t>
              </a:r>
              <a:r>
                <a:rPr lang="en-US" sz="1200" dirty="0"/>
                <a:t>WBS</a:t>
              </a:r>
              <a:endParaRPr lang="ru-RU" sz="1200" dirty="0"/>
            </a:p>
            <a:p>
              <a:pPr eaLnBrk="0" hangingPunct="0">
                <a:lnSpc>
                  <a:spcPct val="110000"/>
                </a:lnSpc>
                <a:spcBef>
                  <a:spcPts val="300"/>
                </a:spcBef>
                <a:defRPr/>
              </a:pPr>
              <a:r>
                <a:rPr lang="ru-RU" sz="1200" dirty="0"/>
                <a:t>Сроки и Стоимость</a:t>
              </a:r>
            </a:p>
            <a:p>
              <a:pPr eaLnBrk="0" hangingPunct="0">
                <a:lnSpc>
                  <a:spcPct val="110000"/>
                </a:lnSpc>
                <a:spcBef>
                  <a:spcPts val="300"/>
                </a:spcBef>
                <a:defRPr/>
              </a:pPr>
              <a:r>
                <a:rPr lang="ru-RU" sz="1200" dirty="0"/>
                <a:t>Денежные потоки</a:t>
              </a:r>
            </a:p>
            <a:p>
              <a:pPr eaLnBrk="0" hangingPunct="0">
                <a:lnSpc>
                  <a:spcPct val="110000"/>
                </a:lnSpc>
                <a:spcBef>
                  <a:spcPts val="300"/>
                </a:spcBef>
                <a:defRPr/>
              </a:pPr>
              <a:r>
                <a:rPr lang="ru-RU" sz="1200" dirty="0"/>
                <a:t>Доходы и расходы</a:t>
              </a:r>
            </a:p>
            <a:p>
              <a:pPr eaLnBrk="0" hangingPunct="0">
                <a:lnSpc>
                  <a:spcPct val="110000"/>
                </a:lnSpc>
                <a:spcBef>
                  <a:spcPts val="300"/>
                </a:spcBef>
                <a:defRPr/>
              </a:pPr>
              <a:r>
                <a:rPr lang="ru-RU" sz="1200" dirty="0"/>
                <a:t>Ресурсы, Ставка дисконтирования</a:t>
              </a:r>
            </a:p>
            <a:p>
              <a:pPr eaLnBrk="0" hangingPunct="0">
                <a:lnSpc>
                  <a:spcPct val="110000"/>
                </a:lnSpc>
                <a:spcBef>
                  <a:spcPts val="300"/>
                </a:spcBef>
                <a:defRPr/>
              </a:pPr>
              <a:r>
                <a:rPr lang="ru-RU" sz="1200" dirty="0"/>
                <a:t>КПЭ</a:t>
              </a:r>
            </a:p>
            <a:p>
              <a:pPr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endParaRPr lang="ru-RU" sz="1200" dirty="0"/>
            </a:p>
          </p:txBody>
        </p:sp>
        <p:sp>
          <p:nvSpPr>
            <p:cNvPr id="43" name="Прямоугольная выноска 42"/>
            <p:cNvSpPr/>
            <p:nvPr/>
          </p:nvSpPr>
          <p:spPr bwMode="auto">
            <a:xfrm>
              <a:off x="5368375" y="1606738"/>
              <a:ext cx="1993900" cy="1690687"/>
            </a:xfrm>
            <a:prstGeom prst="wedgeRectCallout">
              <a:avLst>
                <a:gd name="adj1" fmla="val -22306"/>
                <a:gd name="adj2" fmla="val 54290"/>
              </a:avLst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31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0" hangingPunct="0">
                <a:lnSpc>
                  <a:spcPct val="110000"/>
                </a:lnSpc>
                <a:spcBef>
                  <a:spcPts val="300"/>
                </a:spcBef>
                <a:defRPr/>
              </a:pPr>
              <a:r>
                <a:rPr lang="ru-RU" sz="1200" b="1" dirty="0"/>
                <a:t>Собственные  </a:t>
              </a:r>
              <a:r>
                <a:rPr lang="ru-RU" sz="1200" dirty="0"/>
                <a:t>(чистая прибыль, амортиз. начисления)</a:t>
              </a:r>
            </a:p>
            <a:p>
              <a:pPr eaLnBrk="0" hangingPunct="0">
                <a:lnSpc>
                  <a:spcPct val="110000"/>
                </a:lnSpc>
                <a:spcBef>
                  <a:spcPts val="300"/>
                </a:spcBef>
                <a:defRPr/>
              </a:pPr>
              <a:r>
                <a:rPr lang="ru-RU" sz="1200" b="1" dirty="0"/>
                <a:t>Заемные         </a:t>
              </a:r>
              <a:r>
                <a:rPr lang="ru-RU" sz="1200" dirty="0"/>
                <a:t>(кредиты банков, облигации)</a:t>
              </a:r>
            </a:p>
            <a:p>
              <a:pPr eaLnBrk="0" hangingPunct="0">
                <a:lnSpc>
                  <a:spcPct val="110000"/>
                </a:lnSpc>
                <a:spcBef>
                  <a:spcPts val="300"/>
                </a:spcBef>
                <a:defRPr/>
              </a:pPr>
              <a:r>
                <a:rPr lang="ru-RU" sz="1200" b="1" dirty="0"/>
                <a:t>Привлеченные </a:t>
              </a:r>
              <a:r>
                <a:rPr lang="ru-RU" sz="1200" dirty="0"/>
                <a:t>Акции, взносы в уставной фонд</a:t>
              </a:r>
            </a:p>
            <a:p>
              <a:pPr eaLnBrk="0" hangingPunct="0">
                <a:lnSpc>
                  <a:spcPct val="110000"/>
                </a:lnSpc>
                <a:spcBef>
                  <a:spcPts val="300"/>
                </a:spcBef>
                <a:defRPr/>
              </a:pPr>
              <a:endParaRPr lang="ru-RU" sz="1200" dirty="0"/>
            </a:p>
          </p:txBody>
        </p:sp>
        <p:sp>
          <p:nvSpPr>
            <p:cNvPr id="44" name="Прямоугольная выноска 43"/>
            <p:cNvSpPr/>
            <p:nvPr/>
          </p:nvSpPr>
          <p:spPr bwMode="auto">
            <a:xfrm>
              <a:off x="3325263" y="1614675"/>
              <a:ext cx="1728787" cy="1689100"/>
            </a:xfrm>
            <a:prstGeom prst="wedgeRectCallout">
              <a:avLst>
                <a:gd name="adj1" fmla="val -22306"/>
                <a:gd name="adj2" fmla="val 54290"/>
              </a:avLst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31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0" hangingPunct="0">
                <a:lnSpc>
                  <a:spcPct val="110000"/>
                </a:lnSpc>
                <a:spcBef>
                  <a:spcPts val="300"/>
                </a:spcBef>
                <a:defRPr/>
              </a:pPr>
              <a:r>
                <a:rPr lang="ru-RU" sz="1200" dirty="0"/>
                <a:t>Метод Борда</a:t>
              </a:r>
            </a:p>
            <a:p>
              <a:pPr eaLnBrk="0" hangingPunct="0">
                <a:lnSpc>
                  <a:spcPct val="110000"/>
                </a:lnSpc>
                <a:spcBef>
                  <a:spcPts val="300"/>
                </a:spcBef>
                <a:defRPr/>
              </a:pPr>
              <a:r>
                <a:rPr lang="ru-RU" sz="1200" dirty="0"/>
                <a:t>Комиссия</a:t>
              </a:r>
            </a:p>
            <a:p>
              <a:pPr eaLnBrk="0" hangingPunct="0">
                <a:lnSpc>
                  <a:spcPct val="110000"/>
                </a:lnSpc>
                <a:spcBef>
                  <a:spcPts val="300"/>
                </a:spcBef>
                <a:defRPr/>
              </a:pPr>
              <a:r>
                <a:rPr lang="ru-RU" sz="1200" dirty="0"/>
                <a:t>Критерии</a:t>
              </a:r>
            </a:p>
            <a:p>
              <a:pPr eaLnBrk="0" hangingPunct="0">
                <a:lnSpc>
                  <a:spcPct val="110000"/>
                </a:lnSpc>
                <a:spcBef>
                  <a:spcPts val="300"/>
                </a:spcBef>
                <a:defRPr/>
              </a:pPr>
              <a:r>
                <a:rPr lang="ru-RU" sz="1200" dirty="0"/>
                <a:t>Балы</a:t>
              </a:r>
              <a:endParaRPr lang="en-US" sz="1200" dirty="0"/>
            </a:p>
            <a:p>
              <a:pPr eaLnBrk="0" hangingPunct="0">
                <a:lnSpc>
                  <a:spcPct val="110000"/>
                </a:lnSpc>
                <a:spcBef>
                  <a:spcPts val="300"/>
                </a:spcBef>
                <a:defRPr/>
              </a:pPr>
              <a:endParaRPr lang="ru-RU" sz="300" dirty="0"/>
            </a:p>
            <a:p>
              <a:pPr eaLnBrk="0" hangingPunct="0">
                <a:lnSpc>
                  <a:spcPct val="110000"/>
                </a:lnSpc>
                <a:spcBef>
                  <a:spcPts val="300"/>
                </a:spcBef>
                <a:defRPr/>
              </a:pPr>
              <a:r>
                <a:rPr lang="ru-RU" sz="1200" dirty="0"/>
                <a:t>Выбор альтернатив</a:t>
              </a:r>
            </a:p>
            <a:p>
              <a:pPr eaLnBrk="0" hangingPunct="0">
                <a:lnSpc>
                  <a:spcPct val="110000"/>
                </a:lnSpc>
                <a:spcBef>
                  <a:spcPts val="300"/>
                </a:spcBef>
                <a:defRPr/>
              </a:pPr>
              <a:r>
                <a:rPr lang="ru-RU" sz="1200" dirty="0"/>
                <a:t>Отобранные проекты</a:t>
              </a:r>
            </a:p>
          </p:txBody>
        </p:sp>
        <p:cxnSp>
          <p:nvCxnSpPr>
            <p:cNvPr id="45" name="Прямая соединительная линия 44"/>
            <p:cNvCxnSpPr/>
            <p:nvPr/>
          </p:nvCxnSpPr>
          <p:spPr bwMode="auto">
            <a:xfrm>
              <a:off x="3417338" y="2651313"/>
              <a:ext cx="1511300" cy="0"/>
            </a:xfrm>
            <a:prstGeom prst="line">
              <a:avLst/>
            </a:prstGeom>
            <a:solidFill>
              <a:srgbClr val="F9E383">
                <a:alpha val="50000"/>
              </a:srgbClr>
            </a:solidFill>
            <a:ln w="31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sp>
          <p:nvSpPr>
            <p:cNvPr id="46" name="Прямоугольная выноска 45"/>
            <p:cNvSpPr/>
            <p:nvPr/>
          </p:nvSpPr>
          <p:spPr bwMode="auto">
            <a:xfrm>
              <a:off x="7440063" y="1600388"/>
              <a:ext cx="1603375" cy="1690687"/>
            </a:xfrm>
            <a:prstGeom prst="wedgeRectCallout">
              <a:avLst>
                <a:gd name="adj1" fmla="val -22306"/>
                <a:gd name="adj2" fmla="val 54290"/>
              </a:avLst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31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0" hangingPunct="0">
                <a:lnSpc>
                  <a:spcPct val="110000"/>
                </a:lnSpc>
                <a:spcBef>
                  <a:spcPts val="300"/>
                </a:spcBef>
                <a:defRPr/>
              </a:pPr>
              <a:r>
                <a:rPr lang="ru-RU" sz="1200" dirty="0"/>
                <a:t>Портфель проектов. </a:t>
              </a:r>
            </a:p>
            <a:p>
              <a:pPr eaLnBrk="0" hangingPunct="0">
                <a:lnSpc>
                  <a:spcPct val="110000"/>
                </a:lnSpc>
                <a:spcBef>
                  <a:spcPts val="300"/>
                </a:spcBef>
                <a:defRPr/>
              </a:pPr>
              <a:endParaRPr lang="ru-RU" sz="1200" dirty="0"/>
            </a:p>
            <a:p>
              <a:pPr eaLnBrk="0" hangingPunct="0">
                <a:lnSpc>
                  <a:spcPct val="110000"/>
                </a:lnSpc>
                <a:spcBef>
                  <a:spcPts val="300"/>
                </a:spcBef>
                <a:defRPr/>
              </a:pPr>
              <a:r>
                <a:rPr lang="ru-RU" sz="1200" dirty="0"/>
                <a:t>Проекты включены в инвестиционную программу</a:t>
              </a:r>
            </a:p>
          </p:txBody>
        </p:sp>
        <p:cxnSp>
          <p:nvCxnSpPr>
            <p:cNvPr id="47" name="Прямая соединительная линия 46"/>
            <p:cNvCxnSpPr/>
            <p:nvPr/>
          </p:nvCxnSpPr>
          <p:spPr bwMode="auto">
            <a:xfrm>
              <a:off x="3417338" y="2938650"/>
              <a:ext cx="1511300" cy="0"/>
            </a:xfrm>
            <a:prstGeom prst="line">
              <a:avLst/>
            </a:prstGeom>
            <a:solidFill>
              <a:srgbClr val="F9E383">
                <a:alpha val="50000"/>
              </a:srgbClr>
            </a:solidFill>
            <a:ln w="31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</p:cxnSp>
        <p:sp>
          <p:nvSpPr>
            <p:cNvPr id="48" name="Полилиния 9221"/>
            <p:cNvSpPr>
              <a:spLocks/>
            </p:cNvSpPr>
            <p:nvPr/>
          </p:nvSpPr>
          <p:spPr bwMode="auto">
            <a:xfrm>
              <a:off x="4720675" y="1395600"/>
              <a:ext cx="4467225" cy="2466975"/>
            </a:xfrm>
            <a:custGeom>
              <a:avLst/>
              <a:gdLst>
                <a:gd name="T0" fmla="*/ 0 w 4467225"/>
                <a:gd name="T1" fmla="*/ 0 h 2466975"/>
                <a:gd name="T2" fmla="*/ 4467225 w 4467225"/>
                <a:gd name="T3" fmla="*/ 0 h 2466975"/>
                <a:gd name="T4" fmla="*/ 4467225 w 4467225"/>
                <a:gd name="T5" fmla="*/ 2466975 h 2466975"/>
                <a:gd name="T6" fmla="*/ 0 60000 65536"/>
                <a:gd name="T7" fmla="*/ 0 60000 65536"/>
                <a:gd name="T8" fmla="*/ 0 60000 65536"/>
                <a:gd name="T9" fmla="*/ 0 w 4467225"/>
                <a:gd name="T10" fmla="*/ 0 h 2466975"/>
                <a:gd name="T11" fmla="*/ 4467225 w 4467225"/>
                <a:gd name="T12" fmla="*/ 2466975 h 24669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67225" h="2466975">
                  <a:moveTo>
                    <a:pt x="0" y="0"/>
                  </a:moveTo>
                  <a:lnTo>
                    <a:pt x="4467225" y="0"/>
                  </a:lnTo>
                  <a:lnTo>
                    <a:pt x="4467225" y="2466975"/>
                  </a:lnTo>
                </a:path>
              </a:pathLst>
            </a:custGeom>
            <a:noFill/>
            <a:ln w="44450" algn="ctr">
              <a:solidFill>
                <a:schemeClr val="accent1">
                  <a:lumMod val="75000"/>
                </a:schemeClr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/>
            </a:p>
          </p:txBody>
        </p:sp>
        <p:sp>
          <p:nvSpPr>
            <p:cNvPr id="49" name="Полилиния 52"/>
            <p:cNvSpPr>
              <a:spLocks/>
            </p:cNvSpPr>
            <p:nvPr/>
          </p:nvSpPr>
          <p:spPr bwMode="auto">
            <a:xfrm>
              <a:off x="4719088" y="4640450"/>
              <a:ext cx="4467225" cy="1165225"/>
            </a:xfrm>
            <a:custGeom>
              <a:avLst/>
              <a:gdLst>
                <a:gd name="T0" fmla="*/ 0 w 4467225"/>
                <a:gd name="T1" fmla="*/ 0 h 2466975"/>
                <a:gd name="T2" fmla="*/ 4467225 w 4467225"/>
                <a:gd name="T3" fmla="*/ 0 h 2466975"/>
                <a:gd name="T4" fmla="*/ 4467225 w 4467225"/>
                <a:gd name="T5" fmla="*/ 304 h 2466975"/>
                <a:gd name="T6" fmla="*/ 0 60000 65536"/>
                <a:gd name="T7" fmla="*/ 0 60000 65536"/>
                <a:gd name="T8" fmla="*/ 0 60000 65536"/>
                <a:gd name="T9" fmla="*/ 0 w 4467225"/>
                <a:gd name="T10" fmla="*/ 0 h 2466975"/>
                <a:gd name="T11" fmla="*/ 4467225 w 4467225"/>
                <a:gd name="T12" fmla="*/ 2466975 h 24669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67225" h="2466975">
                  <a:moveTo>
                    <a:pt x="0" y="0"/>
                  </a:moveTo>
                  <a:lnTo>
                    <a:pt x="4467225" y="0"/>
                  </a:lnTo>
                  <a:lnTo>
                    <a:pt x="4467225" y="2466975"/>
                  </a:lnTo>
                </a:path>
              </a:pathLst>
            </a:custGeom>
            <a:noFill/>
            <a:ln w="44450" algn="ctr">
              <a:solidFill>
                <a:schemeClr val="accent1">
                  <a:lumMod val="75000"/>
                </a:schemeClr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ru-RU" altLang="ru-RU" dirty="0"/>
            </a:p>
          </p:txBody>
        </p:sp>
        <p:sp>
          <p:nvSpPr>
            <p:cNvPr id="50" name="Скругленный прямоугольник 49"/>
            <p:cNvSpPr>
              <a:spLocks noChangeArrowheads="1"/>
            </p:cNvSpPr>
            <p:nvPr/>
          </p:nvSpPr>
          <p:spPr bwMode="auto">
            <a:xfrm>
              <a:off x="1361525" y="3440300"/>
              <a:ext cx="1489075" cy="630238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50000"/>
                </a:spcBef>
              </a:pPr>
              <a:r>
                <a:rPr lang="ru-RU" altLang="ru-RU" sz="1200" dirty="0"/>
                <a:t>Инвестиционная заявка</a:t>
              </a:r>
            </a:p>
          </p:txBody>
        </p:sp>
        <p:sp>
          <p:nvSpPr>
            <p:cNvPr id="51" name="Скругленный прямоугольник 50"/>
            <p:cNvSpPr>
              <a:spLocks noChangeArrowheads="1"/>
            </p:cNvSpPr>
            <p:nvPr/>
          </p:nvSpPr>
          <p:spPr bwMode="auto">
            <a:xfrm>
              <a:off x="3417338" y="3440300"/>
              <a:ext cx="1489075" cy="631825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110000"/>
                </a:lnSpc>
                <a:spcBef>
                  <a:spcPct val="50000"/>
                </a:spcBef>
              </a:pPr>
              <a:r>
                <a:rPr lang="ru-RU" altLang="ru-RU" sz="120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Сравнение проектов по критериям</a:t>
              </a:r>
            </a:p>
          </p:txBody>
        </p:sp>
        <p:sp>
          <p:nvSpPr>
            <p:cNvPr id="52" name="Скругленный прямоугольник 51"/>
            <p:cNvSpPr>
              <a:spLocks noChangeArrowheads="1"/>
            </p:cNvSpPr>
            <p:nvPr/>
          </p:nvSpPr>
          <p:spPr bwMode="auto">
            <a:xfrm>
              <a:off x="5472449" y="3440634"/>
              <a:ext cx="1547813" cy="631825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110000"/>
                </a:lnSpc>
                <a:spcBef>
                  <a:spcPct val="50000"/>
                </a:spcBef>
              </a:pPr>
              <a:r>
                <a:rPr lang="ru-RU" altLang="ru-RU" sz="120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Назначение источников финансирования</a:t>
              </a:r>
            </a:p>
          </p:txBody>
        </p:sp>
        <p:sp>
          <p:nvSpPr>
            <p:cNvPr id="53" name="Скругленный прямоугольник 52"/>
            <p:cNvSpPr>
              <a:spLocks noChangeArrowheads="1"/>
            </p:cNvSpPr>
            <p:nvPr/>
          </p:nvSpPr>
          <p:spPr bwMode="auto">
            <a:xfrm>
              <a:off x="7495625" y="3478938"/>
              <a:ext cx="1547813" cy="631825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110000"/>
                </a:lnSpc>
                <a:spcBef>
                  <a:spcPct val="50000"/>
                </a:spcBef>
              </a:pPr>
              <a:r>
                <a:rPr lang="ru-RU" altLang="ru-RU" sz="120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Формирование инвестиционной программы</a:t>
              </a:r>
            </a:p>
          </p:txBody>
        </p:sp>
        <p:sp>
          <p:nvSpPr>
            <p:cNvPr id="54" name="Прямоугольник 2"/>
            <p:cNvSpPr>
              <a:spLocks noChangeArrowheads="1"/>
            </p:cNvSpPr>
            <p:nvPr/>
          </p:nvSpPr>
          <p:spPr bwMode="auto">
            <a:xfrm>
              <a:off x="1494875" y="4888100"/>
              <a:ext cx="1355725" cy="630238"/>
            </a:xfrm>
            <a:prstGeom prst="rect">
              <a:avLst/>
            </a:prstGeom>
            <a:solidFill>
              <a:srgbClr val="F9E383">
                <a:alpha val="50195"/>
              </a:srgbClr>
            </a:solidFill>
            <a:ln w="44450" algn="ctr">
              <a:solidFill>
                <a:srgbClr val="FFC000"/>
              </a:solidFill>
              <a:prstDash val="sysDash"/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50000"/>
                </a:spcBef>
              </a:pPr>
              <a:r>
                <a:rPr lang="ru-RU" altLang="ru-RU" sz="1400" dirty="0"/>
                <a:t>Исполнение проекта</a:t>
              </a:r>
            </a:p>
          </p:txBody>
        </p:sp>
        <p:sp>
          <p:nvSpPr>
            <p:cNvPr id="55" name="Скругленный прямоугольник 54"/>
            <p:cNvSpPr>
              <a:spLocks noChangeArrowheads="1"/>
            </p:cNvSpPr>
            <p:nvPr/>
          </p:nvSpPr>
          <p:spPr bwMode="auto">
            <a:xfrm>
              <a:off x="3417338" y="4864288"/>
              <a:ext cx="1511300" cy="631825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110000"/>
                </a:lnSpc>
                <a:spcBef>
                  <a:spcPct val="50000"/>
                </a:spcBef>
              </a:pPr>
              <a:r>
                <a:rPr lang="ru-RU" altLang="ru-RU" sz="120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Актуализация бюджетов</a:t>
              </a:r>
            </a:p>
          </p:txBody>
        </p:sp>
        <p:sp>
          <p:nvSpPr>
            <p:cNvPr id="56" name="Скругленный прямоугольник 55"/>
            <p:cNvSpPr>
              <a:spLocks noChangeArrowheads="1"/>
            </p:cNvSpPr>
            <p:nvPr/>
          </p:nvSpPr>
          <p:spPr bwMode="auto">
            <a:xfrm>
              <a:off x="5433463" y="4907150"/>
              <a:ext cx="1584325" cy="630238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110000"/>
                </a:lnSpc>
                <a:spcBef>
                  <a:spcPct val="50000"/>
                </a:spcBef>
              </a:pPr>
              <a:r>
                <a:rPr lang="ru-RU" altLang="ru-RU" sz="120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План-фактный анализ</a:t>
              </a:r>
            </a:p>
          </p:txBody>
        </p:sp>
        <p:sp>
          <p:nvSpPr>
            <p:cNvPr id="57" name="Скругленный прямоугольник 56"/>
            <p:cNvSpPr>
              <a:spLocks noChangeArrowheads="1"/>
            </p:cNvSpPr>
            <p:nvPr/>
          </p:nvSpPr>
          <p:spPr bwMode="auto">
            <a:xfrm>
              <a:off x="7459113" y="4888100"/>
              <a:ext cx="1584325" cy="630238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lnSpc>
                  <a:spcPct val="110000"/>
                </a:lnSpc>
                <a:spcBef>
                  <a:spcPct val="50000"/>
                </a:spcBef>
              </a:pPr>
              <a:r>
                <a:rPr lang="ru-RU" altLang="ru-RU" sz="120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Оптимизация инвестиционной программы</a:t>
              </a:r>
            </a:p>
          </p:txBody>
        </p:sp>
        <p:sp>
          <p:nvSpPr>
            <p:cNvPr id="58" name="Прямоугольная выноска 57"/>
            <p:cNvSpPr/>
            <p:nvPr/>
          </p:nvSpPr>
          <p:spPr bwMode="auto">
            <a:xfrm>
              <a:off x="1482175" y="5661213"/>
              <a:ext cx="1714500" cy="865187"/>
            </a:xfrm>
            <a:prstGeom prst="wedgeRectCallout">
              <a:avLst>
                <a:gd name="adj1" fmla="val -27306"/>
                <a:gd name="adj2" fmla="val -59252"/>
              </a:avLst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31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0" hangingPunct="0">
                <a:lnSpc>
                  <a:spcPct val="110000"/>
                </a:lnSpc>
                <a:spcBef>
                  <a:spcPts val="300"/>
                </a:spcBef>
                <a:defRPr/>
              </a:pPr>
              <a:r>
                <a:rPr lang="ru-RU" sz="1200" dirty="0"/>
                <a:t>Выявление проблемы с исполнением и корректировка</a:t>
              </a:r>
            </a:p>
            <a:p>
              <a:pPr eaLnBrk="0" hangingPunct="0">
                <a:lnSpc>
                  <a:spcPct val="110000"/>
                </a:lnSpc>
                <a:spcBef>
                  <a:spcPts val="300"/>
                </a:spcBef>
                <a:defRPr/>
              </a:pPr>
              <a:endParaRPr lang="ru-RU" sz="1200" dirty="0"/>
            </a:p>
            <a:p>
              <a:pPr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endParaRPr lang="ru-RU" sz="1200" dirty="0"/>
            </a:p>
          </p:txBody>
        </p:sp>
        <p:sp>
          <p:nvSpPr>
            <p:cNvPr id="59" name="Прямоугольная выноска 58"/>
            <p:cNvSpPr/>
            <p:nvPr/>
          </p:nvSpPr>
          <p:spPr bwMode="auto">
            <a:xfrm>
              <a:off x="7459113" y="5661213"/>
              <a:ext cx="1570037" cy="504825"/>
            </a:xfrm>
            <a:prstGeom prst="wedgeRectCallout">
              <a:avLst>
                <a:gd name="adj1" fmla="val -27306"/>
                <a:gd name="adj2" fmla="val -59252"/>
              </a:avLst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 w="31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0" hangingPunct="0">
                <a:lnSpc>
                  <a:spcPct val="110000"/>
                </a:lnSpc>
                <a:spcBef>
                  <a:spcPts val="300"/>
                </a:spcBef>
                <a:defRPr/>
              </a:pPr>
              <a:r>
                <a:rPr lang="ru-RU" sz="1200" dirty="0"/>
                <a:t>Методика</a:t>
              </a:r>
            </a:p>
            <a:p>
              <a:pPr eaLnBrk="0" hangingPunct="0">
                <a:lnSpc>
                  <a:spcPct val="110000"/>
                </a:lnSpc>
                <a:spcBef>
                  <a:spcPts val="300"/>
                </a:spcBef>
                <a:defRPr/>
              </a:pPr>
              <a:r>
                <a:rPr lang="ru-RU" sz="1200" dirty="0"/>
                <a:t> </a:t>
              </a:r>
              <a:r>
                <a:rPr lang="en-US" sz="1200" dirty="0"/>
                <a:t>Stage-Gate</a:t>
              </a:r>
              <a:endParaRPr lang="ru-RU" sz="1200" dirty="0"/>
            </a:p>
            <a:p>
              <a:pPr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endParaRPr lang="ru-RU" sz="1200" dirty="0"/>
            </a:p>
          </p:txBody>
        </p:sp>
      </p:grp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C1533B1E-C197-4F25-B30D-81CF68D701CC}"/>
              </a:ext>
            </a:extLst>
          </p:cNvPr>
          <p:cNvSpPr/>
          <p:nvPr/>
        </p:nvSpPr>
        <p:spPr>
          <a:xfrm>
            <a:off x="514131" y="1043016"/>
            <a:ext cx="11163737" cy="4980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CB7011A-CB9C-4AC4-900D-EB5AF3DC33A4}"/>
              </a:ext>
            </a:extLst>
          </p:cNvPr>
          <p:cNvSpPr txBox="1"/>
          <p:nvPr/>
        </p:nvSpPr>
        <p:spPr>
          <a:xfrm>
            <a:off x="782379" y="1113094"/>
            <a:ext cx="10600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Подсистема включает управление жизненным циклом проекта от инвестиционной идеи до завершения проекта</a:t>
            </a:r>
          </a:p>
        </p:txBody>
      </p: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3AA13093-8ADC-4B47-93C8-56BAEE450CB1}"/>
              </a:ext>
            </a:extLst>
          </p:cNvPr>
          <p:cNvGrpSpPr/>
          <p:nvPr/>
        </p:nvGrpSpPr>
        <p:grpSpPr>
          <a:xfrm>
            <a:off x="8436394" y="1698021"/>
            <a:ext cx="3532960" cy="5566519"/>
            <a:chOff x="7573660" y="1117022"/>
            <a:chExt cx="4293711" cy="4827938"/>
          </a:xfrm>
        </p:grpSpPr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8F2944C1-BEC1-4608-BB18-7F0D4769D39A}"/>
                </a:ext>
              </a:extLst>
            </p:cNvPr>
            <p:cNvGrpSpPr/>
            <p:nvPr/>
          </p:nvGrpSpPr>
          <p:grpSpPr>
            <a:xfrm>
              <a:off x="7790082" y="1117022"/>
              <a:ext cx="4077289" cy="4277070"/>
              <a:chOff x="7790082" y="1117022"/>
              <a:chExt cx="4077289" cy="4277070"/>
            </a:xfrm>
          </p:grpSpPr>
          <p:sp>
            <p:nvSpPr>
              <p:cNvPr id="66" name="Скругленный прямоугольник 25">
                <a:extLst>
                  <a:ext uri="{FF2B5EF4-FFF2-40B4-BE49-F238E27FC236}">
                    <a16:creationId xmlns:a16="http://schemas.microsoft.com/office/drawing/2014/main" id="{2838B88E-AE01-4172-B7D4-EDFAED2FFE2B}"/>
                  </a:ext>
                </a:extLst>
              </p:cNvPr>
              <p:cNvSpPr/>
              <p:nvPr/>
            </p:nvSpPr>
            <p:spPr>
              <a:xfrm>
                <a:off x="7790082" y="1117022"/>
                <a:ext cx="4077289" cy="585696"/>
              </a:xfrm>
              <a:prstGeom prst="roundRect">
                <a:avLst/>
              </a:prstGeom>
              <a:solidFill>
                <a:srgbClr val="FAA63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67" name="Прямоугольник 66">
                <a:extLst>
                  <a:ext uri="{FF2B5EF4-FFF2-40B4-BE49-F238E27FC236}">
                    <a16:creationId xmlns:a16="http://schemas.microsoft.com/office/drawing/2014/main" id="{7ACE7739-9F4A-4802-A5DB-378F62982BE4}"/>
                  </a:ext>
                </a:extLst>
              </p:cNvPr>
              <p:cNvSpPr/>
              <p:nvPr/>
            </p:nvSpPr>
            <p:spPr>
              <a:xfrm>
                <a:off x="7790082" y="1565092"/>
                <a:ext cx="4077289" cy="3829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FAA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1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DAB00AE-45DE-4A49-AB3E-6FAB7F7A0279}"/>
                  </a:ext>
                </a:extLst>
              </p:cNvPr>
              <p:cNvSpPr txBox="1"/>
              <p:nvPr/>
            </p:nvSpPr>
            <p:spPr>
              <a:xfrm>
                <a:off x="7817271" y="1142610"/>
                <a:ext cx="4050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/>
                  <a:t>Задачи подсистемы</a:t>
                </a:r>
              </a:p>
            </p:txBody>
          </p:sp>
        </p:grp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01B232D7-5A92-4D70-8ABB-7E75ABC38923}"/>
                </a:ext>
              </a:extLst>
            </p:cNvPr>
            <p:cNvSpPr/>
            <p:nvPr/>
          </p:nvSpPr>
          <p:spPr>
            <a:xfrm>
              <a:off x="7573660" y="1682819"/>
              <a:ext cx="4199239" cy="4262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Формирование и управление реестром проектов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Определить критерии сравнения альтернативных проектов, провести их сравнительную экспертную оценку, включить в инвестиционную программу оптимальный портфель проектов.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Расчет ключевых показателей эффективности проекта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Определить декомпозицию этапов инвестиционных проектов, указать сроки и используемые ресурсы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Автоматическая актуализация инвестиционных бюджетов и ключевых показателей проекта, в ходе реализации</a:t>
              </a:r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3A7C73A-5568-4AB5-A642-ACF1CFAB0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69504" y="6524812"/>
            <a:ext cx="2743200" cy="365125"/>
          </a:xfrm>
        </p:spPr>
        <p:txBody>
          <a:bodyPr/>
          <a:lstStyle/>
          <a:p>
            <a:fld id="{9C70A23B-64CD-4924-9B44-D7B9484B0353}" type="slidenum">
              <a:rPr lang="ru-RU" smtClean="0"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91426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900" y="25908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Управление инвестиционными проектами</a:t>
            </a:r>
            <a:endParaRPr lang="ru-RU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548" y="1188659"/>
            <a:ext cx="9144000" cy="4962525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/>
        </p:spPr>
      </p:pic>
      <p:pic>
        <p:nvPicPr>
          <p:cNvPr id="6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5203" y="1549965"/>
            <a:ext cx="8196690" cy="4865953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/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899" y="2135380"/>
            <a:ext cx="9144001" cy="3865563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893CA1C-AE58-4CD8-B397-B2AC29AA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517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899" y="120582"/>
            <a:ext cx="84677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Управление инвестиционными проектами</a:t>
            </a:r>
            <a: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/>
            </a:r>
            <a:b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sz="1600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Календарный срок проекта в разрезе основных бюджетов и ключевых показателей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2F414F6-477C-4ED5-9E26-AC15A4552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79" y="1139420"/>
            <a:ext cx="5926221" cy="4258218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8804B75-3387-442B-8F4B-DBC9F0544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34" y="3913719"/>
            <a:ext cx="6184078" cy="2819212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Выноска 1 1"/>
          <p:cNvSpPr/>
          <p:nvPr/>
        </p:nvSpPr>
        <p:spPr>
          <a:xfrm>
            <a:off x="8229600" y="1314450"/>
            <a:ext cx="3048000" cy="981075"/>
          </a:xfrm>
          <a:prstGeom prst="borderCallout1">
            <a:avLst>
              <a:gd name="adj1" fmla="val 46905"/>
              <a:gd name="adj2" fmla="val 417"/>
              <a:gd name="adj3" fmla="val 150364"/>
              <a:gd name="adj4" fmla="val -53958"/>
            </a:avLst>
          </a:prstGeom>
          <a:solidFill>
            <a:srgbClr val="FAA634"/>
          </a:solidFill>
          <a:ln>
            <a:solidFill>
              <a:srgbClr val="FAA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Модуль «Управление инвестиционными проектами»</a:t>
            </a:r>
          </a:p>
        </p:txBody>
      </p:sp>
      <p:sp>
        <p:nvSpPr>
          <p:cNvPr id="14" name="Выноска 1 13"/>
          <p:cNvSpPr/>
          <p:nvPr/>
        </p:nvSpPr>
        <p:spPr>
          <a:xfrm>
            <a:off x="1371600" y="5819776"/>
            <a:ext cx="3048000" cy="628650"/>
          </a:xfrm>
          <a:prstGeom prst="borderCallout1">
            <a:avLst>
              <a:gd name="adj1" fmla="val 51450"/>
              <a:gd name="adj2" fmla="val 101354"/>
              <a:gd name="adj3" fmla="val 9955"/>
              <a:gd name="adj4" fmla="val 141354"/>
            </a:avLst>
          </a:prstGeom>
          <a:solidFill>
            <a:srgbClr val="FAA634"/>
          </a:solidFill>
          <a:ln>
            <a:solidFill>
              <a:srgbClr val="FAA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44546A">
                    <a:lumMod val="75000"/>
                  </a:srgbClr>
                </a:solidFill>
              </a:rPr>
              <a:t>Модуль «Бюджетирование»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810000" y="1524000"/>
            <a:ext cx="1976250" cy="2389719"/>
          </a:xfrm>
          <a:prstGeom prst="straightConnector1">
            <a:avLst/>
          </a:prstGeom>
          <a:ln w="38100">
            <a:solidFill>
              <a:srgbClr val="3A5D8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9C9A395-E51B-4213-8FFF-A41D09922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0973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Оперативный производственный учет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22AF08C6-FE52-4884-A715-A937C919D913}"/>
              </a:ext>
            </a:extLst>
          </p:cNvPr>
          <p:cNvSpPr/>
          <p:nvPr/>
        </p:nvSpPr>
        <p:spPr>
          <a:xfrm>
            <a:off x="2381301" y="1238520"/>
            <a:ext cx="6902193" cy="540000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УПРАВЛЕНЧЕСКИЙ УЧЕТ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ERP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5428CE5F-F92F-49F8-864B-C7877DBF851A}"/>
              </a:ext>
            </a:extLst>
          </p:cNvPr>
          <p:cNvSpPr/>
          <p:nvPr/>
        </p:nvSpPr>
        <p:spPr>
          <a:xfrm>
            <a:off x="2381301" y="2171937"/>
            <a:ext cx="2016000" cy="1260000"/>
          </a:xfrm>
          <a:prstGeom prst="roundRect">
            <a:avLst/>
          </a:prstGeom>
          <a:solidFill>
            <a:srgbClr val="FFE07D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УПРАВЛЕНИЕ ГЕОЛОГО-РАЗВЕДОЧНЫМИ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ГОРНЫМИ РАБОТАМИ</a:t>
            </a:r>
          </a:p>
        </p:txBody>
      </p:sp>
      <p:sp>
        <p:nvSpPr>
          <p:cNvPr id="90" name="Стрелка: вправо 89">
            <a:extLst>
              <a:ext uri="{FF2B5EF4-FFF2-40B4-BE49-F238E27FC236}">
                <a16:creationId xmlns:a16="http://schemas.microsoft.com/office/drawing/2014/main" id="{96BE380D-9121-4A9F-8A04-A480C361D4FC}"/>
              </a:ext>
            </a:extLst>
          </p:cNvPr>
          <p:cNvSpPr/>
          <p:nvPr/>
        </p:nvSpPr>
        <p:spPr>
          <a:xfrm>
            <a:off x="4409469" y="2678792"/>
            <a:ext cx="396000" cy="252000"/>
          </a:xfrm>
          <a:prstGeom prst="rightArrow">
            <a:avLst/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Прямоугольник: скругленные углы 90">
            <a:extLst>
              <a:ext uri="{FF2B5EF4-FFF2-40B4-BE49-F238E27FC236}">
                <a16:creationId xmlns:a16="http://schemas.microsoft.com/office/drawing/2014/main" id="{6971148E-C3E7-4A0A-BD13-8731EB30EBC2}"/>
              </a:ext>
            </a:extLst>
          </p:cNvPr>
          <p:cNvSpPr/>
          <p:nvPr/>
        </p:nvSpPr>
        <p:spPr>
          <a:xfrm>
            <a:off x="4811775" y="2172923"/>
            <a:ext cx="2016000" cy="1260000"/>
          </a:xfrm>
          <a:prstGeom prst="roundRect">
            <a:avLst/>
          </a:prstGeom>
          <a:solidFill>
            <a:srgbClr val="FFE07D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УПРАВЛЕНИЕ ПЕРЕРАБОТКОЙ</a:t>
            </a:r>
          </a:p>
        </p:txBody>
      </p:sp>
      <p:sp>
        <p:nvSpPr>
          <p:cNvPr id="92" name="Прямоугольник: скругленные углы 91">
            <a:extLst>
              <a:ext uri="{FF2B5EF4-FFF2-40B4-BE49-F238E27FC236}">
                <a16:creationId xmlns:a16="http://schemas.microsoft.com/office/drawing/2014/main" id="{8E42D43D-0BDC-4825-9571-4B1CA2C3ACED}"/>
              </a:ext>
            </a:extLst>
          </p:cNvPr>
          <p:cNvSpPr/>
          <p:nvPr/>
        </p:nvSpPr>
        <p:spPr>
          <a:xfrm>
            <a:off x="7267494" y="2149465"/>
            <a:ext cx="2016000" cy="1260000"/>
          </a:xfrm>
          <a:prstGeom prst="roundRect">
            <a:avLst/>
          </a:prstGeom>
          <a:solidFill>
            <a:srgbClr val="FFE07D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УПРАВЛЕНИЕ ОТГРУЗКОЙ ПРОДУКЦИИ</a:t>
            </a:r>
          </a:p>
        </p:txBody>
      </p:sp>
      <p:sp>
        <p:nvSpPr>
          <p:cNvPr id="93" name="Стрелка: вверх-вниз 92">
            <a:extLst>
              <a:ext uri="{FF2B5EF4-FFF2-40B4-BE49-F238E27FC236}">
                <a16:creationId xmlns:a16="http://schemas.microsoft.com/office/drawing/2014/main" id="{22703DFB-BCD8-48A4-86D5-A391CC954D90}"/>
              </a:ext>
            </a:extLst>
          </p:cNvPr>
          <p:cNvSpPr/>
          <p:nvPr/>
        </p:nvSpPr>
        <p:spPr>
          <a:xfrm>
            <a:off x="3298683" y="1793232"/>
            <a:ext cx="180000" cy="360000"/>
          </a:xfrm>
          <a:prstGeom prst="upDownArrow">
            <a:avLst/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Стрелка: вверх-вниз 93">
            <a:extLst>
              <a:ext uri="{FF2B5EF4-FFF2-40B4-BE49-F238E27FC236}">
                <a16:creationId xmlns:a16="http://schemas.microsoft.com/office/drawing/2014/main" id="{CFE9D075-EB03-4BE2-8122-5F3EB2DA151C}"/>
              </a:ext>
            </a:extLst>
          </p:cNvPr>
          <p:cNvSpPr/>
          <p:nvPr/>
        </p:nvSpPr>
        <p:spPr>
          <a:xfrm>
            <a:off x="5728598" y="1789477"/>
            <a:ext cx="180000" cy="360000"/>
          </a:xfrm>
          <a:prstGeom prst="upDownArrow">
            <a:avLst/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Стрелка: вверх-вниз 94">
            <a:extLst>
              <a:ext uri="{FF2B5EF4-FFF2-40B4-BE49-F238E27FC236}">
                <a16:creationId xmlns:a16="http://schemas.microsoft.com/office/drawing/2014/main" id="{D6A6EE6B-6BA4-418B-85AD-3712469D4A6E}"/>
              </a:ext>
            </a:extLst>
          </p:cNvPr>
          <p:cNvSpPr/>
          <p:nvPr/>
        </p:nvSpPr>
        <p:spPr>
          <a:xfrm>
            <a:off x="8178780" y="1773367"/>
            <a:ext cx="180000" cy="360000"/>
          </a:xfrm>
          <a:prstGeom prst="upDownArrow">
            <a:avLst/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Прямоугольник: скругленные углы 95">
            <a:extLst>
              <a:ext uri="{FF2B5EF4-FFF2-40B4-BE49-F238E27FC236}">
                <a16:creationId xmlns:a16="http://schemas.microsoft.com/office/drawing/2014/main" id="{BCCB5CCB-7F52-42C5-995C-5A8D62B62DD8}"/>
              </a:ext>
            </a:extLst>
          </p:cNvPr>
          <p:cNvSpPr/>
          <p:nvPr/>
        </p:nvSpPr>
        <p:spPr>
          <a:xfrm>
            <a:off x="2381301" y="3823314"/>
            <a:ext cx="6902193" cy="720000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ОПЕРАТИВНЫЙ УЧЕТ ДВИЖЕНИЯ И КАЧЕСТВА ПРОДУКЦИИ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 геологических запасов до отгрузки продукции конечному потребителю</a:t>
            </a:r>
          </a:p>
        </p:txBody>
      </p:sp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459A5482-CE7F-44C2-8E58-17A0102DB69E}"/>
              </a:ext>
            </a:extLst>
          </p:cNvPr>
          <p:cNvSpPr/>
          <p:nvPr/>
        </p:nvSpPr>
        <p:spPr>
          <a:xfrm>
            <a:off x="2381301" y="4805259"/>
            <a:ext cx="6902193" cy="720000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УПРАВЛЕНИЕ ОБОРУДОВАНИЕМ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Учет времени и простоев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Путевые листы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ГСМ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Счетчики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Работа хозтранспорта и спецтехники</a:t>
            </a: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B76F54F8-10E7-4EED-9E6B-15938E010576}"/>
              </a:ext>
            </a:extLst>
          </p:cNvPr>
          <p:cNvSpPr/>
          <p:nvPr/>
        </p:nvSpPr>
        <p:spPr>
          <a:xfrm>
            <a:off x="2381301" y="5787204"/>
            <a:ext cx="6902193" cy="720000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УЧЕТ РАБОТЫ СОТРУДНИКОВ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Табелирование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Расстановка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Выработка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Расчет  зарплаты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|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Допуски к оборудованию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id="{69D2FB0C-5E96-4277-A547-EAA33B32DCFD}"/>
              </a:ext>
            </a:extLst>
          </p:cNvPr>
          <p:cNvCxnSpPr>
            <a:cxnSpLocks/>
          </p:cNvCxnSpPr>
          <p:nvPr/>
        </p:nvCxnSpPr>
        <p:spPr>
          <a:xfrm>
            <a:off x="2626995" y="5189937"/>
            <a:ext cx="64497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>
            <a:extLst>
              <a:ext uri="{FF2B5EF4-FFF2-40B4-BE49-F238E27FC236}">
                <a16:creationId xmlns:a16="http://schemas.microsoft.com/office/drawing/2014/main" id="{0D84BF95-1523-4708-9738-0584B1D75ECF}"/>
              </a:ext>
            </a:extLst>
          </p:cNvPr>
          <p:cNvCxnSpPr>
            <a:cxnSpLocks/>
          </p:cNvCxnSpPr>
          <p:nvPr/>
        </p:nvCxnSpPr>
        <p:spPr>
          <a:xfrm>
            <a:off x="2626995" y="6168884"/>
            <a:ext cx="640792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Стрелка: вверх-вниз 100">
            <a:extLst>
              <a:ext uri="{FF2B5EF4-FFF2-40B4-BE49-F238E27FC236}">
                <a16:creationId xmlns:a16="http://schemas.microsoft.com/office/drawing/2014/main" id="{3E564077-08AB-490B-A6F7-A95EE0674042}"/>
              </a:ext>
            </a:extLst>
          </p:cNvPr>
          <p:cNvSpPr/>
          <p:nvPr/>
        </p:nvSpPr>
        <p:spPr>
          <a:xfrm>
            <a:off x="5729775" y="3427643"/>
            <a:ext cx="180000" cy="360000"/>
          </a:xfrm>
          <a:prstGeom prst="upDownArrow">
            <a:avLst/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Стрелка: вверх 101">
            <a:extLst>
              <a:ext uri="{FF2B5EF4-FFF2-40B4-BE49-F238E27FC236}">
                <a16:creationId xmlns:a16="http://schemas.microsoft.com/office/drawing/2014/main" id="{1DE733A0-E44A-4F13-AEED-0773D358F8EA}"/>
              </a:ext>
            </a:extLst>
          </p:cNvPr>
          <p:cNvSpPr/>
          <p:nvPr/>
        </p:nvSpPr>
        <p:spPr>
          <a:xfrm flipV="1">
            <a:off x="3298683" y="3440000"/>
            <a:ext cx="180000" cy="360000"/>
          </a:xfrm>
          <a:prstGeom prst="upArrow">
            <a:avLst/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Стрелка: вверх 102">
            <a:extLst>
              <a:ext uri="{FF2B5EF4-FFF2-40B4-BE49-F238E27FC236}">
                <a16:creationId xmlns:a16="http://schemas.microsoft.com/office/drawing/2014/main" id="{81A4E7AF-91F6-4715-9143-BDCAEB51B3B5}"/>
              </a:ext>
            </a:extLst>
          </p:cNvPr>
          <p:cNvSpPr/>
          <p:nvPr/>
        </p:nvSpPr>
        <p:spPr>
          <a:xfrm>
            <a:off x="8178780" y="3430804"/>
            <a:ext cx="180000" cy="360000"/>
          </a:xfrm>
          <a:prstGeom prst="upArrow">
            <a:avLst/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Стрелка: вправо 103">
            <a:extLst>
              <a:ext uri="{FF2B5EF4-FFF2-40B4-BE49-F238E27FC236}">
                <a16:creationId xmlns:a16="http://schemas.microsoft.com/office/drawing/2014/main" id="{2D9CDC4E-C1C7-4A69-B0EA-413CE3A5473A}"/>
              </a:ext>
            </a:extLst>
          </p:cNvPr>
          <p:cNvSpPr/>
          <p:nvPr/>
        </p:nvSpPr>
        <p:spPr>
          <a:xfrm>
            <a:off x="6846249" y="2678792"/>
            <a:ext cx="396000" cy="252000"/>
          </a:xfrm>
          <a:prstGeom prst="rightArrow">
            <a:avLst/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C6D17CD-2293-4F7C-ADE8-DD3981E04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4544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40" y="1117958"/>
            <a:ext cx="10166762" cy="5518672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42900" y="1205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Управление инвестиционными проектами</a:t>
            </a:r>
            <a: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/>
            </a:r>
            <a:b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sz="1600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Процесс актуализации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194C5C1-B933-4281-BDC9-268DD7596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66005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0.rbk.ru/v6_top_pics/media/img/3/31/7554295102023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4" b="4465"/>
          <a:stretch/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87" y="562355"/>
            <a:ext cx="3950213" cy="9752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314574"/>
            <a:ext cx="12192000" cy="230505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82393" y="2928490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Gotham Pro" panose="02000503040000020004" pitchFamily="50" charset="0"/>
                <a:cs typeface="Gotham Pro" panose="02000503040000020004" pitchFamily="50" charset="0"/>
              </a:rPr>
              <a:t>Корпоративное бюджетирование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17591229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900" y="92007"/>
            <a:ext cx="83142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Подсистема </a:t>
            </a:r>
            <a:r>
              <a:rPr lang="en-US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BSC</a:t>
            </a:r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/>
            </a:r>
            <a:b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sz="2000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Эффект объединения подсистем </a:t>
            </a:r>
            <a:r>
              <a:rPr lang="en-US" sz="2000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BSC</a:t>
            </a:r>
            <a:r>
              <a:rPr lang="ru-RU" sz="2000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 и бюджетирования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342900" y="1248950"/>
          <a:ext cx="11283042" cy="4914344"/>
        </p:xfrm>
        <a:graphic>
          <a:graphicData uri="http://schemas.openxmlformats.org/drawingml/2006/table">
            <a:tbl>
              <a:tblPr firstRow="1" firstCol="1" bandRow="1">
                <a:tableStyleId>{85BE263C-DBD7-4A20-BB59-AAB30ACAA65A}</a:tableStyleId>
              </a:tblPr>
              <a:tblGrid>
                <a:gridCol w="2245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07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7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891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43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Функции управления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49" marR="19049" marT="19053" marB="19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Подсистема «</a:t>
                      </a:r>
                      <a:r>
                        <a:rPr lang="en-US" sz="1600" dirty="0">
                          <a:effectLst/>
                        </a:rPr>
                        <a:t>BSC</a:t>
                      </a:r>
                      <a:r>
                        <a:rPr lang="ru-RU" sz="1600" dirty="0">
                          <a:effectLst/>
                        </a:rPr>
                        <a:t>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49" marR="19049" marT="19053" marB="19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Подсистема «Бюджетирование»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49" marR="19049" marT="19053" marB="19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Эффект объединения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49" marR="19049" marT="19053" marB="19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6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1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Планирование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49" marR="19049" marT="19053" marB="19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Конкретизация стратегических целей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49" marR="19049" marT="19053" marB="19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Распределение ресурсов компании на текущий период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План целей и ресурсов для их достижения в количественном выражении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49" marR="19049" marT="19053" marB="19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6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Координация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49" marR="19049" marT="19053" marB="19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Причинно-следственная связь KPI-подразделений и KPI-компании в целом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49" marR="19049" marT="19053" marB="19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Жесткая связь бюджетов ЦФО и бюджетов компании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Взаимосвязанные планы показателей по подразделениям и компании в целом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49" marR="19049" marT="19053" marB="19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1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Мотивация и контроль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49" marR="19049" marT="19053" marB="19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6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Достижение целевых значений KPI подразделением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49" marR="19049" marT="19053" marB="19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Экономия бюджетов по ЦФО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Достижение целевых значений KPI центрами ответственности при экономии бюджетов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49" marR="19049" marT="19053" marB="190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4E00E17-B5C0-4EBE-AA5F-025C1BE5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18307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900" y="120582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Бюджетирование</a:t>
            </a:r>
            <a: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/>
            </a:r>
            <a:b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Подход к автоматизации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53582" y="6071967"/>
            <a:ext cx="477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Процесс управления денежными средствами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2399" y="1005110"/>
            <a:ext cx="11868149" cy="10103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114624"/>
            <a:ext cx="11868150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defRPr/>
            </a:pPr>
            <a:r>
              <a:rPr lang="ru-RU" sz="2000" dirty="0"/>
              <a:t>Подсистема  </a:t>
            </a:r>
            <a:r>
              <a:rPr lang="ru-RU" sz="2000" b="1" dirty="0"/>
              <a:t>«Корпоративное бюджетирование» </a:t>
            </a:r>
            <a:r>
              <a:rPr lang="ru-RU" sz="2000" dirty="0"/>
              <a:t>позволяет </a:t>
            </a:r>
            <a:r>
              <a:rPr lang="ru-RU" sz="2000" dirty="0">
                <a:solidFill>
                  <a:srgbClr val="44546A">
                    <a:lumMod val="75000"/>
                  </a:srgbClr>
                </a:solidFill>
              </a:rPr>
              <a:t>реализовать весь регламент процесса бюджетирования в рамках единой корпоративной системы автоматизации</a:t>
            </a:r>
            <a:r>
              <a:rPr lang="ru-RU" sz="2000" dirty="0">
                <a:cs typeface="Gotham Pro" panose="02000503040000020004" pitchFamily="50" charset="0"/>
              </a:rPr>
              <a:t>.</a:t>
            </a:r>
          </a:p>
          <a:p>
            <a:pPr algn="ctr">
              <a:spcAft>
                <a:spcPts val="1000"/>
              </a:spcAft>
              <a:defRPr/>
            </a:pPr>
            <a:endParaRPr lang="ru-RU" sz="1600" dirty="0">
              <a:solidFill>
                <a:srgbClr val="44546A">
                  <a:lumMod val="75000"/>
                </a:srgbClr>
              </a:solidFill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DE2D4E0-B465-4BDE-9FBB-26DA5CAD515E}"/>
              </a:ext>
            </a:extLst>
          </p:cNvPr>
          <p:cNvGrpSpPr/>
          <p:nvPr/>
        </p:nvGrpSpPr>
        <p:grpSpPr>
          <a:xfrm>
            <a:off x="936455" y="2402554"/>
            <a:ext cx="7634253" cy="3056146"/>
            <a:chOff x="7790082" y="1117022"/>
            <a:chExt cx="4077289" cy="3203466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90BDD466-591F-4C27-8C28-577323457FE2}"/>
                </a:ext>
              </a:extLst>
            </p:cNvPr>
            <p:cNvGrpSpPr/>
            <p:nvPr/>
          </p:nvGrpSpPr>
          <p:grpSpPr>
            <a:xfrm>
              <a:off x="7790082" y="1117022"/>
              <a:ext cx="4077289" cy="3203466"/>
              <a:chOff x="7790082" y="1117022"/>
              <a:chExt cx="4077289" cy="3203466"/>
            </a:xfrm>
          </p:grpSpPr>
          <p:sp>
            <p:nvSpPr>
              <p:cNvPr id="19" name="Скругленный прямоугольник 25">
                <a:extLst>
                  <a:ext uri="{FF2B5EF4-FFF2-40B4-BE49-F238E27FC236}">
                    <a16:creationId xmlns:a16="http://schemas.microsoft.com/office/drawing/2014/main" id="{EFED5660-4085-4A20-823C-360DBB7AC934}"/>
                  </a:ext>
                </a:extLst>
              </p:cNvPr>
              <p:cNvSpPr/>
              <p:nvPr/>
            </p:nvSpPr>
            <p:spPr>
              <a:xfrm>
                <a:off x="7790082" y="1117022"/>
                <a:ext cx="4077289" cy="585696"/>
              </a:xfrm>
              <a:prstGeom prst="roundRect">
                <a:avLst/>
              </a:prstGeom>
              <a:solidFill>
                <a:srgbClr val="FAA63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ED70C1AD-BEE8-4FFE-999C-0D1B8D31F497}"/>
                  </a:ext>
                </a:extLst>
              </p:cNvPr>
              <p:cNvSpPr/>
              <p:nvPr/>
            </p:nvSpPr>
            <p:spPr>
              <a:xfrm>
                <a:off x="7790082" y="1565093"/>
                <a:ext cx="4077289" cy="275539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FAA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1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B2A31B7-2EEB-4C63-A31C-20530C60D006}"/>
                  </a:ext>
                </a:extLst>
              </p:cNvPr>
              <p:cNvSpPr txBox="1"/>
              <p:nvPr/>
            </p:nvSpPr>
            <p:spPr>
              <a:xfrm>
                <a:off x="7817271" y="1142610"/>
                <a:ext cx="4050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/>
                  <a:t>Задачи подсистемы</a:t>
                </a:r>
              </a:p>
            </p:txBody>
          </p:sp>
        </p:grp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DF7E76E3-B462-4451-ADAB-6EED4A8E30C1}"/>
                </a:ext>
              </a:extLst>
            </p:cNvPr>
            <p:cNvSpPr/>
            <p:nvPr/>
          </p:nvSpPr>
          <p:spPr>
            <a:xfrm>
              <a:off x="7900706" y="1682819"/>
              <a:ext cx="3872192" cy="2511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dirty="0">
                  <a:solidFill>
                    <a:srgbClr val="44546A">
                      <a:lumMod val="75000"/>
                    </a:srgbClr>
                  </a:solidFill>
                </a:rPr>
                <a:t>Управление финансовой структурой 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dirty="0">
                  <a:solidFill>
                    <a:srgbClr val="44546A">
                      <a:lumMod val="75000"/>
                    </a:srgbClr>
                  </a:solidFill>
                </a:rPr>
                <a:t>Построение персональной бюджетной модели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dirty="0">
                  <a:solidFill>
                    <a:srgbClr val="44546A">
                      <a:lumMod val="75000"/>
                    </a:srgbClr>
                  </a:solidFill>
                </a:rPr>
                <a:t>Ввод и моделирование данных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dirty="0">
                  <a:solidFill>
                    <a:srgbClr val="44546A">
                      <a:lumMod val="75000"/>
                    </a:srgbClr>
                  </a:solidFill>
                </a:rPr>
                <a:t>Управление бюджетным регламентом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dirty="0">
                  <a:solidFill>
                    <a:srgbClr val="44546A">
                      <a:lumMod val="75000"/>
                    </a:srgbClr>
                  </a:solidFill>
                </a:rPr>
                <a:t>Управление коммуникациями участниками бюджетного процесса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dirty="0">
                  <a:solidFill>
                    <a:srgbClr val="44546A">
                      <a:lumMod val="75000"/>
                    </a:srgbClr>
                  </a:solidFill>
                </a:rPr>
                <a:t>Многомерный анализ данных</a:t>
              </a:r>
            </a:p>
          </p:txBody>
        </p:sp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AC383D-EFA9-4AE8-8A40-A8959CCD7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0914" y="6380761"/>
            <a:ext cx="3509110" cy="365125"/>
          </a:xfrm>
        </p:spPr>
        <p:txBody>
          <a:bodyPr/>
          <a:lstStyle/>
          <a:p>
            <a:fld id="{9C70A23B-64CD-4924-9B44-D7B9484B0353}" type="slidenum">
              <a:rPr lang="ru-RU" smtClean="0"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2703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6EB3D926-1B39-461B-AA84-4B6DBCB90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12" y="994474"/>
            <a:ext cx="9495288" cy="5863526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4978D417-A8D0-4B8D-B399-46DB42CA46AD}"/>
              </a:ext>
            </a:extLst>
          </p:cNvPr>
          <p:cNvSpPr/>
          <p:nvPr/>
        </p:nvSpPr>
        <p:spPr>
          <a:xfrm>
            <a:off x="342900" y="1205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Бюджетирование. </a:t>
            </a:r>
            <a:b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Уровни информационных потоков</a:t>
            </a:r>
          </a:p>
        </p:txBody>
      </p:sp>
      <p:sp>
        <p:nvSpPr>
          <p:cNvPr id="54" name="Номер слайда 53">
            <a:extLst>
              <a:ext uri="{FF2B5EF4-FFF2-40B4-BE49-F238E27FC236}">
                <a16:creationId xmlns:a16="http://schemas.microsoft.com/office/drawing/2014/main" id="{305F7F26-F530-4790-903F-B70AC3FCB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18815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900" y="120582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Бюджетирование</a:t>
            </a:r>
            <a: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/>
            </a:r>
            <a:b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Предлагаемая архитектура решения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2900" y="1206342"/>
            <a:ext cx="11402916" cy="7246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807" y="1261085"/>
            <a:ext cx="112450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44546A">
                    <a:lumMod val="75000"/>
                  </a:srgbClr>
                </a:solidFill>
              </a:rPr>
              <a:t>Единая система позволит связывать между собой все уровни информации и</a:t>
            </a:r>
            <a:r>
              <a:rPr lang="ru-RU" sz="1600" dirty="0"/>
              <a:t> </a:t>
            </a:r>
            <a:r>
              <a:rPr lang="ru-RU" sz="1600" dirty="0">
                <a:solidFill>
                  <a:srgbClr val="44546A">
                    <a:lumMod val="75000"/>
                  </a:srgbClr>
                </a:solidFill>
              </a:rPr>
              <a:t>модули, формируя автоматизированный регламент бюджетирования в рамках системы </a:t>
            </a:r>
            <a:r>
              <a:rPr lang="ru-RU" sz="1600" b="1" dirty="0">
                <a:solidFill>
                  <a:srgbClr val="44546A">
                    <a:lumMod val="75000"/>
                  </a:srgbClr>
                </a:solidFill>
              </a:rPr>
              <a:t>1С:Управление холдингом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873385" y="2371630"/>
            <a:ext cx="2536166" cy="802256"/>
          </a:xfrm>
          <a:prstGeom prst="rect">
            <a:avLst/>
          </a:prstGeom>
          <a:solidFill>
            <a:schemeClr val="bg1"/>
          </a:solidFill>
          <a:ln>
            <a:solidFill>
              <a:srgbClr val="FAA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Модуль «Управление финансовой структурой»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73385" y="3266957"/>
            <a:ext cx="2536166" cy="802256"/>
          </a:xfrm>
          <a:prstGeom prst="rect">
            <a:avLst/>
          </a:prstGeom>
          <a:solidFill>
            <a:schemeClr val="bg1"/>
          </a:solidFill>
          <a:ln>
            <a:solidFill>
              <a:srgbClr val="FAA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Модуль «Управление бюджетной структурой»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73385" y="4162284"/>
            <a:ext cx="2536166" cy="802256"/>
          </a:xfrm>
          <a:prstGeom prst="rect">
            <a:avLst/>
          </a:prstGeom>
          <a:solidFill>
            <a:schemeClr val="bg1"/>
          </a:solidFill>
          <a:ln>
            <a:solidFill>
              <a:srgbClr val="FAA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Модуль «Управление нормативно-справочной информацией»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873385" y="5062901"/>
            <a:ext cx="2536166" cy="802256"/>
          </a:xfrm>
          <a:prstGeom prst="rect">
            <a:avLst/>
          </a:prstGeom>
          <a:solidFill>
            <a:schemeClr val="bg1"/>
          </a:solidFill>
          <a:ln>
            <a:solidFill>
              <a:srgbClr val="FAA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Модуль «Интеграция с ВИБ»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174966" y="3275647"/>
            <a:ext cx="2536166" cy="802256"/>
          </a:xfrm>
          <a:prstGeom prst="rect">
            <a:avLst/>
          </a:prstGeom>
          <a:solidFill>
            <a:schemeClr val="bg1"/>
          </a:solidFill>
          <a:ln>
            <a:solidFill>
              <a:srgbClr val="FAA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Модуль «Управление процессом бюджетирования»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174966" y="4436785"/>
            <a:ext cx="2536166" cy="802256"/>
          </a:xfrm>
          <a:prstGeom prst="rect">
            <a:avLst/>
          </a:prstGeom>
          <a:solidFill>
            <a:schemeClr val="bg1"/>
          </a:solidFill>
          <a:ln>
            <a:solidFill>
              <a:srgbClr val="FAA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Модуль «Бизнес-анализ»</a:t>
            </a:r>
            <a:br>
              <a:rPr lang="ru-RU" sz="1200" dirty="0">
                <a:solidFill>
                  <a:schemeClr val="tx1"/>
                </a:solidFill>
              </a:rPr>
            </a:br>
            <a:r>
              <a:rPr lang="ru-RU" sz="1100" dirty="0">
                <a:solidFill>
                  <a:schemeClr val="tx1"/>
                </a:solidFill>
              </a:rPr>
              <a:t>Комплекты аналитической отчетности, инструменты сценарного анализа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571804" y="2559918"/>
            <a:ext cx="2536166" cy="420789"/>
          </a:xfrm>
          <a:prstGeom prst="rect">
            <a:avLst/>
          </a:prstGeom>
          <a:solidFill>
            <a:srgbClr val="FAA634"/>
          </a:solidFill>
          <a:ln>
            <a:solidFill>
              <a:srgbClr val="FAA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Уровень 1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 Финансовая структура группы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571804" y="3524587"/>
            <a:ext cx="2536166" cy="429896"/>
          </a:xfrm>
          <a:prstGeom prst="rect">
            <a:avLst/>
          </a:prstGeom>
          <a:solidFill>
            <a:srgbClr val="FAA634"/>
          </a:solidFill>
          <a:ln>
            <a:solidFill>
              <a:srgbClr val="FAA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Уровень 2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 Бюджетная структура группы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571804" y="4419913"/>
            <a:ext cx="2536166" cy="417999"/>
          </a:xfrm>
          <a:prstGeom prst="rect">
            <a:avLst/>
          </a:prstGeom>
          <a:solidFill>
            <a:srgbClr val="FAA634"/>
          </a:solidFill>
          <a:ln>
            <a:solidFill>
              <a:srgbClr val="FAA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Уровень 3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Бюджетные аналитики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571804" y="5315241"/>
            <a:ext cx="2536166" cy="432416"/>
          </a:xfrm>
          <a:prstGeom prst="rect">
            <a:avLst/>
          </a:prstGeom>
          <a:solidFill>
            <a:srgbClr val="FAA634"/>
          </a:solidFill>
          <a:ln>
            <a:solidFill>
              <a:srgbClr val="FAA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Уровень 4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Источники данных</a:t>
            </a:r>
          </a:p>
        </p:txBody>
      </p:sp>
      <p:cxnSp>
        <p:nvCxnSpPr>
          <p:cNvPr id="4" name="Прямая со стрелкой 3"/>
          <p:cNvCxnSpPr>
            <a:stCxn id="18" idx="3"/>
            <a:endCxn id="2" idx="1"/>
          </p:cNvCxnSpPr>
          <p:nvPr/>
        </p:nvCxnSpPr>
        <p:spPr>
          <a:xfrm>
            <a:off x="4107970" y="2770313"/>
            <a:ext cx="765415" cy="2445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107970" y="3707673"/>
            <a:ext cx="765415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4107970" y="4607420"/>
            <a:ext cx="765415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107970" y="5480790"/>
            <a:ext cx="765415" cy="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7804033" y="2772758"/>
            <a:ext cx="0" cy="26912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endCxn id="2" idx="3"/>
          </p:cNvCxnSpPr>
          <p:nvPr/>
        </p:nvCxnSpPr>
        <p:spPr>
          <a:xfrm flipH="1">
            <a:off x="7409551" y="2772758"/>
            <a:ext cx="3980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7409551" y="4538146"/>
            <a:ext cx="3980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7409551" y="5463206"/>
            <a:ext cx="3980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10" idx="3"/>
            <a:endCxn id="16" idx="1"/>
          </p:cNvCxnSpPr>
          <p:nvPr/>
        </p:nvCxnSpPr>
        <p:spPr>
          <a:xfrm>
            <a:off x="7409551" y="3668085"/>
            <a:ext cx="765415" cy="8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16" idx="2"/>
            <a:endCxn id="17" idx="0"/>
          </p:cNvCxnSpPr>
          <p:nvPr/>
        </p:nvCxnSpPr>
        <p:spPr>
          <a:xfrm>
            <a:off x="9443049" y="4077903"/>
            <a:ext cx="0" cy="358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304B1CF-092B-4A0B-A1DD-1FFE5EAF5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83150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" y="1219957"/>
            <a:ext cx="10899510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2899" y="120582"/>
            <a:ext cx="8639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Бюджетирование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dirty="0">
                <a:solidFill>
                  <a:srgbClr val="44546A">
                    <a:lumMod val="75000"/>
                  </a:srgbClr>
                </a:solidFill>
              </a:rPr>
              <a:t>Табличное представление бюджетных форм, с сочетанием финансовой логики</a:t>
            </a:r>
            <a:endParaRPr lang="ru-RU" b="1" dirty="0">
              <a:solidFill>
                <a:srgbClr val="44546A">
                  <a:lumMod val="75000"/>
                </a:srgbClr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FC78B7A-4FEF-4EB5-9E5C-F4F41D096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3713" y="6492875"/>
            <a:ext cx="2743200" cy="365125"/>
          </a:xfrm>
        </p:spPr>
        <p:txBody>
          <a:bodyPr/>
          <a:lstStyle/>
          <a:p>
            <a:fld id="{9C70A23B-64CD-4924-9B44-D7B9484B0353}" type="slidenum">
              <a:rPr lang="ru-RU" smtClean="0"/>
              <a:t>66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3390900"/>
            <a:ext cx="3022600" cy="2717800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" y="1088973"/>
            <a:ext cx="11322024" cy="535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155700" y="3276600"/>
            <a:ext cx="3506786" cy="317021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6E03ADDA-B2E5-4AA0-9980-37811E9A8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8" y="1069161"/>
            <a:ext cx="11509185" cy="5377654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028700" y="4152900"/>
            <a:ext cx="3848100" cy="216293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015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-5653"/>
            <a:ext cx="12192000" cy="92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2900" y="120582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Бюджетирование</a:t>
            </a:r>
            <a: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/>
            </a:r>
            <a:b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dirty="0">
                <a:solidFill>
                  <a:srgbClr val="0C1E34"/>
                </a:solidFill>
              </a:rPr>
              <a:t>Табличное представление бюджетных форм</a:t>
            </a:r>
            <a:endParaRPr lang="ru-RU" b="1" dirty="0">
              <a:solidFill>
                <a:srgbClr val="0C1E34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603" y="0"/>
            <a:ext cx="3111398" cy="92392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AAA24B-79A7-476A-8E4B-148FACB2E31D}"/>
              </a:ext>
            </a:extLst>
          </p:cNvPr>
          <p:cNvSpPr/>
          <p:nvPr/>
        </p:nvSpPr>
        <p:spPr>
          <a:xfrm>
            <a:off x="250586" y="1576902"/>
            <a:ext cx="11402916" cy="11247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2807DC5-8A87-4694-81B9-74B48549286C}"/>
              </a:ext>
            </a:extLst>
          </p:cNvPr>
          <p:cNvSpPr/>
          <p:nvPr/>
        </p:nvSpPr>
        <p:spPr>
          <a:xfrm>
            <a:off x="342900" y="1677630"/>
            <a:ext cx="11218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Бюджетная структура включает механизмы распределения затрат по выбранным базам распределения (объемы основных процессов, численность сотрудников, ФОТ, время работы техники и др.), с наглядной визуализацией результата  распределения.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DC9777-B1AF-426D-BD6F-9DCE2184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67</a:t>
            </a:fld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949574"/>
            <a:ext cx="11313888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81888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900" y="120582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Бюджетирование</a:t>
            </a:r>
            <a: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/>
            </a:r>
            <a:b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dirty="0">
                <a:solidFill>
                  <a:srgbClr val="0C1E34"/>
                </a:solidFill>
              </a:rPr>
              <a:t>Табличное представление бюджетных форм</a:t>
            </a:r>
            <a:endParaRPr lang="ru-RU" b="1" dirty="0">
              <a:solidFill>
                <a:srgbClr val="0C1E34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B9E22C6-6C9C-44F8-83E0-E2A6B050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68</a:t>
            </a:fld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087438"/>
            <a:ext cx="10314472" cy="5453062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087438"/>
            <a:ext cx="10868019" cy="5616575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32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900" y="12058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Бюджетирование</a:t>
            </a:r>
            <a: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/>
            </a:r>
            <a:b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Управление процессом бюджетирования</a:t>
            </a:r>
          </a:p>
          <a:p>
            <a:endParaRPr lang="ru-RU" dirty="0">
              <a:solidFill>
                <a:schemeClr val="tx2">
                  <a:lumMod val="50000"/>
                </a:schemeClr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68675" y="1102079"/>
            <a:ext cx="22657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A5D80"/>
                </a:solidFill>
              </a:rPr>
              <a:t>Модуль </a:t>
            </a:r>
            <a:r>
              <a:rPr lang="ru-RU" sz="1600" b="1" dirty="0">
                <a:solidFill>
                  <a:srgbClr val="3A5D80"/>
                </a:solidFill>
              </a:rPr>
              <a:t>«Управление процессом бюджетирования» </a:t>
            </a:r>
            <a:r>
              <a:rPr lang="ru-RU" sz="1600" dirty="0">
                <a:solidFill>
                  <a:srgbClr val="3A5D80"/>
                </a:solidFill>
              </a:rPr>
              <a:t>позволяет отслеживать ход выполнения регламента бюджетирования, с формированием пробной сценарной отчётности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76FA722-0DF8-4D80-BD4E-9FE9F5C17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9961" y="6492875"/>
            <a:ext cx="2743200" cy="365125"/>
          </a:xfrm>
        </p:spPr>
        <p:txBody>
          <a:bodyPr/>
          <a:lstStyle/>
          <a:p>
            <a:fld id="{9C70A23B-64CD-4924-9B44-D7B9484B0353}" type="slidenum">
              <a:rPr lang="ru-RU" smtClean="0"/>
              <a:t>69</a:t>
            </a:fld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074689"/>
            <a:ext cx="9277350" cy="5245158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145" y="4351335"/>
            <a:ext cx="3705225" cy="2085975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356" y="1523915"/>
            <a:ext cx="6269038" cy="5040395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767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Схема планирования производства, поступления и отгрузки продукции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B7B793FD-25AD-417C-9E74-E6E53088758E}"/>
              </a:ext>
            </a:extLst>
          </p:cNvPr>
          <p:cNvSpPr/>
          <p:nvPr/>
        </p:nvSpPr>
        <p:spPr>
          <a:xfrm>
            <a:off x="3839739" y="3001630"/>
            <a:ext cx="1698171" cy="1080000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ПЛАНЫ ПРОИЗВОДСТВА ГОРНЫХ РАБОТ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72A01A19-FAE5-438F-8C33-B7A11F4FAE75}"/>
              </a:ext>
            </a:extLst>
          </p:cNvPr>
          <p:cNvSpPr/>
          <p:nvPr/>
        </p:nvSpPr>
        <p:spPr>
          <a:xfrm>
            <a:off x="1575509" y="2096923"/>
            <a:ext cx="1728000" cy="828000"/>
          </a:xfrm>
          <a:prstGeom prst="roundRect">
            <a:avLst/>
          </a:prstGeom>
          <a:solidFill>
            <a:srgbClr val="DBF0FC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Условия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горных работ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3A23F567-DE84-4547-A2F3-703D9553B313}"/>
              </a:ext>
            </a:extLst>
          </p:cNvPr>
          <p:cNvSpPr/>
          <p:nvPr/>
        </p:nvSpPr>
        <p:spPr>
          <a:xfrm>
            <a:off x="1575509" y="3114671"/>
            <a:ext cx="1728000" cy="828000"/>
          </a:xfrm>
          <a:prstGeom prst="roundRect">
            <a:avLst/>
          </a:prstGeom>
          <a:solidFill>
            <a:srgbClr val="DBF0FC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Нормы технологических перевозок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6C487C68-2E98-407F-8EA4-C7F7BF3164D4}"/>
              </a:ext>
            </a:extLst>
          </p:cNvPr>
          <p:cNvSpPr/>
          <p:nvPr/>
        </p:nvSpPr>
        <p:spPr>
          <a:xfrm>
            <a:off x="1575509" y="4132419"/>
            <a:ext cx="1728000" cy="828000"/>
          </a:xfrm>
          <a:prstGeom prst="roundRect">
            <a:avLst/>
          </a:prstGeom>
          <a:solidFill>
            <a:srgbClr val="DBF0FC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Нормы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горных работ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9F4C4E56-D002-477B-AEBB-2B80E446F92A}"/>
              </a:ext>
            </a:extLst>
          </p:cNvPr>
          <p:cNvSpPr/>
          <p:nvPr/>
        </p:nvSpPr>
        <p:spPr>
          <a:xfrm>
            <a:off x="5929796" y="3001629"/>
            <a:ext cx="1698171" cy="1080000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ПЛАНЫ ПЕРЕРАБОТКИ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E9D1EAC1-34FC-4ABF-9883-429A78AB9EF9}"/>
              </a:ext>
            </a:extLst>
          </p:cNvPr>
          <p:cNvSpPr/>
          <p:nvPr/>
        </p:nvSpPr>
        <p:spPr>
          <a:xfrm>
            <a:off x="8019853" y="3001628"/>
            <a:ext cx="1698171" cy="1080000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ПЛАНЫ ПОСТУПЛЕНИЯ И ОТГРУЗКИ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2C64094A-2E59-4A11-8485-1C0C7D395447}"/>
              </a:ext>
            </a:extLst>
          </p:cNvPr>
          <p:cNvSpPr/>
          <p:nvPr/>
        </p:nvSpPr>
        <p:spPr>
          <a:xfrm>
            <a:off x="3839738" y="4408062"/>
            <a:ext cx="5878286" cy="540000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ПЛАНЫ ДОСТУПНОСТИ ОБОРУДОВАНИЯ</a:t>
            </a:r>
          </a:p>
        </p:txBody>
      </p:sp>
      <p:cxnSp>
        <p:nvCxnSpPr>
          <p:cNvPr id="27" name="Соединитель: уступ 26">
            <a:extLst>
              <a:ext uri="{FF2B5EF4-FFF2-40B4-BE49-F238E27FC236}">
                <a16:creationId xmlns:a16="http://schemas.microsoft.com/office/drawing/2014/main" id="{588D759A-F9D4-4341-BAC3-52A0D27B574B}"/>
              </a:ext>
            </a:extLst>
          </p:cNvPr>
          <p:cNvCxnSpPr>
            <a:stCxn id="21" idx="3"/>
            <a:endCxn id="23" idx="3"/>
          </p:cNvCxnSpPr>
          <p:nvPr/>
        </p:nvCxnSpPr>
        <p:spPr>
          <a:xfrm>
            <a:off x="3303509" y="2510923"/>
            <a:ext cx="12700" cy="2035496"/>
          </a:xfrm>
          <a:prstGeom prst="bentConnector3">
            <a:avLst>
              <a:gd name="adj1" fmla="val 1800000"/>
            </a:avLst>
          </a:prstGeom>
          <a:ln w="28575">
            <a:solidFill>
              <a:srgbClr val="3A5D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65932298-72FE-4729-A4A8-82719D5EC52B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3303509" y="3528671"/>
            <a:ext cx="536229" cy="9757"/>
          </a:xfrm>
          <a:prstGeom prst="straightConnector1">
            <a:avLst/>
          </a:prstGeom>
          <a:ln w="28575">
            <a:solidFill>
              <a:srgbClr val="3A5D8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Стрелка: вверх 28">
            <a:extLst>
              <a:ext uri="{FF2B5EF4-FFF2-40B4-BE49-F238E27FC236}">
                <a16:creationId xmlns:a16="http://schemas.microsoft.com/office/drawing/2014/main" id="{FACB611A-F48F-449F-B096-FF94B541E98D}"/>
              </a:ext>
            </a:extLst>
          </p:cNvPr>
          <p:cNvSpPr/>
          <p:nvPr/>
        </p:nvSpPr>
        <p:spPr>
          <a:xfrm>
            <a:off x="4598824" y="4100446"/>
            <a:ext cx="180000" cy="288000"/>
          </a:xfrm>
          <a:prstGeom prst="upArrow">
            <a:avLst/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Стрелка: вверх 29">
            <a:extLst>
              <a:ext uri="{FF2B5EF4-FFF2-40B4-BE49-F238E27FC236}">
                <a16:creationId xmlns:a16="http://schemas.microsoft.com/office/drawing/2014/main" id="{1282CEB6-BC54-4177-A034-885CB0CF8F3A}"/>
              </a:ext>
            </a:extLst>
          </p:cNvPr>
          <p:cNvSpPr/>
          <p:nvPr/>
        </p:nvSpPr>
        <p:spPr>
          <a:xfrm>
            <a:off x="6688451" y="4100878"/>
            <a:ext cx="180000" cy="288000"/>
          </a:xfrm>
          <a:prstGeom prst="upArrow">
            <a:avLst/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Стрелка: вверх 30">
            <a:extLst>
              <a:ext uri="{FF2B5EF4-FFF2-40B4-BE49-F238E27FC236}">
                <a16:creationId xmlns:a16="http://schemas.microsoft.com/office/drawing/2014/main" id="{0C4F4BBC-AC7A-4BE6-8DD7-C904E3CE1E23}"/>
              </a:ext>
            </a:extLst>
          </p:cNvPr>
          <p:cNvSpPr/>
          <p:nvPr/>
        </p:nvSpPr>
        <p:spPr>
          <a:xfrm>
            <a:off x="8778078" y="4104548"/>
            <a:ext cx="180000" cy="288000"/>
          </a:xfrm>
          <a:prstGeom prst="upArrow">
            <a:avLst/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359EDC81-2228-4E06-B798-486456A76D72}"/>
              </a:ext>
            </a:extLst>
          </p:cNvPr>
          <p:cNvSpPr/>
          <p:nvPr/>
        </p:nvSpPr>
        <p:spPr>
          <a:xfrm>
            <a:off x="3839738" y="5274494"/>
            <a:ext cx="5878286" cy="540000"/>
          </a:xfrm>
          <a:prstGeom prst="roundRect">
            <a:avLst/>
          </a:prstGeom>
          <a:solidFill>
            <a:srgbClr val="3A5D80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НАРАБОТКА ОБОРУДОВАНИЯ И ЗАКАЗЫ НА РЕМОНТ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0431E03B-0FF1-45F2-8FB6-38C22AA0F697}"/>
              </a:ext>
            </a:extLst>
          </p:cNvPr>
          <p:cNvSpPr/>
          <p:nvPr/>
        </p:nvSpPr>
        <p:spPr>
          <a:xfrm>
            <a:off x="3839738" y="1579037"/>
            <a:ext cx="1698171" cy="1080000"/>
          </a:xfrm>
          <a:prstGeom prst="roundRect">
            <a:avLst/>
          </a:prstGeom>
          <a:solidFill>
            <a:srgbClr val="FFE07D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ПЛАНЫ ПРОИЗВОДСТВА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9FD10CDF-60D3-4166-82A3-38AEC71666D9}"/>
              </a:ext>
            </a:extLst>
          </p:cNvPr>
          <p:cNvSpPr/>
          <p:nvPr/>
        </p:nvSpPr>
        <p:spPr>
          <a:xfrm>
            <a:off x="5929796" y="1579037"/>
            <a:ext cx="1698171" cy="1080000"/>
          </a:xfrm>
          <a:prstGeom prst="roundRect">
            <a:avLst/>
          </a:prstGeom>
          <a:solidFill>
            <a:srgbClr val="FFE07D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ПЛАНЫ ЗАКУПОК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49C1A86-503C-4BC3-BB1F-63CB3EF9CE31}"/>
              </a:ext>
            </a:extLst>
          </p:cNvPr>
          <p:cNvSpPr/>
          <p:nvPr/>
        </p:nvSpPr>
        <p:spPr>
          <a:xfrm>
            <a:off x="8018992" y="1579037"/>
            <a:ext cx="1698171" cy="1080000"/>
          </a:xfrm>
          <a:prstGeom prst="roundRect">
            <a:avLst/>
          </a:prstGeom>
          <a:solidFill>
            <a:srgbClr val="FFE07D"/>
          </a:solidFill>
          <a:ln w="28575">
            <a:solidFill>
              <a:srgbClr val="3A5D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ПЛАНЫ ПРОДАЖ</a:t>
            </a:r>
          </a:p>
        </p:txBody>
      </p:sp>
      <p:sp>
        <p:nvSpPr>
          <p:cNvPr id="36" name="Стрелка: вверх 35">
            <a:extLst>
              <a:ext uri="{FF2B5EF4-FFF2-40B4-BE49-F238E27FC236}">
                <a16:creationId xmlns:a16="http://schemas.microsoft.com/office/drawing/2014/main" id="{654CAD2D-280E-4233-A6B4-8DC3CB35A772}"/>
              </a:ext>
            </a:extLst>
          </p:cNvPr>
          <p:cNvSpPr/>
          <p:nvPr/>
        </p:nvSpPr>
        <p:spPr>
          <a:xfrm>
            <a:off x="6688451" y="2683492"/>
            <a:ext cx="180000" cy="288000"/>
          </a:xfrm>
          <a:prstGeom prst="upArrow">
            <a:avLst/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Стрелка: вверх 36">
            <a:extLst>
              <a:ext uri="{FF2B5EF4-FFF2-40B4-BE49-F238E27FC236}">
                <a16:creationId xmlns:a16="http://schemas.microsoft.com/office/drawing/2014/main" id="{79F8E8BF-954B-4CB7-9E15-4B24A1D62207}"/>
              </a:ext>
            </a:extLst>
          </p:cNvPr>
          <p:cNvSpPr/>
          <p:nvPr/>
        </p:nvSpPr>
        <p:spPr>
          <a:xfrm flipV="1">
            <a:off x="8778077" y="2686490"/>
            <a:ext cx="180000" cy="288000"/>
          </a:xfrm>
          <a:prstGeom prst="upArrow">
            <a:avLst/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Стрелка: вверх 37">
            <a:extLst>
              <a:ext uri="{FF2B5EF4-FFF2-40B4-BE49-F238E27FC236}">
                <a16:creationId xmlns:a16="http://schemas.microsoft.com/office/drawing/2014/main" id="{66AD7899-DE15-4F7F-A43F-793D61A7A73C}"/>
              </a:ext>
            </a:extLst>
          </p:cNvPr>
          <p:cNvSpPr/>
          <p:nvPr/>
        </p:nvSpPr>
        <p:spPr>
          <a:xfrm rot="18905293">
            <a:off x="5667547" y="2515060"/>
            <a:ext cx="144000" cy="648000"/>
          </a:xfrm>
          <a:prstGeom prst="upArrow">
            <a:avLst>
              <a:gd name="adj1" fmla="val 50000"/>
              <a:gd name="adj2" fmla="val 78968"/>
            </a:avLst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Стрелка: вверх 38">
            <a:extLst>
              <a:ext uri="{FF2B5EF4-FFF2-40B4-BE49-F238E27FC236}">
                <a16:creationId xmlns:a16="http://schemas.microsoft.com/office/drawing/2014/main" id="{E4F8C567-D861-4151-B604-EDC359B35481}"/>
              </a:ext>
            </a:extLst>
          </p:cNvPr>
          <p:cNvSpPr/>
          <p:nvPr/>
        </p:nvSpPr>
        <p:spPr>
          <a:xfrm rot="2761896">
            <a:off x="5658284" y="2515060"/>
            <a:ext cx="144000" cy="648000"/>
          </a:xfrm>
          <a:prstGeom prst="upArrow">
            <a:avLst>
              <a:gd name="adj1" fmla="val 50000"/>
              <a:gd name="adj2" fmla="val 78968"/>
            </a:avLst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Стрелка: влево-вправо 39">
            <a:extLst>
              <a:ext uri="{FF2B5EF4-FFF2-40B4-BE49-F238E27FC236}">
                <a16:creationId xmlns:a16="http://schemas.microsoft.com/office/drawing/2014/main" id="{6C01FB9F-25BA-4E47-BAD4-C11B0F752D82}"/>
              </a:ext>
            </a:extLst>
          </p:cNvPr>
          <p:cNvSpPr/>
          <p:nvPr/>
        </p:nvSpPr>
        <p:spPr>
          <a:xfrm rot="16200000">
            <a:off x="6634451" y="5017344"/>
            <a:ext cx="288000" cy="180000"/>
          </a:xfrm>
          <a:prstGeom prst="leftRightArrow">
            <a:avLst>
              <a:gd name="adj1" fmla="val 51322"/>
              <a:gd name="adj2" fmla="val 50000"/>
            </a:avLst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Стрелка: влево-вправо 40">
            <a:extLst>
              <a:ext uri="{FF2B5EF4-FFF2-40B4-BE49-F238E27FC236}">
                <a16:creationId xmlns:a16="http://schemas.microsoft.com/office/drawing/2014/main" id="{199EF8C6-0B23-4E44-82E1-C3A223525722}"/>
              </a:ext>
            </a:extLst>
          </p:cNvPr>
          <p:cNvSpPr/>
          <p:nvPr/>
        </p:nvSpPr>
        <p:spPr>
          <a:xfrm rot="16200000">
            <a:off x="4545593" y="2737485"/>
            <a:ext cx="288000" cy="180000"/>
          </a:xfrm>
          <a:prstGeom prst="leftRightArrow">
            <a:avLst>
              <a:gd name="adj1" fmla="val 51322"/>
              <a:gd name="adj2" fmla="val 50000"/>
            </a:avLst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Стрелка: вверх 41">
            <a:extLst>
              <a:ext uri="{FF2B5EF4-FFF2-40B4-BE49-F238E27FC236}">
                <a16:creationId xmlns:a16="http://schemas.microsoft.com/office/drawing/2014/main" id="{F2A15211-5824-4C40-A02E-A1A2C05AD22A}"/>
              </a:ext>
            </a:extLst>
          </p:cNvPr>
          <p:cNvSpPr/>
          <p:nvPr/>
        </p:nvSpPr>
        <p:spPr>
          <a:xfrm rot="5400000">
            <a:off x="5640283" y="1946517"/>
            <a:ext cx="180000" cy="360315"/>
          </a:xfrm>
          <a:prstGeom prst="upArrow">
            <a:avLst/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Стрелка: влево-вправо 42">
            <a:extLst>
              <a:ext uri="{FF2B5EF4-FFF2-40B4-BE49-F238E27FC236}">
                <a16:creationId xmlns:a16="http://schemas.microsoft.com/office/drawing/2014/main" id="{DD4B6D88-7A32-4D15-8680-F9E1CD9D6F2F}"/>
              </a:ext>
            </a:extLst>
          </p:cNvPr>
          <p:cNvSpPr/>
          <p:nvPr/>
        </p:nvSpPr>
        <p:spPr>
          <a:xfrm>
            <a:off x="5546646" y="3437973"/>
            <a:ext cx="360000" cy="180000"/>
          </a:xfrm>
          <a:prstGeom prst="leftRightArrow">
            <a:avLst>
              <a:gd name="adj1" fmla="val 51322"/>
              <a:gd name="adj2" fmla="val 50000"/>
            </a:avLst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Стрелка: влево-вправо 43">
            <a:extLst>
              <a:ext uri="{FF2B5EF4-FFF2-40B4-BE49-F238E27FC236}">
                <a16:creationId xmlns:a16="http://schemas.microsoft.com/office/drawing/2014/main" id="{AE93EB2D-8423-4DA9-A7F5-BAA74ED71AFF}"/>
              </a:ext>
            </a:extLst>
          </p:cNvPr>
          <p:cNvSpPr/>
          <p:nvPr/>
        </p:nvSpPr>
        <p:spPr>
          <a:xfrm>
            <a:off x="7639542" y="3436471"/>
            <a:ext cx="360000" cy="180000"/>
          </a:xfrm>
          <a:prstGeom prst="leftRightArrow">
            <a:avLst>
              <a:gd name="adj1" fmla="val 51322"/>
              <a:gd name="adj2" fmla="val 50000"/>
            </a:avLst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Стрелка: влево-вправо 44">
            <a:extLst>
              <a:ext uri="{FF2B5EF4-FFF2-40B4-BE49-F238E27FC236}">
                <a16:creationId xmlns:a16="http://schemas.microsoft.com/office/drawing/2014/main" id="{0C1DFD9D-124E-45AB-A372-B78B1BDBE129}"/>
              </a:ext>
            </a:extLst>
          </p:cNvPr>
          <p:cNvSpPr/>
          <p:nvPr/>
        </p:nvSpPr>
        <p:spPr>
          <a:xfrm rot="2346802">
            <a:off x="7516551" y="2736884"/>
            <a:ext cx="628614" cy="180000"/>
          </a:xfrm>
          <a:prstGeom prst="leftRightArrow">
            <a:avLst>
              <a:gd name="adj1" fmla="val 51322"/>
              <a:gd name="adj2" fmla="val 50000"/>
            </a:avLst>
          </a:prstGeom>
          <a:solidFill>
            <a:srgbClr val="3A5D80"/>
          </a:solidFill>
          <a:ln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453C3EF-8E84-441B-8DB3-0AC44EBB5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4903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900" y="120582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Бюджетирование</a:t>
            </a:r>
            <a: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/>
            </a:r>
            <a:b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Управление процессом бюджетирования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79066FF-5C66-4116-BF67-E8CC4F4A7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70</a:t>
            </a:fld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04699"/>
            <a:ext cx="10058400" cy="5498474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46" y="1580636"/>
            <a:ext cx="2552308" cy="5207000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5076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6225" y="23623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Бюджетирование</a:t>
            </a:r>
            <a:endParaRPr lang="ru-RU" dirty="0">
              <a:solidFill>
                <a:schemeClr val="tx2">
                  <a:lumMod val="50000"/>
                </a:schemeClr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4" y="1084074"/>
            <a:ext cx="11077575" cy="5725909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497" y="1027315"/>
            <a:ext cx="9524383" cy="5725909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A2C0821-B0A3-4F20-96C1-2DE3AA646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800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900" y="120582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Оперативное планирование</a:t>
            </a:r>
            <a: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/>
            </a:r>
            <a:b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Бюджетный контроль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2900" y="1206342"/>
            <a:ext cx="11402916" cy="575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807" y="1196767"/>
            <a:ext cx="112450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Оперативное планирование дополняет бюджетирование, реализуя функции резервирования и контроля конкретной операции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1ADA878E-B878-40F0-BE8C-F21B16456EA3}"/>
              </a:ext>
            </a:extLst>
          </p:cNvPr>
          <p:cNvSpPr/>
          <p:nvPr/>
        </p:nvSpPr>
        <p:spPr>
          <a:xfrm>
            <a:off x="8351648" y="1781543"/>
            <a:ext cx="3124104" cy="5076458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720E44E6-262A-45F6-9DD7-366EFC80E334}"/>
              </a:ext>
            </a:extLst>
          </p:cNvPr>
          <p:cNvSpPr/>
          <p:nvPr/>
        </p:nvSpPr>
        <p:spPr>
          <a:xfrm>
            <a:off x="2090744" y="1781542"/>
            <a:ext cx="3124104" cy="5076458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C30A5697-91AD-4231-BE5A-0AA6D018E457}"/>
              </a:ext>
            </a:extLst>
          </p:cNvPr>
          <p:cNvCxnSpPr>
            <a:cxnSpLocks/>
          </p:cNvCxnSpPr>
          <p:nvPr/>
        </p:nvCxnSpPr>
        <p:spPr>
          <a:xfrm>
            <a:off x="387933" y="3395481"/>
            <a:ext cx="11087819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908E4BE8-4ED5-4C48-9AC1-36F76A0E5135}"/>
              </a:ext>
            </a:extLst>
          </p:cNvPr>
          <p:cNvCxnSpPr>
            <a:cxnSpLocks/>
          </p:cNvCxnSpPr>
          <p:nvPr/>
        </p:nvCxnSpPr>
        <p:spPr>
          <a:xfrm>
            <a:off x="387933" y="5681481"/>
            <a:ext cx="11087819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A0B0B21E-BE64-4846-A83B-804FC2CF982B}"/>
              </a:ext>
            </a:extLst>
          </p:cNvPr>
          <p:cNvGrpSpPr/>
          <p:nvPr/>
        </p:nvGrpSpPr>
        <p:grpSpPr>
          <a:xfrm>
            <a:off x="2561901" y="1903169"/>
            <a:ext cx="2181790" cy="4745534"/>
            <a:chOff x="2384691" y="982764"/>
            <a:chExt cx="2181790" cy="4745534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878D207-4837-42C5-A6AE-8B39415AF4CD}"/>
                </a:ext>
              </a:extLst>
            </p:cNvPr>
            <p:cNvSpPr txBox="1"/>
            <p:nvPr/>
          </p:nvSpPr>
          <p:spPr>
            <a:xfrm>
              <a:off x="2386456" y="1782034"/>
              <a:ext cx="2180025" cy="548182"/>
            </a:xfrm>
            <a:prstGeom prst="rect">
              <a:avLst/>
            </a:prstGeom>
            <a:noFill/>
            <a:ln>
              <a:solidFill>
                <a:srgbClr val="FAA634"/>
              </a:solidFill>
            </a:ln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ru-RU" sz="1200" dirty="0"/>
                <a:t>Бюджет лимит.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476027A-9E69-45FA-BA24-642AA19ECE19}"/>
                </a:ext>
              </a:extLst>
            </p:cNvPr>
            <p:cNvSpPr txBox="1"/>
            <p:nvPr/>
          </p:nvSpPr>
          <p:spPr>
            <a:xfrm>
              <a:off x="2384691" y="2932770"/>
              <a:ext cx="2180025" cy="548182"/>
            </a:xfrm>
            <a:prstGeom prst="rect">
              <a:avLst/>
            </a:prstGeom>
            <a:noFill/>
            <a:ln>
              <a:solidFill>
                <a:srgbClr val="FAA634"/>
              </a:solidFill>
            </a:ln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ru-RU" sz="1200" dirty="0"/>
                <a:t>Резервирование бюджета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55ABAF1-6570-4641-AD8B-7AFE96966F81}"/>
                </a:ext>
              </a:extLst>
            </p:cNvPr>
            <p:cNvSpPr txBox="1"/>
            <p:nvPr/>
          </p:nvSpPr>
          <p:spPr>
            <a:xfrm>
              <a:off x="2384691" y="4040565"/>
              <a:ext cx="2180025" cy="548182"/>
            </a:xfrm>
            <a:prstGeom prst="rect">
              <a:avLst/>
            </a:prstGeom>
            <a:noFill/>
            <a:ln>
              <a:solidFill>
                <a:srgbClr val="FAA634"/>
              </a:solidFill>
            </a:ln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ru-RU" sz="1200" dirty="0"/>
                <a:t>Заявка на операцию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422F129-B02C-4146-8B7E-D5D63A6B4809}"/>
                </a:ext>
              </a:extLst>
            </p:cNvPr>
            <p:cNvSpPr txBox="1"/>
            <p:nvPr/>
          </p:nvSpPr>
          <p:spPr>
            <a:xfrm>
              <a:off x="2384691" y="5180116"/>
              <a:ext cx="2180025" cy="548182"/>
            </a:xfrm>
            <a:prstGeom prst="rect">
              <a:avLst/>
            </a:prstGeom>
            <a:noFill/>
            <a:ln>
              <a:solidFill>
                <a:srgbClr val="FAA634"/>
              </a:solidFill>
            </a:ln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ru-RU" sz="1200" dirty="0"/>
                <a:t>Отражение факта</a:t>
              </a:r>
            </a:p>
          </p:txBody>
        </p:sp>
        <p:cxnSp>
          <p:nvCxnSpPr>
            <p:cNvPr id="91" name="Прямая со стрелкой 90">
              <a:extLst>
                <a:ext uri="{FF2B5EF4-FFF2-40B4-BE49-F238E27FC236}">
                  <a16:creationId xmlns:a16="http://schemas.microsoft.com/office/drawing/2014/main" id="{2E75DB2E-FF96-433F-BA7F-9DFF5CBECA49}"/>
                </a:ext>
              </a:extLst>
            </p:cNvPr>
            <p:cNvCxnSpPr/>
            <p:nvPr/>
          </p:nvCxnSpPr>
          <p:spPr>
            <a:xfrm flipV="1">
              <a:off x="3213304" y="2317815"/>
              <a:ext cx="0" cy="6025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2" name="Прямая со стрелкой 91">
              <a:extLst>
                <a:ext uri="{FF2B5EF4-FFF2-40B4-BE49-F238E27FC236}">
                  <a16:creationId xmlns:a16="http://schemas.microsoft.com/office/drawing/2014/main" id="{8D3E1449-8E9D-4C23-A50C-FFE563D60FF3}"/>
                </a:ext>
              </a:extLst>
            </p:cNvPr>
            <p:cNvCxnSpPr/>
            <p:nvPr/>
          </p:nvCxnSpPr>
          <p:spPr>
            <a:xfrm>
              <a:off x="3746704" y="2330216"/>
              <a:ext cx="0" cy="6025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3" name="Соединитель: уступ 58">
              <a:extLst>
                <a:ext uri="{FF2B5EF4-FFF2-40B4-BE49-F238E27FC236}">
                  <a16:creationId xmlns:a16="http://schemas.microsoft.com/office/drawing/2014/main" id="{FEF2BBFB-9F5E-4ADD-A610-400D6C8C9147}"/>
                </a:ext>
              </a:extLst>
            </p:cNvPr>
            <p:cNvCxnSpPr>
              <a:stCxn id="87" idx="3"/>
              <a:endCxn id="89" idx="3"/>
            </p:cNvCxnSpPr>
            <p:nvPr/>
          </p:nvCxnSpPr>
          <p:spPr>
            <a:xfrm flipH="1">
              <a:off x="4564716" y="2056125"/>
              <a:ext cx="1765" cy="2258531"/>
            </a:xfrm>
            <a:prstGeom prst="bentConnector3">
              <a:avLst>
                <a:gd name="adj1" fmla="val -12951841"/>
              </a:avLst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4" name="Прямая со стрелкой 93">
              <a:extLst>
                <a:ext uri="{FF2B5EF4-FFF2-40B4-BE49-F238E27FC236}">
                  <a16:creationId xmlns:a16="http://schemas.microsoft.com/office/drawing/2014/main" id="{734E08B5-9AE9-428B-A207-86198C5CB18D}"/>
                </a:ext>
              </a:extLst>
            </p:cNvPr>
            <p:cNvCxnSpPr>
              <a:stCxn id="88" idx="2"/>
              <a:endCxn id="89" idx="0"/>
            </p:cNvCxnSpPr>
            <p:nvPr/>
          </p:nvCxnSpPr>
          <p:spPr>
            <a:xfrm>
              <a:off x="3474704" y="3480952"/>
              <a:ext cx="0" cy="5596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5" name="Прямая со стрелкой 94">
              <a:extLst>
                <a:ext uri="{FF2B5EF4-FFF2-40B4-BE49-F238E27FC236}">
                  <a16:creationId xmlns:a16="http://schemas.microsoft.com/office/drawing/2014/main" id="{B10473C3-1714-4D4B-98D5-438A6BFA5073}"/>
                </a:ext>
              </a:extLst>
            </p:cNvPr>
            <p:cNvCxnSpPr>
              <a:stCxn id="89" idx="2"/>
              <a:endCxn id="90" idx="0"/>
            </p:cNvCxnSpPr>
            <p:nvPr/>
          </p:nvCxnSpPr>
          <p:spPr>
            <a:xfrm>
              <a:off x="3474704" y="4588747"/>
              <a:ext cx="0" cy="5913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A9DD25F-8C41-460A-8677-DBA402C82220}"/>
                </a:ext>
              </a:extLst>
            </p:cNvPr>
            <p:cNvSpPr txBox="1"/>
            <p:nvPr/>
          </p:nvSpPr>
          <p:spPr>
            <a:xfrm>
              <a:off x="2669551" y="982764"/>
              <a:ext cx="15520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>
                  <a:latin typeface="+mj-lt"/>
                  <a:cs typeface="Arial" panose="020B0604020202020204" pitchFamily="34" charset="0"/>
                </a:rPr>
                <a:t>Бюджет движения</a:t>
              </a:r>
            </a:p>
            <a:p>
              <a:pPr algn="ctr"/>
              <a:r>
                <a:rPr lang="ru-RU" sz="1400" b="1" dirty="0">
                  <a:latin typeface="+mj-lt"/>
                  <a:cs typeface="Arial" panose="020B0604020202020204" pitchFamily="34" charset="0"/>
                </a:rPr>
                <a:t>расходов</a:t>
              </a: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92491854-FB6E-4A4C-AAB4-FBEACFA64B65}"/>
              </a:ext>
            </a:extLst>
          </p:cNvPr>
          <p:cNvGrpSpPr/>
          <p:nvPr/>
        </p:nvGrpSpPr>
        <p:grpSpPr>
          <a:xfrm>
            <a:off x="5684609" y="1903169"/>
            <a:ext cx="2180027" cy="4733304"/>
            <a:chOff x="5464689" y="994993"/>
            <a:chExt cx="2180027" cy="4733304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8015219-2D21-4673-A706-CA9F0687FCA6}"/>
                </a:ext>
              </a:extLst>
            </p:cNvPr>
            <p:cNvSpPr txBox="1"/>
            <p:nvPr/>
          </p:nvSpPr>
          <p:spPr>
            <a:xfrm>
              <a:off x="5464691" y="1784556"/>
              <a:ext cx="2180025" cy="548182"/>
            </a:xfrm>
            <a:prstGeom prst="rect">
              <a:avLst/>
            </a:prstGeom>
            <a:noFill/>
            <a:ln>
              <a:solidFill>
                <a:srgbClr val="FAA634"/>
              </a:solidFill>
            </a:ln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ru-RU" sz="1200" dirty="0"/>
                <a:t>Бюджет лимит.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5F67B3D-78A6-44F1-B570-6CE2A3BF3A6B}"/>
                </a:ext>
              </a:extLst>
            </p:cNvPr>
            <p:cNvSpPr txBox="1"/>
            <p:nvPr/>
          </p:nvSpPr>
          <p:spPr>
            <a:xfrm>
              <a:off x="5464690" y="2932769"/>
              <a:ext cx="2180025" cy="548182"/>
            </a:xfrm>
            <a:prstGeom prst="rect">
              <a:avLst/>
            </a:prstGeom>
            <a:noFill/>
            <a:ln>
              <a:solidFill>
                <a:srgbClr val="FAA634"/>
              </a:solidFill>
            </a:ln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ru-RU" sz="1200" dirty="0"/>
                <a:t>Резервирование бюджета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9D663F3F-548C-401B-B3B2-8F797FBBA432}"/>
                </a:ext>
              </a:extLst>
            </p:cNvPr>
            <p:cNvSpPr txBox="1"/>
            <p:nvPr/>
          </p:nvSpPr>
          <p:spPr>
            <a:xfrm>
              <a:off x="5464690" y="4040567"/>
              <a:ext cx="2180025" cy="548182"/>
            </a:xfrm>
            <a:prstGeom prst="rect">
              <a:avLst/>
            </a:prstGeom>
            <a:noFill/>
            <a:ln>
              <a:solidFill>
                <a:srgbClr val="FAA634"/>
              </a:solidFill>
            </a:ln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ru-RU" sz="1200" dirty="0"/>
                <a:t>Заявка на операцию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5560ACF-B839-4D58-BCB0-7EB32922FBC9}"/>
                </a:ext>
              </a:extLst>
            </p:cNvPr>
            <p:cNvSpPr txBox="1"/>
            <p:nvPr/>
          </p:nvSpPr>
          <p:spPr>
            <a:xfrm>
              <a:off x="5464689" y="5180115"/>
              <a:ext cx="2180025" cy="548182"/>
            </a:xfrm>
            <a:prstGeom prst="rect">
              <a:avLst/>
            </a:prstGeom>
            <a:noFill/>
            <a:ln>
              <a:solidFill>
                <a:srgbClr val="FAA634"/>
              </a:solidFill>
            </a:ln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ru-RU" sz="1200" dirty="0"/>
                <a:t>Отражение факта</a:t>
              </a:r>
            </a:p>
          </p:txBody>
        </p:sp>
        <p:cxnSp>
          <p:nvCxnSpPr>
            <p:cNvPr id="102" name="Соединитель: уступ 67">
              <a:extLst>
                <a:ext uri="{FF2B5EF4-FFF2-40B4-BE49-F238E27FC236}">
                  <a16:creationId xmlns:a16="http://schemas.microsoft.com/office/drawing/2014/main" id="{0D9344D3-F9EE-4087-B58B-F90CE39AE506}"/>
                </a:ext>
              </a:extLst>
            </p:cNvPr>
            <p:cNvCxnSpPr>
              <a:stCxn id="98" idx="3"/>
              <a:endCxn id="100" idx="3"/>
            </p:cNvCxnSpPr>
            <p:nvPr/>
          </p:nvCxnSpPr>
          <p:spPr>
            <a:xfrm flipH="1">
              <a:off x="7644715" y="2058647"/>
              <a:ext cx="1" cy="2256011"/>
            </a:xfrm>
            <a:prstGeom prst="bentConnector3">
              <a:avLst>
                <a:gd name="adj1" fmla="val -22860000000"/>
              </a:avLst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3" name="Прямая со стрелкой 102">
              <a:extLst>
                <a:ext uri="{FF2B5EF4-FFF2-40B4-BE49-F238E27FC236}">
                  <a16:creationId xmlns:a16="http://schemas.microsoft.com/office/drawing/2014/main" id="{A692B805-0921-40FA-BC69-4F9FC524F885}"/>
                </a:ext>
              </a:extLst>
            </p:cNvPr>
            <p:cNvCxnSpPr/>
            <p:nvPr/>
          </p:nvCxnSpPr>
          <p:spPr>
            <a:xfrm flipV="1">
              <a:off x="6286704" y="2317815"/>
              <a:ext cx="0" cy="6025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4" name="Прямая со стрелкой 103">
              <a:extLst>
                <a:ext uri="{FF2B5EF4-FFF2-40B4-BE49-F238E27FC236}">
                  <a16:creationId xmlns:a16="http://schemas.microsoft.com/office/drawing/2014/main" id="{E6071566-3F22-48F1-B077-B38C5434E096}"/>
                </a:ext>
              </a:extLst>
            </p:cNvPr>
            <p:cNvCxnSpPr/>
            <p:nvPr/>
          </p:nvCxnSpPr>
          <p:spPr>
            <a:xfrm>
              <a:off x="6820104" y="2330216"/>
              <a:ext cx="0" cy="6025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5" name="Прямая со стрелкой 104">
              <a:extLst>
                <a:ext uri="{FF2B5EF4-FFF2-40B4-BE49-F238E27FC236}">
                  <a16:creationId xmlns:a16="http://schemas.microsoft.com/office/drawing/2014/main" id="{E7CBE488-47CE-4FBD-BF0C-FDF9D8D85917}"/>
                </a:ext>
              </a:extLst>
            </p:cNvPr>
            <p:cNvCxnSpPr/>
            <p:nvPr/>
          </p:nvCxnSpPr>
          <p:spPr>
            <a:xfrm>
              <a:off x="6548104" y="3480951"/>
              <a:ext cx="0" cy="5596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6" name="Прямая со стрелкой 105">
              <a:extLst>
                <a:ext uri="{FF2B5EF4-FFF2-40B4-BE49-F238E27FC236}">
                  <a16:creationId xmlns:a16="http://schemas.microsoft.com/office/drawing/2014/main" id="{03FA1F9B-6761-4AE3-939F-DEA576B77B89}"/>
                </a:ext>
              </a:extLst>
            </p:cNvPr>
            <p:cNvCxnSpPr/>
            <p:nvPr/>
          </p:nvCxnSpPr>
          <p:spPr>
            <a:xfrm>
              <a:off x="6548104" y="4596707"/>
              <a:ext cx="0" cy="5913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679E221F-61F2-4559-A8C9-52F1B2956DE4}"/>
                </a:ext>
              </a:extLst>
            </p:cNvPr>
            <p:cNvSpPr txBox="1"/>
            <p:nvPr/>
          </p:nvSpPr>
          <p:spPr>
            <a:xfrm>
              <a:off x="5768270" y="994993"/>
              <a:ext cx="15728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b="1" dirty="0">
                  <a:latin typeface="+mj-lt"/>
                  <a:cs typeface="Arial" panose="020B0604020202020204" pitchFamily="34" charset="0"/>
                </a:rPr>
                <a:t>Бюджет движения</a:t>
              </a:r>
            </a:p>
            <a:p>
              <a:r>
                <a:rPr lang="ru-RU" sz="1400" b="1" dirty="0">
                  <a:latin typeface="+mj-lt"/>
                  <a:cs typeface="Arial" panose="020B0604020202020204" pitchFamily="34" charset="0"/>
                </a:rPr>
                <a:t>денежных средств</a:t>
              </a: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88B0BC74-4F03-46F6-B5C3-62D17D990B84}"/>
              </a:ext>
            </a:extLst>
          </p:cNvPr>
          <p:cNvGrpSpPr/>
          <p:nvPr/>
        </p:nvGrpSpPr>
        <p:grpSpPr>
          <a:xfrm>
            <a:off x="8817338" y="1907896"/>
            <a:ext cx="2192724" cy="4725063"/>
            <a:chOff x="8542927" y="1003234"/>
            <a:chExt cx="2192724" cy="4725063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24FB644-9205-4F74-8BBD-401512C2F9B6}"/>
                </a:ext>
              </a:extLst>
            </p:cNvPr>
            <p:cNvSpPr txBox="1"/>
            <p:nvPr/>
          </p:nvSpPr>
          <p:spPr>
            <a:xfrm>
              <a:off x="8542927" y="1782034"/>
              <a:ext cx="2180024" cy="548182"/>
            </a:xfrm>
            <a:prstGeom prst="rect">
              <a:avLst/>
            </a:prstGeom>
            <a:noFill/>
            <a:ln>
              <a:solidFill>
                <a:srgbClr val="FAA634"/>
              </a:solidFill>
            </a:ln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ru-RU" sz="1200" dirty="0"/>
                <a:t>Бюджет лимит.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25DB7C6-B053-4112-B8C8-50DA11D8F8C2}"/>
                </a:ext>
              </a:extLst>
            </p:cNvPr>
            <p:cNvSpPr txBox="1"/>
            <p:nvPr/>
          </p:nvSpPr>
          <p:spPr>
            <a:xfrm>
              <a:off x="8542927" y="2932769"/>
              <a:ext cx="2180024" cy="548182"/>
            </a:xfrm>
            <a:prstGeom prst="rect">
              <a:avLst/>
            </a:prstGeom>
            <a:noFill/>
            <a:ln>
              <a:solidFill>
                <a:srgbClr val="FAA634"/>
              </a:solidFill>
            </a:ln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ru-RU" sz="1200" dirty="0"/>
                <a:t>Резервирование бюджета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D7CE9F2E-CA91-47AB-8F93-5668F26877CF}"/>
                </a:ext>
              </a:extLst>
            </p:cNvPr>
            <p:cNvSpPr txBox="1"/>
            <p:nvPr/>
          </p:nvSpPr>
          <p:spPr>
            <a:xfrm>
              <a:off x="8542927" y="4040565"/>
              <a:ext cx="2180024" cy="548182"/>
            </a:xfrm>
            <a:prstGeom prst="rect">
              <a:avLst/>
            </a:prstGeom>
            <a:noFill/>
            <a:ln>
              <a:solidFill>
                <a:srgbClr val="FAA634"/>
              </a:solidFill>
            </a:ln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ru-RU" sz="1200" dirty="0"/>
                <a:t>Заявка на операцию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9EDCEBA-672C-4420-9488-E96082A06072}"/>
                </a:ext>
              </a:extLst>
            </p:cNvPr>
            <p:cNvSpPr txBox="1"/>
            <p:nvPr/>
          </p:nvSpPr>
          <p:spPr>
            <a:xfrm>
              <a:off x="8542927" y="5180115"/>
              <a:ext cx="2180024" cy="548182"/>
            </a:xfrm>
            <a:prstGeom prst="rect">
              <a:avLst/>
            </a:prstGeom>
            <a:noFill/>
            <a:ln>
              <a:solidFill>
                <a:srgbClr val="FAA634"/>
              </a:solidFill>
            </a:ln>
          </p:spPr>
          <p:txBody>
            <a:bodyPr wrap="square" lIns="180000" tIns="180000" rIns="180000" bIns="180000" rtlCol="0">
              <a:spAutoFit/>
            </a:bodyPr>
            <a:lstStyle/>
            <a:p>
              <a:pPr algn="ctr"/>
              <a:r>
                <a:rPr lang="ru-RU" sz="1200" dirty="0"/>
                <a:t>Отражение факта</a:t>
              </a:r>
            </a:p>
          </p:txBody>
        </p:sp>
        <p:cxnSp>
          <p:nvCxnSpPr>
            <p:cNvPr id="113" name="Прямая со стрелкой 112">
              <a:extLst>
                <a:ext uri="{FF2B5EF4-FFF2-40B4-BE49-F238E27FC236}">
                  <a16:creationId xmlns:a16="http://schemas.microsoft.com/office/drawing/2014/main" id="{9EDC9E52-8986-4722-B9D8-6FC0B4FF8F5E}"/>
                </a:ext>
              </a:extLst>
            </p:cNvPr>
            <p:cNvCxnSpPr/>
            <p:nvPr/>
          </p:nvCxnSpPr>
          <p:spPr>
            <a:xfrm>
              <a:off x="9627639" y="4588746"/>
              <a:ext cx="0" cy="5913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4" name="Прямая со стрелкой 113">
              <a:extLst>
                <a:ext uri="{FF2B5EF4-FFF2-40B4-BE49-F238E27FC236}">
                  <a16:creationId xmlns:a16="http://schemas.microsoft.com/office/drawing/2014/main" id="{41E19426-8133-40D0-865F-6B1C4AA7CA65}"/>
                </a:ext>
              </a:extLst>
            </p:cNvPr>
            <p:cNvCxnSpPr/>
            <p:nvPr/>
          </p:nvCxnSpPr>
          <p:spPr>
            <a:xfrm flipV="1">
              <a:off x="9385504" y="2335247"/>
              <a:ext cx="0" cy="6025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5" name="Прямая со стрелкой 114">
              <a:extLst>
                <a:ext uri="{FF2B5EF4-FFF2-40B4-BE49-F238E27FC236}">
                  <a16:creationId xmlns:a16="http://schemas.microsoft.com/office/drawing/2014/main" id="{ABC60C44-2981-4AD5-8F35-BE5ECB5D993F}"/>
                </a:ext>
              </a:extLst>
            </p:cNvPr>
            <p:cNvCxnSpPr/>
            <p:nvPr/>
          </p:nvCxnSpPr>
          <p:spPr>
            <a:xfrm>
              <a:off x="9918904" y="2347648"/>
              <a:ext cx="0" cy="6025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16" name="Соединитель: уступ 81">
              <a:extLst>
                <a:ext uri="{FF2B5EF4-FFF2-40B4-BE49-F238E27FC236}">
                  <a16:creationId xmlns:a16="http://schemas.microsoft.com/office/drawing/2014/main" id="{F097E23B-26E8-4F40-8C7B-0E76866011EC}"/>
                </a:ext>
              </a:extLst>
            </p:cNvPr>
            <p:cNvCxnSpPr>
              <a:stCxn id="109" idx="3"/>
              <a:endCxn id="111" idx="3"/>
            </p:cNvCxnSpPr>
            <p:nvPr/>
          </p:nvCxnSpPr>
          <p:spPr>
            <a:xfrm>
              <a:off x="10722951" y="2056125"/>
              <a:ext cx="12700" cy="2258531"/>
            </a:xfrm>
            <a:prstGeom prst="bent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24AD2B16-3AB4-4671-9EBC-2D2B6571AEB3}"/>
                </a:ext>
              </a:extLst>
            </p:cNvPr>
            <p:cNvSpPr txBox="1"/>
            <p:nvPr/>
          </p:nvSpPr>
          <p:spPr>
            <a:xfrm>
              <a:off x="8851625" y="1003234"/>
              <a:ext cx="15520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>
                  <a:latin typeface="+mj-lt"/>
                  <a:cs typeface="Arial" panose="020B0604020202020204" pitchFamily="34" charset="0"/>
                </a:rPr>
                <a:t>Бюджет движения</a:t>
              </a:r>
            </a:p>
            <a:p>
              <a:pPr algn="ctr"/>
              <a:r>
                <a:rPr lang="ru-RU" sz="1400" b="1" dirty="0">
                  <a:latin typeface="+mj-lt"/>
                  <a:cs typeface="Arial" panose="020B0604020202020204" pitchFamily="34" charset="0"/>
                </a:rPr>
                <a:t>ресурсов</a:t>
              </a: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8175055B-ADBF-451A-A6D1-7E882F1745C9}"/>
              </a:ext>
            </a:extLst>
          </p:cNvPr>
          <p:cNvSpPr txBox="1"/>
          <p:nvPr/>
        </p:nvSpPr>
        <p:spPr>
          <a:xfrm>
            <a:off x="636874" y="2861714"/>
            <a:ext cx="1098633" cy="2539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50" dirty="0"/>
              <a:t>План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7858B4EF-8340-4EB0-B978-454F8C8F54E0}"/>
              </a:ext>
            </a:extLst>
          </p:cNvPr>
          <p:cNvSpPr txBox="1"/>
          <p:nvPr/>
        </p:nvSpPr>
        <p:spPr>
          <a:xfrm>
            <a:off x="670945" y="4541976"/>
            <a:ext cx="1098633" cy="2539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50" dirty="0"/>
              <a:t>Резерв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1F0B1D3E-4A41-4333-8D02-A373F4AAD308}"/>
              </a:ext>
            </a:extLst>
          </p:cNvPr>
          <p:cNvSpPr txBox="1"/>
          <p:nvPr/>
        </p:nvSpPr>
        <p:spPr>
          <a:xfrm>
            <a:off x="678373" y="6231910"/>
            <a:ext cx="1098633" cy="2539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50" dirty="0"/>
              <a:t>Факт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4EA6F46-C0EA-49BB-875E-32A9230BB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69671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0.rbk.ru/v6_top_pics/media/img/3/31/7554295102023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4" b="4465"/>
          <a:stretch/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87" y="562355"/>
            <a:ext cx="3950213" cy="9752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314574"/>
            <a:ext cx="12192000" cy="230505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82393" y="2928490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Gotham Pro" panose="02000503040000020004" pitchFamily="50" charset="0"/>
                <a:cs typeface="Gotham Pro" panose="02000503040000020004" pitchFamily="50" charset="0"/>
              </a:rPr>
              <a:t>Корпоративное казначейство</a:t>
            </a:r>
          </a:p>
        </p:txBody>
      </p:sp>
    </p:spTree>
    <p:extLst>
      <p:ext uri="{BB962C8B-B14F-4D97-AF65-F5344CB8AC3E}">
        <p14:creationId xmlns:p14="http://schemas.microsoft.com/office/powerpoint/2010/main" val="6677957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900" y="263457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Корпоративное казначейство</a:t>
            </a:r>
          </a:p>
          <a:p>
            <a:endParaRPr lang="ru-RU" dirty="0">
              <a:solidFill>
                <a:schemeClr val="tx2">
                  <a:lumMod val="50000"/>
                </a:schemeClr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2900" y="1405692"/>
            <a:ext cx="11163737" cy="750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11148" y="1475770"/>
            <a:ext cx="10600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Подсистема «Корпоративное казначейство» обеспечивает автоматизацию процессов финансового планирования, лимитирования расходов, распределения ответственности и сбора фактических данных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42899" y="2524013"/>
            <a:ext cx="5012872" cy="369332"/>
          </a:xfrm>
          <a:prstGeom prst="roundRect">
            <a:avLst/>
          </a:prstGeom>
          <a:solidFill>
            <a:srgbClr val="FAA63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5434" y="2932851"/>
            <a:ext cx="11318668" cy="2197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34949" y="2524013"/>
            <a:ext cx="473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Задачи подсистемы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1624" y="2964304"/>
            <a:ext cx="108297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dirty="0"/>
              <a:t>Формирование заявок на операции по графикам коммерческих и финансовых договоров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Оперативный контроль и согласование платежей, в соответствии с логикой бюджетного контроля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Построение сводного платежного календаря компании, с возможность использовать прогноз ликвидности, моделируя, как различные операции отразятся на будущих остатках денежных средств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Инструменты управления ликвидностью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Инструменты валютного контроля,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/>
              <a:t>Инструменты управления кредитными, валютными и процентами рисками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592ADBC-F20F-4013-96E1-20481F8E2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17209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900" y="120582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Казначейство и управление договорами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/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Предлагаемая архитектура решения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14698" y="5440478"/>
            <a:ext cx="11163737" cy="750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96461" y="5581640"/>
            <a:ext cx="10600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600" dirty="0">
                <a:solidFill>
                  <a:srgbClr val="44546A">
                    <a:lumMod val="75000"/>
                  </a:srgbClr>
                </a:solidFill>
              </a:rPr>
              <a:t>В рамках построения  единой системы автоматизации предлагается интегрировать подсистему </a:t>
            </a:r>
            <a:br>
              <a:rPr lang="ru-RU" sz="1600" dirty="0">
                <a:solidFill>
                  <a:srgbClr val="44546A">
                    <a:lumMod val="75000"/>
                  </a:srgbClr>
                </a:solidFill>
              </a:rPr>
            </a:br>
            <a:r>
              <a:rPr lang="ru-RU" sz="1600" b="1" dirty="0">
                <a:solidFill>
                  <a:srgbClr val="44546A">
                    <a:lumMod val="75000"/>
                  </a:srgbClr>
                </a:solidFill>
              </a:rPr>
              <a:t>Корпоративное казначейство</a:t>
            </a:r>
            <a:r>
              <a:rPr lang="ru-RU" sz="1600" dirty="0">
                <a:solidFill>
                  <a:srgbClr val="44546A">
                    <a:lumMod val="75000"/>
                  </a:srgbClr>
                </a:solidFill>
              </a:rPr>
              <a:t> с модулем </a:t>
            </a:r>
            <a:r>
              <a:rPr lang="ru-RU" sz="1600" b="1" dirty="0">
                <a:solidFill>
                  <a:srgbClr val="44546A">
                    <a:lumMod val="75000"/>
                  </a:srgbClr>
                </a:solidFill>
              </a:rPr>
              <a:t>Бюджетирование</a:t>
            </a:r>
            <a:r>
              <a:rPr lang="ru-RU" sz="1600" dirty="0">
                <a:solidFill>
                  <a:srgbClr val="44546A">
                    <a:lumMod val="75000"/>
                  </a:srgbClr>
                </a:solidFill>
              </a:rPr>
              <a:t> и модулем </a:t>
            </a:r>
            <a:r>
              <a:rPr lang="ru-RU" sz="1600" b="1" dirty="0">
                <a:solidFill>
                  <a:srgbClr val="44546A">
                    <a:lumMod val="75000"/>
                  </a:srgbClr>
                </a:solidFill>
              </a:rPr>
              <a:t>Управление договорами</a:t>
            </a:r>
            <a:endParaRPr lang="ru-RU" sz="1600" dirty="0">
              <a:solidFill>
                <a:srgbClr val="44546A">
                  <a:lumMod val="75000"/>
                </a:srgb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61" y="1184943"/>
            <a:ext cx="10147313" cy="40656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C2CEB0E-9FF4-43E3-BE6C-EA9836D4D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75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38343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8679964" y="1385731"/>
            <a:ext cx="3325988" cy="4410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3648" y="28355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Казначейство и управление договорами</a:t>
            </a:r>
            <a:endParaRPr lang="ru-RU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79964" y="1392749"/>
            <a:ext cx="3325988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Финансовые договора с видом:</a:t>
            </a:r>
          </a:p>
          <a:p>
            <a:r>
              <a:rPr lang="ru-RU" sz="1700" b="1" dirty="0"/>
              <a:t>Привлечение средств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700" dirty="0"/>
              <a:t>Заем полученный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700" dirty="0"/>
              <a:t>Кредит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700" dirty="0"/>
              <a:t>Овердрафт</a:t>
            </a:r>
          </a:p>
          <a:p>
            <a:r>
              <a:rPr lang="ru-RU" sz="1700" b="1" dirty="0"/>
              <a:t>Размещение средств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700" dirty="0"/>
              <a:t>Заем выданный</a:t>
            </a:r>
            <a:endParaRPr lang="ru-RU" sz="1700" b="1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sz="1700" dirty="0"/>
              <a:t>Депозит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700" dirty="0"/>
              <a:t>Мин. неснижаемый остаток</a:t>
            </a:r>
          </a:p>
          <a:p>
            <a:r>
              <a:rPr lang="ru-RU" sz="1700" b="1" dirty="0"/>
              <a:t>Обеспечение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700" dirty="0"/>
              <a:t>Аккредитив выданный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700" dirty="0"/>
              <a:t>Гарантия выданная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700" dirty="0"/>
              <a:t>Залоги и поручительства </a:t>
            </a:r>
          </a:p>
          <a:p>
            <a:r>
              <a:rPr lang="ru-RU" sz="1700" b="1" dirty="0"/>
              <a:t>Производные финансовые инструменты</a:t>
            </a:r>
          </a:p>
          <a:p>
            <a:endParaRPr lang="ru-RU" b="1" dirty="0"/>
          </a:p>
          <a:p>
            <a:endParaRPr lang="ru-RU" b="1" dirty="0"/>
          </a:p>
          <a:p>
            <a:endParaRPr lang="ru-RU" dirty="0"/>
          </a:p>
        </p:txBody>
      </p:sp>
      <p:sp>
        <p:nvSpPr>
          <p:cNvPr id="40" name="Прямоугольник 39"/>
          <p:cNvSpPr>
            <a:spLocks noChangeArrowheads="1"/>
          </p:cNvSpPr>
          <p:nvPr/>
        </p:nvSpPr>
        <p:spPr bwMode="auto">
          <a:xfrm>
            <a:off x="2400900" y="1250870"/>
            <a:ext cx="1980000" cy="574675"/>
          </a:xfrm>
          <a:prstGeom prst="rect">
            <a:avLst/>
          </a:prstGeom>
          <a:solidFill>
            <a:srgbClr val="FAA634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chemeClr val="tx1"/>
                </a:solidFill>
              </a:rPr>
              <a:t>Финансовый договор</a:t>
            </a:r>
          </a:p>
        </p:txBody>
      </p:sp>
      <p:sp>
        <p:nvSpPr>
          <p:cNvPr id="41" name="Прямоугольник 40"/>
          <p:cNvSpPr>
            <a:spLocks noChangeArrowheads="1"/>
          </p:cNvSpPr>
          <p:nvPr/>
        </p:nvSpPr>
        <p:spPr bwMode="auto">
          <a:xfrm>
            <a:off x="6220291" y="1254118"/>
            <a:ext cx="1980000" cy="574675"/>
          </a:xfrm>
          <a:prstGeom prst="rect">
            <a:avLst/>
          </a:prstGeom>
          <a:solidFill>
            <a:srgbClr val="FAA634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chemeClr val="tx1"/>
                </a:solidFill>
              </a:rPr>
              <a:t>Версия соглашения инструмента</a:t>
            </a:r>
          </a:p>
        </p:txBody>
      </p:sp>
      <p:sp>
        <p:nvSpPr>
          <p:cNvPr id="42" name="Прямоугольник 41"/>
          <p:cNvSpPr>
            <a:spLocks noChangeArrowheads="1"/>
          </p:cNvSpPr>
          <p:nvPr/>
        </p:nvSpPr>
        <p:spPr bwMode="auto">
          <a:xfrm>
            <a:off x="4610355" y="3093660"/>
            <a:ext cx="1368000" cy="574675"/>
          </a:xfrm>
          <a:prstGeom prst="rect">
            <a:avLst/>
          </a:prstGeom>
          <a:solidFill>
            <a:srgbClr val="FAA634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chemeClr val="tx1"/>
                </a:solidFill>
              </a:rPr>
              <a:t>Исполнение финансовых договоров</a:t>
            </a:r>
          </a:p>
        </p:txBody>
      </p:sp>
      <p:cxnSp>
        <p:nvCxnSpPr>
          <p:cNvPr id="43" name="Прямая со стрелкой 39"/>
          <p:cNvCxnSpPr>
            <a:cxnSpLocks noChangeShapeType="1"/>
            <a:stCxn id="41" idx="1"/>
            <a:endCxn id="42" idx="0"/>
          </p:cNvCxnSpPr>
          <p:nvPr/>
        </p:nvCxnSpPr>
        <p:spPr bwMode="auto">
          <a:xfrm rot="10800000" flipV="1">
            <a:off x="5294355" y="1541456"/>
            <a:ext cx="925936" cy="1552204"/>
          </a:xfrm>
          <a:prstGeom prst="bentConnector2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Прямоугольник 43"/>
          <p:cNvSpPr>
            <a:spLocks noChangeArrowheads="1"/>
          </p:cNvSpPr>
          <p:nvPr/>
        </p:nvSpPr>
        <p:spPr bwMode="auto">
          <a:xfrm>
            <a:off x="6220291" y="2113948"/>
            <a:ext cx="1980000" cy="574675"/>
          </a:xfrm>
          <a:prstGeom prst="rect">
            <a:avLst/>
          </a:prstGeom>
          <a:solidFill>
            <a:schemeClr val="accent1">
              <a:lumMod val="60000"/>
              <a:lumOff val="40000"/>
              <a:alpha val="50195"/>
            </a:schemeClr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100" dirty="0">
                <a:solidFill>
                  <a:schemeClr val="tx1"/>
                </a:solidFill>
              </a:rPr>
              <a:t>Индивидуальные параметры инструмента, график расчетов</a:t>
            </a:r>
          </a:p>
        </p:txBody>
      </p:sp>
      <p:cxnSp>
        <p:nvCxnSpPr>
          <p:cNvPr id="45" name="Прямая со стрелкой 44"/>
          <p:cNvCxnSpPr>
            <a:cxnSpLocks noChangeShapeType="1"/>
            <a:stCxn id="40" idx="2"/>
            <a:endCxn id="62" idx="0"/>
          </p:cNvCxnSpPr>
          <p:nvPr/>
        </p:nvCxnSpPr>
        <p:spPr bwMode="auto">
          <a:xfrm>
            <a:off x="3390900" y="1825545"/>
            <a:ext cx="0" cy="290115"/>
          </a:xfrm>
          <a:prstGeom prst="straightConnector1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Прямоугольник 45"/>
          <p:cNvSpPr>
            <a:spLocks noChangeArrowheads="1"/>
          </p:cNvSpPr>
          <p:nvPr/>
        </p:nvSpPr>
        <p:spPr bwMode="auto">
          <a:xfrm>
            <a:off x="4605791" y="4045504"/>
            <a:ext cx="1368000" cy="574675"/>
          </a:xfrm>
          <a:prstGeom prst="rect">
            <a:avLst/>
          </a:prstGeom>
          <a:solidFill>
            <a:srgbClr val="FAA634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chemeClr val="tx1"/>
                </a:solidFill>
              </a:rPr>
              <a:t>Анализ исполнения</a:t>
            </a:r>
          </a:p>
        </p:txBody>
      </p:sp>
      <p:cxnSp>
        <p:nvCxnSpPr>
          <p:cNvPr id="47" name="Прямая со стрелкой 46"/>
          <p:cNvCxnSpPr>
            <a:cxnSpLocks noChangeShapeType="1"/>
            <a:stCxn id="42" idx="2"/>
            <a:endCxn id="46" idx="0"/>
          </p:cNvCxnSpPr>
          <p:nvPr/>
        </p:nvCxnSpPr>
        <p:spPr bwMode="auto">
          <a:xfrm flipH="1">
            <a:off x="5289791" y="3668335"/>
            <a:ext cx="4564" cy="377169"/>
          </a:xfrm>
          <a:prstGeom prst="straightConnector1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" name="Прямоугольник 47"/>
          <p:cNvSpPr>
            <a:spLocks noChangeArrowheads="1"/>
          </p:cNvSpPr>
          <p:nvPr/>
        </p:nvSpPr>
        <p:spPr bwMode="auto">
          <a:xfrm>
            <a:off x="2979931" y="5221976"/>
            <a:ext cx="1368000" cy="574675"/>
          </a:xfrm>
          <a:prstGeom prst="rect">
            <a:avLst/>
          </a:prstGeom>
          <a:solidFill>
            <a:srgbClr val="FAA634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1200" dirty="0">
                <a:solidFill>
                  <a:schemeClr val="tx1"/>
                </a:solidFill>
              </a:rPr>
              <a:t>Перенастройка инструмента</a:t>
            </a:r>
          </a:p>
        </p:txBody>
      </p:sp>
      <p:cxnSp>
        <p:nvCxnSpPr>
          <p:cNvPr id="49" name="Прямая со стрелкой 39"/>
          <p:cNvCxnSpPr>
            <a:cxnSpLocks noChangeShapeType="1"/>
            <a:stCxn id="46" idx="2"/>
            <a:endCxn id="48" idx="0"/>
          </p:cNvCxnSpPr>
          <p:nvPr/>
        </p:nvCxnSpPr>
        <p:spPr bwMode="auto">
          <a:xfrm rot="5400000">
            <a:off x="4175963" y="4108147"/>
            <a:ext cx="601797" cy="1625860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Прямоугольник 49"/>
          <p:cNvSpPr>
            <a:spLocks noChangeArrowheads="1"/>
          </p:cNvSpPr>
          <p:nvPr/>
        </p:nvSpPr>
        <p:spPr bwMode="auto">
          <a:xfrm>
            <a:off x="6220443" y="5226266"/>
            <a:ext cx="1368000" cy="574675"/>
          </a:xfrm>
          <a:prstGeom prst="rect">
            <a:avLst/>
          </a:prstGeom>
          <a:solidFill>
            <a:srgbClr val="FAA634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200" dirty="0">
                <a:solidFill>
                  <a:schemeClr val="tx1"/>
                </a:solidFill>
              </a:rPr>
              <a:t>Претензионно-исковая работа</a:t>
            </a:r>
          </a:p>
        </p:txBody>
      </p:sp>
      <p:cxnSp>
        <p:nvCxnSpPr>
          <p:cNvPr id="51" name="Прямая со стрелкой 39"/>
          <p:cNvCxnSpPr>
            <a:cxnSpLocks noChangeShapeType="1"/>
            <a:stCxn id="46" idx="2"/>
            <a:endCxn id="50" idx="0"/>
          </p:cNvCxnSpPr>
          <p:nvPr/>
        </p:nvCxnSpPr>
        <p:spPr bwMode="auto">
          <a:xfrm rot="16200000" flipH="1">
            <a:off x="5794074" y="4115896"/>
            <a:ext cx="606087" cy="1614652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Прямая соединительная линия 51"/>
          <p:cNvCxnSpPr/>
          <p:nvPr/>
        </p:nvCxnSpPr>
        <p:spPr bwMode="auto">
          <a:xfrm>
            <a:off x="307413" y="2907054"/>
            <a:ext cx="8191536" cy="0"/>
          </a:xfrm>
          <a:prstGeom prst="line">
            <a:avLst/>
          </a:prstGeom>
          <a:solidFill>
            <a:srgbClr val="F9E383">
              <a:alpha val="50000"/>
            </a:srgbClr>
          </a:solidFill>
          <a:ln w="317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Прямая соединительная линия 52"/>
          <p:cNvCxnSpPr/>
          <p:nvPr/>
        </p:nvCxnSpPr>
        <p:spPr bwMode="auto">
          <a:xfrm flipV="1">
            <a:off x="307413" y="3830992"/>
            <a:ext cx="8145126" cy="12166"/>
          </a:xfrm>
          <a:prstGeom prst="line">
            <a:avLst/>
          </a:prstGeom>
          <a:solidFill>
            <a:srgbClr val="F9E383">
              <a:alpha val="50000"/>
            </a:srgbClr>
          </a:solidFill>
          <a:ln w="317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Прямая соединительная линия 53"/>
          <p:cNvCxnSpPr/>
          <p:nvPr/>
        </p:nvCxnSpPr>
        <p:spPr bwMode="auto">
          <a:xfrm>
            <a:off x="307413" y="4767096"/>
            <a:ext cx="8145126" cy="0"/>
          </a:xfrm>
          <a:prstGeom prst="line">
            <a:avLst/>
          </a:prstGeom>
          <a:solidFill>
            <a:srgbClr val="F9E383">
              <a:alpha val="50000"/>
            </a:srgbClr>
          </a:solidFill>
          <a:ln w="317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" name="TextBox 13320"/>
          <p:cNvSpPr txBox="1"/>
          <p:nvPr/>
        </p:nvSpPr>
        <p:spPr>
          <a:xfrm>
            <a:off x="223648" y="1664334"/>
            <a:ext cx="14205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ru-RU" sz="1400" dirty="0"/>
              <a:t>Анализ рынка</a:t>
            </a:r>
          </a:p>
          <a:p>
            <a:r>
              <a:rPr lang="ru-RU" sz="1400" dirty="0"/>
              <a:t>и заключение </a:t>
            </a:r>
          </a:p>
          <a:p>
            <a:r>
              <a:rPr lang="ru-RU" sz="1400" dirty="0"/>
              <a:t>договора</a:t>
            </a:r>
          </a:p>
        </p:txBody>
      </p:sp>
      <p:sp>
        <p:nvSpPr>
          <p:cNvPr id="56" name="TextBox 107"/>
          <p:cNvSpPr txBox="1"/>
          <p:nvPr/>
        </p:nvSpPr>
        <p:spPr>
          <a:xfrm>
            <a:off x="267563" y="3214136"/>
            <a:ext cx="1200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ru-RU" sz="1400" dirty="0"/>
              <a:t>Исполнение</a:t>
            </a:r>
          </a:p>
        </p:txBody>
      </p:sp>
      <p:sp>
        <p:nvSpPr>
          <p:cNvPr id="57" name="TextBox 108"/>
          <p:cNvSpPr txBox="1"/>
          <p:nvPr/>
        </p:nvSpPr>
        <p:spPr>
          <a:xfrm>
            <a:off x="307413" y="4111445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ru-RU" sz="1400" dirty="0"/>
              <a:t>Анализ</a:t>
            </a:r>
          </a:p>
        </p:txBody>
      </p:sp>
      <p:sp>
        <p:nvSpPr>
          <p:cNvPr id="58" name="TextBox 109"/>
          <p:cNvSpPr txBox="1"/>
          <p:nvPr/>
        </p:nvSpPr>
        <p:spPr>
          <a:xfrm>
            <a:off x="288910" y="5199144"/>
            <a:ext cx="1699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ru-RU" sz="1400" dirty="0"/>
              <a:t>Управление отклонениями</a:t>
            </a:r>
          </a:p>
        </p:txBody>
      </p:sp>
      <p:cxnSp>
        <p:nvCxnSpPr>
          <p:cNvPr id="59" name="Прямая соединительная линия 58"/>
          <p:cNvCxnSpPr/>
          <p:nvPr/>
        </p:nvCxnSpPr>
        <p:spPr bwMode="auto">
          <a:xfrm>
            <a:off x="1988494" y="1106854"/>
            <a:ext cx="0" cy="4896000"/>
          </a:xfrm>
          <a:prstGeom prst="line">
            <a:avLst/>
          </a:prstGeom>
          <a:solidFill>
            <a:srgbClr val="F9E383">
              <a:alpha val="50000"/>
            </a:srgbClr>
          </a:solidFill>
          <a:ln w="317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Прямая соединительная линия 59"/>
          <p:cNvCxnSpPr/>
          <p:nvPr/>
        </p:nvCxnSpPr>
        <p:spPr bwMode="auto">
          <a:xfrm flipV="1">
            <a:off x="232750" y="1094688"/>
            <a:ext cx="8145126" cy="12166"/>
          </a:xfrm>
          <a:prstGeom prst="line">
            <a:avLst/>
          </a:prstGeom>
          <a:solidFill>
            <a:srgbClr val="F9E383">
              <a:alpha val="50000"/>
            </a:srgbClr>
          </a:solidFill>
          <a:ln w="317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Прямая соединительная линия 60"/>
          <p:cNvCxnSpPr/>
          <p:nvPr/>
        </p:nvCxnSpPr>
        <p:spPr bwMode="auto">
          <a:xfrm flipV="1">
            <a:off x="307413" y="6003398"/>
            <a:ext cx="8145126" cy="12166"/>
          </a:xfrm>
          <a:prstGeom prst="line">
            <a:avLst/>
          </a:prstGeom>
          <a:solidFill>
            <a:srgbClr val="F9E383">
              <a:alpha val="50000"/>
            </a:srgbClr>
          </a:solidFill>
          <a:ln w="3175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Прямоугольник 61"/>
          <p:cNvSpPr>
            <a:spLocks noChangeArrowheads="1"/>
          </p:cNvSpPr>
          <p:nvPr/>
        </p:nvSpPr>
        <p:spPr bwMode="auto">
          <a:xfrm>
            <a:off x="2400900" y="2115660"/>
            <a:ext cx="1980000" cy="574675"/>
          </a:xfrm>
          <a:prstGeom prst="rect">
            <a:avLst/>
          </a:prstGeom>
          <a:solidFill>
            <a:schemeClr val="accent1">
              <a:lumMod val="60000"/>
              <a:lumOff val="40000"/>
              <a:alpha val="50195"/>
            </a:schemeClr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100" dirty="0"/>
              <a:t>Вид соглашения, вид инструмента, страхование, обеспечение, ковенанты</a:t>
            </a:r>
          </a:p>
        </p:txBody>
      </p:sp>
      <p:cxnSp>
        <p:nvCxnSpPr>
          <p:cNvPr id="63" name="Прямая со стрелкой 62"/>
          <p:cNvCxnSpPr>
            <a:cxnSpLocks noChangeShapeType="1"/>
            <a:stCxn id="41" idx="2"/>
            <a:endCxn id="44" idx="0"/>
          </p:cNvCxnSpPr>
          <p:nvPr/>
        </p:nvCxnSpPr>
        <p:spPr bwMode="auto">
          <a:xfrm>
            <a:off x="7210291" y="1828793"/>
            <a:ext cx="0" cy="285155"/>
          </a:xfrm>
          <a:prstGeom prst="straightConnector1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Прямая со стрелкой 39"/>
          <p:cNvCxnSpPr>
            <a:cxnSpLocks noChangeShapeType="1"/>
            <a:stCxn id="40" idx="3"/>
            <a:endCxn id="42" idx="0"/>
          </p:cNvCxnSpPr>
          <p:nvPr/>
        </p:nvCxnSpPr>
        <p:spPr bwMode="auto">
          <a:xfrm>
            <a:off x="4380900" y="1538208"/>
            <a:ext cx="913455" cy="1555452"/>
          </a:xfrm>
          <a:prstGeom prst="bentConnector2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Прямоугольник 64"/>
          <p:cNvSpPr>
            <a:spLocks noChangeArrowheads="1"/>
          </p:cNvSpPr>
          <p:nvPr/>
        </p:nvSpPr>
        <p:spPr bwMode="auto">
          <a:xfrm>
            <a:off x="6220291" y="3093660"/>
            <a:ext cx="1980000" cy="574675"/>
          </a:xfrm>
          <a:prstGeom prst="rect">
            <a:avLst/>
          </a:prstGeom>
          <a:solidFill>
            <a:schemeClr val="accent1">
              <a:lumMod val="60000"/>
              <a:lumOff val="40000"/>
              <a:alpha val="50195"/>
            </a:schemeClr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100" dirty="0"/>
              <a:t>Исполнение расчетов</a:t>
            </a:r>
          </a:p>
        </p:txBody>
      </p:sp>
      <p:cxnSp>
        <p:nvCxnSpPr>
          <p:cNvPr id="66" name="Прямая со стрелкой 65"/>
          <p:cNvCxnSpPr>
            <a:cxnSpLocks noChangeShapeType="1"/>
            <a:stCxn id="42" idx="3"/>
            <a:endCxn id="65" idx="1"/>
          </p:cNvCxnSpPr>
          <p:nvPr/>
        </p:nvCxnSpPr>
        <p:spPr bwMode="auto">
          <a:xfrm>
            <a:off x="5978355" y="3380998"/>
            <a:ext cx="241936" cy="0"/>
          </a:xfrm>
          <a:prstGeom prst="straightConnector1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Прямоугольник 66"/>
          <p:cNvSpPr>
            <a:spLocks noChangeArrowheads="1"/>
          </p:cNvSpPr>
          <p:nvPr/>
        </p:nvSpPr>
        <p:spPr bwMode="auto">
          <a:xfrm>
            <a:off x="6201216" y="4045504"/>
            <a:ext cx="1980000" cy="574675"/>
          </a:xfrm>
          <a:prstGeom prst="rect">
            <a:avLst/>
          </a:prstGeom>
          <a:solidFill>
            <a:schemeClr val="accent1">
              <a:lumMod val="60000"/>
              <a:lumOff val="40000"/>
              <a:alpha val="50195"/>
            </a:schemeClr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100" dirty="0"/>
              <a:t>Отчеты по финансовым инструментам</a:t>
            </a:r>
          </a:p>
        </p:txBody>
      </p:sp>
      <p:cxnSp>
        <p:nvCxnSpPr>
          <p:cNvPr id="68" name="Прямая со стрелкой 67"/>
          <p:cNvCxnSpPr>
            <a:cxnSpLocks noChangeShapeType="1"/>
            <a:stCxn id="46" idx="3"/>
            <a:endCxn id="67" idx="1"/>
          </p:cNvCxnSpPr>
          <p:nvPr/>
        </p:nvCxnSpPr>
        <p:spPr bwMode="auto">
          <a:xfrm>
            <a:off x="5973791" y="4332842"/>
            <a:ext cx="227425" cy="0"/>
          </a:xfrm>
          <a:prstGeom prst="straightConnector1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Прямоугольник 68"/>
          <p:cNvSpPr>
            <a:spLocks noChangeArrowheads="1"/>
          </p:cNvSpPr>
          <p:nvPr/>
        </p:nvSpPr>
        <p:spPr bwMode="auto">
          <a:xfrm>
            <a:off x="2400900" y="3093660"/>
            <a:ext cx="1980000" cy="574675"/>
          </a:xfrm>
          <a:prstGeom prst="rect">
            <a:avLst/>
          </a:prstGeom>
          <a:solidFill>
            <a:schemeClr val="accent1">
              <a:lumMod val="60000"/>
              <a:lumOff val="40000"/>
              <a:alpha val="50195"/>
            </a:schemeClr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100" dirty="0"/>
              <a:t>Управление графиками расчетов и просроченными платежами</a:t>
            </a:r>
          </a:p>
        </p:txBody>
      </p:sp>
      <p:cxnSp>
        <p:nvCxnSpPr>
          <p:cNvPr id="70" name="Прямая со стрелкой 69"/>
          <p:cNvCxnSpPr>
            <a:cxnSpLocks noChangeShapeType="1"/>
            <a:stCxn id="42" idx="1"/>
            <a:endCxn id="69" idx="3"/>
          </p:cNvCxnSpPr>
          <p:nvPr/>
        </p:nvCxnSpPr>
        <p:spPr bwMode="auto">
          <a:xfrm flipH="1">
            <a:off x="4380900" y="3380998"/>
            <a:ext cx="229455" cy="0"/>
          </a:xfrm>
          <a:prstGeom prst="straightConnector1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" name="Прямоугольник 70"/>
          <p:cNvSpPr>
            <a:spLocks noChangeArrowheads="1"/>
          </p:cNvSpPr>
          <p:nvPr/>
        </p:nvSpPr>
        <p:spPr bwMode="auto">
          <a:xfrm>
            <a:off x="2391220" y="4045504"/>
            <a:ext cx="1980000" cy="574675"/>
          </a:xfrm>
          <a:prstGeom prst="rect">
            <a:avLst/>
          </a:prstGeom>
          <a:solidFill>
            <a:schemeClr val="accent1">
              <a:lumMod val="60000"/>
              <a:lumOff val="40000"/>
              <a:alpha val="50195"/>
            </a:schemeClr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100" dirty="0"/>
              <a:t>Анализ графиков расчетов</a:t>
            </a:r>
          </a:p>
        </p:txBody>
      </p:sp>
      <p:cxnSp>
        <p:nvCxnSpPr>
          <p:cNvPr id="72" name="Прямая со стрелкой 71"/>
          <p:cNvCxnSpPr>
            <a:cxnSpLocks noChangeShapeType="1"/>
            <a:stCxn id="46" idx="1"/>
            <a:endCxn id="71" idx="3"/>
          </p:cNvCxnSpPr>
          <p:nvPr/>
        </p:nvCxnSpPr>
        <p:spPr bwMode="auto">
          <a:xfrm flipH="1">
            <a:off x="4371220" y="4332842"/>
            <a:ext cx="234571" cy="0"/>
          </a:xfrm>
          <a:prstGeom prst="straightConnector1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3" name="Прямоугольник 72"/>
          <p:cNvSpPr>
            <a:spLocks noChangeArrowheads="1"/>
          </p:cNvSpPr>
          <p:nvPr/>
        </p:nvSpPr>
        <p:spPr bwMode="auto">
          <a:xfrm>
            <a:off x="4605791" y="5226266"/>
            <a:ext cx="1368000" cy="574675"/>
          </a:xfrm>
          <a:prstGeom prst="rect">
            <a:avLst/>
          </a:prstGeom>
          <a:solidFill>
            <a:srgbClr val="FAA634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1200" dirty="0">
                <a:solidFill>
                  <a:schemeClr val="tx1"/>
                </a:solidFill>
              </a:rPr>
              <a:t>Смена / Отказ от финансового инструмента</a:t>
            </a:r>
          </a:p>
        </p:txBody>
      </p:sp>
      <p:cxnSp>
        <p:nvCxnSpPr>
          <p:cNvPr id="74" name="Прямая со стрелкой 73"/>
          <p:cNvCxnSpPr>
            <a:cxnSpLocks noChangeShapeType="1"/>
            <a:stCxn id="46" idx="2"/>
            <a:endCxn id="73" idx="0"/>
          </p:cNvCxnSpPr>
          <p:nvPr/>
        </p:nvCxnSpPr>
        <p:spPr bwMode="auto">
          <a:xfrm>
            <a:off x="5289791" y="4620179"/>
            <a:ext cx="0" cy="606087"/>
          </a:xfrm>
          <a:prstGeom prst="straightConnector1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E6ED3F3-2B4D-4631-ABFC-5A38B3CCC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76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70210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6700" y="23295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Казначейство и управление договорами</a:t>
            </a:r>
            <a:endParaRPr lang="ru-RU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4DF9E321-F1AC-44C5-AF4B-386A79A4F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72" y="965829"/>
            <a:ext cx="5403272" cy="5762945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B4DF5FAB-0394-4CBA-B991-4A74C180E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861" y="965829"/>
            <a:ext cx="6530501" cy="5736834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3DD16E3-032D-47DD-BD61-C908D659D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77</a:t>
            </a:fld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9" y="2167371"/>
            <a:ext cx="11199813" cy="3333750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45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900" y="120582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Казначейство и управление договорами</a:t>
            </a:r>
            <a: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/>
            </a:r>
            <a:br>
              <a:rPr lang="ru-RU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</a:br>
            <a:r>
              <a:rPr lang="ru-RU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Предлагаемая архитектура решения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766112" y="1603997"/>
            <a:ext cx="1584000" cy="2335844"/>
          </a:xfrm>
          <a:prstGeom prst="rect">
            <a:avLst/>
          </a:prstGeom>
          <a:solidFill>
            <a:srgbClr val="F9E383">
              <a:alpha val="20000"/>
            </a:srgb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" name="Прямая со стрелкой 39"/>
          <p:cNvCxnSpPr>
            <a:cxnSpLocks noChangeShapeType="1"/>
            <a:stCxn id="38" idx="3"/>
            <a:endCxn id="14" idx="1"/>
          </p:cNvCxnSpPr>
          <p:nvPr/>
        </p:nvCxnSpPr>
        <p:spPr bwMode="auto">
          <a:xfrm>
            <a:off x="2214234" y="1790479"/>
            <a:ext cx="424830" cy="0"/>
          </a:xfrm>
          <a:prstGeom prst="straightConnector1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Прямая со стрелкой 39"/>
          <p:cNvCxnSpPr>
            <a:cxnSpLocks noChangeShapeType="1"/>
            <a:stCxn id="14" idx="3"/>
            <a:endCxn id="12" idx="0"/>
          </p:cNvCxnSpPr>
          <p:nvPr/>
        </p:nvCxnSpPr>
        <p:spPr bwMode="auto">
          <a:xfrm>
            <a:off x="3934464" y="1790479"/>
            <a:ext cx="864468" cy="554036"/>
          </a:xfrm>
          <a:prstGeom prst="bentConnector2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Прямоугольник 19"/>
          <p:cNvSpPr>
            <a:spLocks noChangeArrowheads="1"/>
          </p:cNvSpPr>
          <p:nvPr/>
        </p:nvSpPr>
        <p:spPr bwMode="auto">
          <a:xfrm>
            <a:off x="4151232" y="2344515"/>
            <a:ext cx="1295400" cy="574675"/>
          </a:xfrm>
          <a:prstGeom prst="rect">
            <a:avLst/>
          </a:prstGeom>
          <a:solidFill>
            <a:schemeClr val="accent1">
              <a:lumMod val="60000"/>
              <a:lumOff val="40000"/>
              <a:alpha val="50195"/>
            </a:schemeClr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chemeClr val="tx1"/>
                </a:solidFill>
              </a:rPr>
              <a:t>Заявка на операцию (БДДС)</a:t>
            </a:r>
          </a:p>
        </p:txBody>
      </p:sp>
      <p:sp>
        <p:nvSpPr>
          <p:cNvPr id="14" name="Прямоугольник 19"/>
          <p:cNvSpPr>
            <a:spLocks noChangeArrowheads="1"/>
          </p:cNvSpPr>
          <p:nvPr/>
        </p:nvSpPr>
        <p:spPr bwMode="auto">
          <a:xfrm>
            <a:off x="2639064" y="1503141"/>
            <a:ext cx="1295400" cy="574675"/>
          </a:xfrm>
          <a:prstGeom prst="rect">
            <a:avLst/>
          </a:prstGeom>
          <a:solidFill>
            <a:schemeClr val="accent1">
              <a:lumMod val="60000"/>
              <a:lumOff val="40000"/>
              <a:alpha val="50195"/>
            </a:schemeClr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chemeClr val="tx1"/>
                </a:solidFill>
              </a:rPr>
              <a:t>Исполнение коммерческого договора</a:t>
            </a:r>
          </a:p>
        </p:txBody>
      </p:sp>
      <p:sp>
        <p:nvSpPr>
          <p:cNvPr id="16" name="Прямоугольник 19"/>
          <p:cNvSpPr>
            <a:spLocks noChangeArrowheads="1"/>
          </p:cNvSpPr>
          <p:nvPr/>
        </p:nvSpPr>
        <p:spPr bwMode="auto">
          <a:xfrm>
            <a:off x="918834" y="2344515"/>
            <a:ext cx="1295400" cy="574675"/>
          </a:xfrm>
          <a:prstGeom prst="rect">
            <a:avLst/>
          </a:prstGeom>
          <a:solidFill>
            <a:srgbClr val="FFC000"/>
          </a:solidFill>
          <a:ln w="19050" algn="ctr">
            <a:noFill/>
            <a:round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ru-RU" altLang="ru-RU" sz="1200" b="1" dirty="0"/>
              <a:t>Условия расчетов</a:t>
            </a:r>
          </a:p>
        </p:txBody>
      </p:sp>
      <p:cxnSp>
        <p:nvCxnSpPr>
          <p:cNvPr id="17" name="Прямая со стрелкой 39"/>
          <p:cNvCxnSpPr>
            <a:cxnSpLocks noChangeShapeType="1"/>
            <a:stCxn id="16" idx="0"/>
            <a:endCxn id="38" idx="2"/>
          </p:cNvCxnSpPr>
          <p:nvPr/>
        </p:nvCxnSpPr>
        <p:spPr bwMode="auto">
          <a:xfrm flipV="1">
            <a:off x="1566534" y="2077816"/>
            <a:ext cx="0" cy="266699"/>
          </a:xfrm>
          <a:prstGeom prst="straightConnector1">
            <a:avLst/>
          </a:prstGeom>
          <a:noFill/>
          <a:ln w="19050" algn="ctr">
            <a:solidFill>
              <a:srgbClr val="CC33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Прямоугольник 19"/>
          <p:cNvSpPr>
            <a:spLocks noChangeArrowheads="1"/>
          </p:cNvSpPr>
          <p:nvPr/>
        </p:nvSpPr>
        <p:spPr bwMode="auto">
          <a:xfrm>
            <a:off x="910872" y="3208611"/>
            <a:ext cx="1295400" cy="574675"/>
          </a:xfrm>
          <a:prstGeom prst="rect">
            <a:avLst/>
          </a:prstGeom>
          <a:solidFill>
            <a:srgbClr val="FFC000"/>
          </a:solidFill>
          <a:ln w="19050" algn="ctr">
            <a:noFill/>
            <a:round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ru-RU" altLang="ru-RU" sz="1200" b="1" dirty="0"/>
              <a:t>График по договору</a:t>
            </a:r>
          </a:p>
        </p:txBody>
      </p:sp>
      <p:cxnSp>
        <p:nvCxnSpPr>
          <p:cNvPr id="19" name="Прямая со стрелкой 39"/>
          <p:cNvCxnSpPr>
            <a:cxnSpLocks noChangeShapeType="1"/>
            <a:stCxn id="18" idx="0"/>
            <a:endCxn id="16" idx="2"/>
          </p:cNvCxnSpPr>
          <p:nvPr/>
        </p:nvCxnSpPr>
        <p:spPr bwMode="auto">
          <a:xfrm flipV="1">
            <a:off x="1558572" y="2919190"/>
            <a:ext cx="7962" cy="289421"/>
          </a:xfrm>
          <a:prstGeom prst="straightConnector1">
            <a:avLst/>
          </a:prstGeom>
          <a:noFill/>
          <a:ln w="19050" algn="ctr">
            <a:solidFill>
              <a:srgbClr val="CC33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4151232" y="3208610"/>
            <a:ext cx="1295400" cy="574675"/>
          </a:xfrm>
          <a:prstGeom prst="rect">
            <a:avLst/>
          </a:prstGeom>
          <a:solidFill>
            <a:schemeClr val="accent1">
              <a:lumMod val="60000"/>
              <a:lumOff val="40000"/>
              <a:alpha val="50195"/>
            </a:schemeClr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chemeClr val="tx1"/>
                </a:solidFill>
              </a:rPr>
              <a:t>Платежное поручение</a:t>
            </a:r>
          </a:p>
        </p:txBody>
      </p:sp>
      <p:sp>
        <p:nvSpPr>
          <p:cNvPr id="21" name="Прямоугольник 19"/>
          <p:cNvSpPr>
            <a:spLocks noChangeArrowheads="1"/>
          </p:cNvSpPr>
          <p:nvPr/>
        </p:nvSpPr>
        <p:spPr bwMode="auto">
          <a:xfrm>
            <a:off x="4141335" y="4072707"/>
            <a:ext cx="1295400" cy="574675"/>
          </a:xfrm>
          <a:prstGeom prst="rect">
            <a:avLst/>
          </a:prstGeom>
          <a:solidFill>
            <a:schemeClr val="accent1">
              <a:lumMod val="60000"/>
              <a:lumOff val="40000"/>
              <a:alpha val="50195"/>
            </a:schemeClr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chemeClr val="tx1"/>
                </a:solidFill>
              </a:rPr>
              <a:t>Списание с расчетного счета</a:t>
            </a:r>
          </a:p>
        </p:txBody>
      </p:sp>
      <p:cxnSp>
        <p:nvCxnSpPr>
          <p:cNvPr id="22" name="Прямая со стрелкой 39"/>
          <p:cNvCxnSpPr>
            <a:cxnSpLocks noChangeShapeType="1"/>
            <a:stCxn id="12" idx="2"/>
            <a:endCxn id="20" idx="0"/>
          </p:cNvCxnSpPr>
          <p:nvPr/>
        </p:nvCxnSpPr>
        <p:spPr bwMode="auto">
          <a:xfrm>
            <a:off x="4798932" y="2919190"/>
            <a:ext cx="0" cy="289420"/>
          </a:xfrm>
          <a:prstGeom prst="straightConnector1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Прямая со стрелкой 39"/>
          <p:cNvCxnSpPr>
            <a:cxnSpLocks noChangeShapeType="1"/>
            <a:stCxn id="20" idx="2"/>
            <a:endCxn id="21" idx="0"/>
          </p:cNvCxnSpPr>
          <p:nvPr/>
        </p:nvCxnSpPr>
        <p:spPr bwMode="auto">
          <a:xfrm flipH="1">
            <a:off x="4789035" y="3783285"/>
            <a:ext cx="9897" cy="289422"/>
          </a:xfrm>
          <a:prstGeom prst="straightConnector1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Прямоугольник 19"/>
          <p:cNvSpPr>
            <a:spLocks noChangeArrowheads="1"/>
          </p:cNvSpPr>
          <p:nvPr/>
        </p:nvSpPr>
        <p:spPr bwMode="auto">
          <a:xfrm>
            <a:off x="4141335" y="4872931"/>
            <a:ext cx="1295400" cy="574675"/>
          </a:xfrm>
          <a:prstGeom prst="rect">
            <a:avLst/>
          </a:prstGeom>
          <a:solidFill>
            <a:schemeClr val="accent1">
              <a:lumMod val="60000"/>
              <a:lumOff val="40000"/>
              <a:alpha val="50195"/>
            </a:schemeClr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chemeClr val="tx1"/>
                </a:solidFill>
              </a:rPr>
              <a:t>Отражение фактических данных</a:t>
            </a:r>
          </a:p>
        </p:txBody>
      </p:sp>
      <p:cxnSp>
        <p:nvCxnSpPr>
          <p:cNvPr id="26" name="Прямая со стрелкой 39"/>
          <p:cNvCxnSpPr>
            <a:cxnSpLocks noChangeShapeType="1"/>
            <a:stCxn id="21" idx="2"/>
            <a:endCxn id="25" idx="0"/>
          </p:cNvCxnSpPr>
          <p:nvPr/>
        </p:nvCxnSpPr>
        <p:spPr bwMode="auto">
          <a:xfrm>
            <a:off x="4789035" y="4647382"/>
            <a:ext cx="0" cy="225549"/>
          </a:xfrm>
          <a:prstGeom prst="straightConnector1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Прямая со стрелкой 39"/>
          <p:cNvCxnSpPr>
            <a:cxnSpLocks noChangeShapeType="1"/>
            <a:stCxn id="25" idx="2"/>
            <a:endCxn id="18" idx="2"/>
          </p:cNvCxnSpPr>
          <p:nvPr/>
        </p:nvCxnSpPr>
        <p:spPr bwMode="auto">
          <a:xfrm rot="5400000" flipH="1">
            <a:off x="2341644" y="3000215"/>
            <a:ext cx="1664320" cy="3230463"/>
          </a:xfrm>
          <a:prstGeom prst="bentConnector3">
            <a:avLst>
              <a:gd name="adj1" fmla="val -13735"/>
            </a:avLst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Прямая со стрелкой 39"/>
          <p:cNvCxnSpPr>
            <a:cxnSpLocks noChangeShapeType="1"/>
            <a:stCxn id="14" idx="2"/>
            <a:endCxn id="18" idx="3"/>
          </p:cNvCxnSpPr>
          <p:nvPr/>
        </p:nvCxnSpPr>
        <p:spPr bwMode="auto">
          <a:xfrm rot="5400000">
            <a:off x="2037452" y="2246636"/>
            <a:ext cx="1418133" cy="1080492"/>
          </a:xfrm>
          <a:prstGeom prst="bentConnector2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Прямоугольник 19"/>
          <p:cNvSpPr>
            <a:spLocks noChangeArrowheads="1"/>
          </p:cNvSpPr>
          <p:nvPr/>
        </p:nvSpPr>
        <p:spPr bwMode="auto">
          <a:xfrm>
            <a:off x="6084993" y="3208611"/>
            <a:ext cx="1295400" cy="574675"/>
          </a:xfrm>
          <a:prstGeom prst="rect">
            <a:avLst/>
          </a:prstGeom>
          <a:solidFill>
            <a:schemeClr val="accent1">
              <a:lumMod val="60000"/>
              <a:lumOff val="40000"/>
              <a:alpha val="50195"/>
            </a:schemeClr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chemeClr val="tx1"/>
                </a:solidFill>
              </a:rPr>
              <a:t>Заказ поставщику</a:t>
            </a:r>
          </a:p>
        </p:txBody>
      </p:sp>
      <p:sp>
        <p:nvSpPr>
          <p:cNvPr id="30" name="Прямоугольник 19"/>
          <p:cNvSpPr>
            <a:spLocks noChangeArrowheads="1"/>
          </p:cNvSpPr>
          <p:nvPr/>
        </p:nvSpPr>
        <p:spPr bwMode="auto">
          <a:xfrm>
            <a:off x="6084993" y="4096395"/>
            <a:ext cx="1295400" cy="574675"/>
          </a:xfrm>
          <a:prstGeom prst="rect">
            <a:avLst/>
          </a:prstGeom>
          <a:solidFill>
            <a:schemeClr val="accent1">
              <a:lumMod val="60000"/>
              <a:lumOff val="40000"/>
              <a:alpha val="50195"/>
            </a:schemeClr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chemeClr val="tx1"/>
                </a:solidFill>
              </a:rPr>
              <a:t>Поступление акты / накладные</a:t>
            </a:r>
          </a:p>
        </p:txBody>
      </p:sp>
      <p:cxnSp>
        <p:nvCxnSpPr>
          <p:cNvPr id="31" name="Прямая со стрелкой 39"/>
          <p:cNvCxnSpPr>
            <a:cxnSpLocks noChangeShapeType="1"/>
            <a:stCxn id="36" idx="2"/>
            <a:endCxn id="29" idx="0"/>
          </p:cNvCxnSpPr>
          <p:nvPr/>
        </p:nvCxnSpPr>
        <p:spPr bwMode="auto">
          <a:xfrm>
            <a:off x="6732693" y="2135835"/>
            <a:ext cx="0" cy="1072776"/>
          </a:xfrm>
          <a:prstGeom prst="straightConnector1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Прямая со стрелкой 39"/>
          <p:cNvCxnSpPr>
            <a:cxnSpLocks noChangeShapeType="1"/>
            <a:stCxn id="29" idx="2"/>
            <a:endCxn id="30" idx="0"/>
          </p:cNvCxnSpPr>
          <p:nvPr/>
        </p:nvCxnSpPr>
        <p:spPr bwMode="auto">
          <a:xfrm>
            <a:off x="6732693" y="3783286"/>
            <a:ext cx="0" cy="313109"/>
          </a:xfrm>
          <a:prstGeom prst="straightConnector1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Прямоугольник 19"/>
          <p:cNvSpPr>
            <a:spLocks noChangeArrowheads="1"/>
          </p:cNvSpPr>
          <p:nvPr/>
        </p:nvSpPr>
        <p:spPr bwMode="auto">
          <a:xfrm>
            <a:off x="6084993" y="4896619"/>
            <a:ext cx="1295400" cy="574675"/>
          </a:xfrm>
          <a:prstGeom prst="rect">
            <a:avLst/>
          </a:prstGeom>
          <a:solidFill>
            <a:schemeClr val="accent1">
              <a:lumMod val="60000"/>
              <a:lumOff val="40000"/>
              <a:alpha val="50195"/>
            </a:schemeClr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chemeClr val="tx1"/>
                </a:solidFill>
              </a:rPr>
              <a:t>Отражение фактических данных</a:t>
            </a:r>
          </a:p>
        </p:txBody>
      </p:sp>
      <p:cxnSp>
        <p:nvCxnSpPr>
          <p:cNvPr id="34" name="Прямая со стрелкой 39"/>
          <p:cNvCxnSpPr>
            <a:cxnSpLocks noChangeShapeType="1"/>
            <a:stCxn id="30" idx="2"/>
            <a:endCxn id="33" idx="0"/>
          </p:cNvCxnSpPr>
          <p:nvPr/>
        </p:nvCxnSpPr>
        <p:spPr bwMode="auto">
          <a:xfrm>
            <a:off x="6732693" y="4671070"/>
            <a:ext cx="0" cy="225549"/>
          </a:xfrm>
          <a:prstGeom prst="straightConnector1">
            <a:avLst/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Прямая со стрелкой 39"/>
          <p:cNvCxnSpPr>
            <a:cxnSpLocks noChangeShapeType="1"/>
            <a:stCxn id="33" idx="2"/>
            <a:endCxn id="18" idx="2"/>
          </p:cNvCxnSpPr>
          <p:nvPr/>
        </p:nvCxnSpPr>
        <p:spPr bwMode="auto">
          <a:xfrm rot="5400000" flipH="1">
            <a:off x="3301629" y="2040230"/>
            <a:ext cx="1688008" cy="5174121"/>
          </a:xfrm>
          <a:prstGeom prst="bentConnector3">
            <a:avLst>
              <a:gd name="adj1" fmla="val -12414"/>
            </a:avLst>
          </a:prstGeom>
          <a:noFill/>
          <a:ln w="19050" algn="ctr">
            <a:solidFill>
              <a:srgbClr val="00B0F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Прямоугольник 19"/>
          <p:cNvSpPr>
            <a:spLocks noChangeArrowheads="1"/>
          </p:cNvSpPr>
          <p:nvPr/>
        </p:nvSpPr>
        <p:spPr bwMode="auto">
          <a:xfrm>
            <a:off x="6084993" y="1561160"/>
            <a:ext cx="1295400" cy="574675"/>
          </a:xfrm>
          <a:prstGeom prst="rect">
            <a:avLst/>
          </a:prstGeom>
          <a:solidFill>
            <a:schemeClr val="accent1">
              <a:lumMod val="60000"/>
              <a:lumOff val="40000"/>
              <a:alpha val="50195"/>
            </a:schemeClr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dirty="0">
                <a:solidFill>
                  <a:schemeClr val="tx1"/>
                </a:solidFill>
              </a:rPr>
              <a:t>Формирование заказов поставщикам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316380" y="3423246"/>
            <a:ext cx="1402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корректировка</a:t>
            </a:r>
          </a:p>
        </p:txBody>
      </p:sp>
      <p:sp>
        <p:nvSpPr>
          <p:cNvPr id="38" name="Прямоугольник 19"/>
          <p:cNvSpPr>
            <a:spLocks noChangeArrowheads="1"/>
          </p:cNvSpPr>
          <p:nvPr/>
        </p:nvSpPr>
        <p:spPr bwMode="auto">
          <a:xfrm>
            <a:off x="918834" y="1503141"/>
            <a:ext cx="1295400" cy="574675"/>
          </a:xfrm>
          <a:prstGeom prst="rect">
            <a:avLst/>
          </a:prstGeom>
          <a:solidFill>
            <a:srgbClr val="FFC000"/>
          </a:solidFill>
          <a:ln w="19050" algn="ctr">
            <a:noFill/>
            <a:round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ru-RU" altLang="ru-RU" sz="1200" b="1" dirty="0"/>
              <a:t>Договор с поставщиком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E7E0567-86C3-4590-88C0-E70DEA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78</a:t>
            </a:fld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7917964" y="1378713"/>
            <a:ext cx="3969236" cy="4410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7917964" y="1385731"/>
            <a:ext cx="39692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Коммерческие  договора с видом: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С поставщиком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С покупателем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С комитентом на продажу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С комиссионером на продажу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С комитентом  на закупку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С комиссионером на закупку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Импорт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Лизинг полученный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Расчетно-кассовое обслуживание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34171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50" y="27298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Казначейство и управление договорами</a:t>
            </a:r>
            <a:endParaRPr lang="ru-RU" dirty="0">
              <a:solidFill>
                <a:schemeClr val="tx2">
                  <a:lumMod val="50000"/>
                </a:schemeClr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06" y="1000584"/>
            <a:ext cx="9392660" cy="5736834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000584"/>
            <a:ext cx="8513433" cy="5748675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06" y="988743"/>
            <a:ext cx="10376869" cy="5748015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DDB179C-B9C3-4149-ABE5-0DE7D756C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79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94100" y="2247900"/>
            <a:ext cx="1665936" cy="4488858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977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Управление оборудованием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4B50DC5-E58F-4416-B77A-E7887BA15D1C}"/>
              </a:ext>
            </a:extLst>
          </p:cNvPr>
          <p:cNvGrpSpPr/>
          <p:nvPr/>
        </p:nvGrpSpPr>
        <p:grpSpPr>
          <a:xfrm>
            <a:off x="323849" y="1142610"/>
            <a:ext cx="7200780" cy="5337740"/>
            <a:chOff x="2440620" y="1155310"/>
            <a:chExt cx="7200780" cy="5337740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C6EE2916-A0B2-4610-8866-6842A4D5D0CC}"/>
                </a:ext>
              </a:extLst>
            </p:cNvPr>
            <p:cNvSpPr/>
            <p:nvPr/>
          </p:nvSpPr>
          <p:spPr>
            <a:xfrm>
              <a:off x="2524515" y="3907069"/>
              <a:ext cx="1158485" cy="108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ПЕЧАТЬ ПУТЕВЫХ ЛИСТОВ</a:t>
              </a:r>
            </a:p>
          </p:txBody>
        </p:sp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FA844A08-46AA-48FF-AF75-2529AC5BC2D8}"/>
                </a:ext>
              </a:extLst>
            </p:cNvPr>
            <p:cNvSpPr/>
            <p:nvPr/>
          </p:nvSpPr>
          <p:spPr>
            <a:xfrm>
              <a:off x="3762049" y="3907069"/>
              <a:ext cx="1766683" cy="108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УЧЕТ ВРЕМЕНИ РАБОТЫ И ПРОСТОЕВ</a:t>
              </a:r>
            </a:p>
          </p:txBody>
        </p:sp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CEB5A65A-3B16-4848-B162-BBAE25A36703}"/>
                </a:ext>
              </a:extLst>
            </p:cNvPr>
            <p:cNvSpPr/>
            <p:nvPr/>
          </p:nvSpPr>
          <p:spPr>
            <a:xfrm>
              <a:off x="6712144" y="3919142"/>
              <a:ext cx="1179040" cy="108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УЧЕТ РАБОТ</a:t>
              </a:r>
            </a:p>
          </p:txBody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6CB37F05-8654-4E62-9E06-735CC717F521}"/>
                </a:ext>
              </a:extLst>
            </p:cNvPr>
            <p:cNvSpPr/>
            <p:nvPr/>
          </p:nvSpPr>
          <p:spPr>
            <a:xfrm>
              <a:off x="7975599" y="3907069"/>
              <a:ext cx="1561595" cy="108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УЧЕТ ПОКАЗАНИЙ СЧЕТЧИКОВ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И НАРАБОТКИ</a:t>
              </a:r>
            </a:p>
          </p:txBody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E547186D-1AE1-484C-8FE9-5D1A3987A3A7}"/>
                </a:ext>
              </a:extLst>
            </p:cNvPr>
            <p:cNvSpPr/>
            <p:nvPr/>
          </p:nvSpPr>
          <p:spPr>
            <a:xfrm>
              <a:off x="2524515" y="3302863"/>
              <a:ext cx="7012680" cy="468562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СОСТАВ ОБОРУДОВАНИЯ, ВЫВОДИМОГО  НА СМЕНУ</a:t>
              </a:r>
            </a:p>
          </p:txBody>
        </p: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112F72CF-B892-4D94-A986-7EB220627080}"/>
                </a:ext>
              </a:extLst>
            </p:cNvPr>
            <p:cNvSpPr/>
            <p:nvPr/>
          </p:nvSpPr>
          <p:spPr>
            <a:xfrm>
              <a:off x="2524515" y="2699524"/>
              <a:ext cx="7012680" cy="468562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РЕГЛАМЕНТИРОВАННЫЕ ПРОСТОИ</a:t>
              </a:r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904E4E0F-FE79-4DA6-A6C9-1CAF8CA28B6D}"/>
                </a:ext>
              </a:extLst>
            </p:cNvPr>
            <p:cNvSpPr/>
            <p:nvPr/>
          </p:nvSpPr>
          <p:spPr>
            <a:xfrm>
              <a:off x="2441400" y="2584125"/>
              <a:ext cx="7200000" cy="3146138"/>
            </a:xfrm>
            <a:prstGeom prst="roundRect">
              <a:avLst>
                <a:gd name="adj" fmla="val 5136"/>
              </a:avLst>
            </a:prstGeom>
            <a:noFill/>
            <a:ln w="28575">
              <a:solidFill>
                <a:srgbClr val="3A5D80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293EC470-9388-42C8-AFCC-461269690752}"/>
                </a:ext>
              </a:extLst>
            </p:cNvPr>
            <p:cNvSpPr/>
            <p:nvPr/>
          </p:nvSpPr>
          <p:spPr>
            <a:xfrm>
              <a:off x="2440620" y="1155310"/>
              <a:ext cx="3328645" cy="468562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ПЛАНИРОВАНИЕ ДОСТУПНОСТИ</a:t>
              </a:r>
            </a:p>
          </p:txBody>
        </p:sp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47B59F2D-9037-42F4-B092-B32E81F1B56C}"/>
                </a:ext>
              </a:extLst>
            </p:cNvPr>
            <p:cNvSpPr/>
            <p:nvPr/>
          </p:nvSpPr>
          <p:spPr>
            <a:xfrm>
              <a:off x="6311974" y="1155310"/>
              <a:ext cx="3328646" cy="468562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ЗАЯВКИ НА ТРАНСПОРТ</a:t>
              </a:r>
            </a:p>
          </p:txBody>
        </p:sp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29C1E700-4BCC-40C5-A743-48E211A7136B}"/>
                </a:ext>
              </a:extLst>
            </p:cNvPr>
            <p:cNvSpPr/>
            <p:nvPr/>
          </p:nvSpPr>
          <p:spPr>
            <a:xfrm>
              <a:off x="2441400" y="6024488"/>
              <a:ext cx="7200000" cy="468562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rgbClr val="44546A">
                      <a:lumMod val="75000"/>
                    </a:srgbClr>
                  </a:solidFill>
                  <a:latin typeface="Calibri" panose="020F0502020204030204"/>
                </a:rPr>
                <a:t>АНАЛИЗ ЭФФЕКТИВНОСТИ ИСПОЛЬЗОВАНИЯ ОБОРУДОВАНИЯ</a:t>
              </a:r>
            </a:p>
          </p:txBody>
        </p:sp>
        <p:sp>
          <p:nvSpPr>
            <p:cNvPr id="30" name="Стрелка: вверх 29">
              <a:extLst>
                <a:ext uri="{FF2B5EF4-FFF2-40B4-BE49-F238E27FC236}">
                  <a16:creationId xmlns:a16="http://schemas.microsoft.com/office/drawing/2014/main" id="{C441015F-C724-4196-80BF-418B3361E216}"/>
                </a:ext>
              </a:extLst>
            </p:cNvPr>
            <p:cNvSpPr/>
            <p:nvPr/>
          </p:nvSpPr>
          <p:spPr>
            <a:xfrm flipV="1">
              <a:off x="4014942" y="1634427"/>
              <a:ext cx="213930" cy="228203"/>
            </a:xfrm>
            <a:prstGeom prst="upArrow">
              <a:avLst>
                <a:gd name="adj1" fmla="val 50000"/>
                <a:gd name="adj2" fmla="val 65847"/>
              </a:avLst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Стрелка: вверх 30">
              <a:extLst>
                <a:ext uri="{FF2B5EF4-FFF2-40B4-BE49-F238E27FC236}">
                  <a16:creationId xmlns:a16="http://schemas.microsoft.com/office/drawing/2014/main" id="{F488B766-F7C8-4D86-8278-D79150134042}"/>
                </a:ext>
              </a:extLst>
            </p:cNvPr>
            <p:cNvSpPr/>
            <p:nvPr/>
          </p:nvSpPr>
          <p:spPr>
            <a:xfrm flipV="1">
              <a:off x="5911392" y="5735813"/>
              <a:ext cx="221090" cy="271161"/>
            </a:xfrm>
            <a:prstGeom prst="upArrow">
              <a:avLst>
                <a:gd name="adj1" fmla="val 50000"/>
                <a:gd name="adj2" fmla="val 82609"/>
              </a:avLst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Стрелка: влево-вправо 31">
              <a:extLst>
                <a:ext uri="{FF2B5EF4-FFF2-40B4-BE49-F238E27FC236}">
                  <a16:creationId xmlns:a16="http://schemas.microsoft.com/office/drawing/2014/main" id="{B5B479A7-A2A3-48ED-A5AC-03B56A8C7515}"/>
                </a:ext>
              </a:extLst>
            </p:cNvPr>
            <p:cNvSpPr/>
            <p:nvPr/>
          </p:nvSpPr>
          <p:spPr>
            <a:xfrm>
              <a:off x="5783982" y="1299591"/>
              <a:ext cx="504000" cy="180000"/>
            </a:xfrm>
            <a:prstGeom prst="leftRightArrow">
              <a:avLst>
                <a:gd name="adj1" fmla="val 50000"/>
                <a:gd name="adj2" fmla="val 81750"/>
              </a:avLst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E4E9CCF8-5E4A-433E-B79C-0E6D523B8D3B}"/>
                </a:ext>
              </a:extLst>
            </p:cNvPr>
            <p:cNvSpPr/>
            <p:nvPr/>
          </p:nvSpPr>
          <p:spPr>
            <a:xfrm>
              <a:off x="2524200" y="5094809"/>
              <a:ext cx="7012680" cy="468562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УЧЕТ РАБОТЫ ХОЗЯЙСТВЕННОГО ТРАНСПОРТА И СПЕЦТЕХНИКИ</a:t>
              </a:r>
            </a:p>
          </p:txBody>
        </p:sp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9714E7E8-891C-4863-A038-669420B0C989}"/>
                </a:ext>
              </a:extLst>
            </p:cNvPr>
            <p:cNvSpPr/>
            <p:nvPr/>
          </p:nvSpPr>
          <p:spPr>
            <a:xfrm>
              <a:off x="2441400" y="1897801"/>
              <a:ext cx="7200000" cy="468562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rgbClr val="44546A">
                      <a:lumMod val="75000"/>
                    </a:srgbClr>
                  </a:solidFill>
                  <a:latin typeface="Calibri" panose="020F0502020204030204"/>
                </a:rPr>
                <a:t>НАРЯДЫ НА РАБОТУ ГОРНОГО ОБОРУДОВАНИЯ, ХОЗТРАНСПОРТА И СПЕЦТЕХНИКИ </a:t>
              </a:r>
            </a:p>
          </p:txBody>
        </p:sp>
        <p:sp>
          <p:nvSpPr>
            <p:cNvPr id="35" name="Стрелка: вверх 34">
              <a:extLst>
                <a:ext uri="{FF2B5EF4-FFF2-40B4-BE49-F238E27FC236}">
                  <a16:creationId xmlns:a16="http://schemas.microsoft.com/office/drawing/2014/main" id="{F5BE758A-D1F4-49A2-82D0-040ED8CC9230}"/>
                </a:ext>
              </a:extLst>
            </p:cNvPr>
            <p:cNvSpPr/>
            <p:nvPr/>
          </p:nvSpPr>
          <p:spPr>
            <a:xfrm flipV="1">
              <a:off x="5927125" y="2374727"/>
              <a:ext cx="217714" cy="216000"/>
            </a:xfrm>
            <a:prstGeom prst="upArrow">
              <a:avLst>
                <a:gd name="adj1" fmla="val 50000"/>
                <a:gd name="adj2" fmla="val 67668"/>
              </a:avLst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Стрелка: вверх 35">
              <a:extLst>
                <a:ext uri="{FF2B5EF4-FFF2-40B4-BE49-F238E27FC236}">
                  <a16:creationId xmlns:a16="http://schemas.microsoft.com/office/drawing/2014/main" id="{505BF632-3AF3-43C3-84B7-C209E6B80CA5}"/>
                </a:ext>
              </a:extLst>
            </p:cNvPr>
            <p:cNvSpPr/>
            <p:nvPr/>
          </p:nvSpPr>
          <p:spPr>
            <a:xfrm flipV="1">
              <a:off x="7873621" y="1634427"/>
              <a:ext cx="213930" cy="228203"/>
            </a:xfrm>
            <a:prstGeom prst="upArrow">
              <a:avLst>
                <a:gd name="adj1" fmla="val 50000"/>
                <a:gd name="adj2" fmla="val 65847"/>
              </a:avLst>
            </a:prstGeom>
            <a:solidFill>
              <a:srgbClr val="3A5D80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4FCEF8D0-1DF0-4C31-9137-B74A125B3F6C}"/>
                </a:ext>
              </a:extLst>
            </p:cNvPr>
            <p:cNvSpPr/>
            <p:nvPr/>
          </p:nvSpPr>
          <p:spPr>
            <a:xfrm>
              <a:off x="5632938" y="3919142"/>
              <a:ext cx="975000" cy="108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УЧЕТ ШИН</a:t>
              </a: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D74A077-5274-4082-A849-71566A740699}"/>
              </a:ext>
            </a:extLst>
          </p:cNvPr>
          <p:cNvGrpSpPr/>
          <p:nvPr/>
        </p:nvGrpSpPr>
        <p:grpSpPr>
          <a:xfrm>
            <a:off x="7573660" y="1117022"/>
            <a:ext cx="4293711" cy="5363328"/>
            <a:chOff x="7573660" y="1117022"/>
            <a:chExt cx="4293711" cy="5363328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025A4307-ADC7-4E37-855E-F9456E4DF190}"/>
                </a:ext>
              </a:extLst>
            </p:cNvPr>
            <p:cNvGrpSpPr/>
            <p:nvPr/>
          </p:nvGrpSpPr>
          <p:grpSpPr>
            <a:xfrm>
              <a:off x="7790082" y="1117022"/>
              <a:ext cx="4077289" cy="5363328"/>
              <a:chOff x="7790082" y="1117022"/>
              <a:chExt cx="4077289" cy="5363328"/>
            </a:xfrm>
          </p:grpSpPr>
          <p:sp>
            <p:nvSpPr>
              <p:cNvPr id="41" name="Скругленный прямоугольник 25">
                <a:extLst>
                  <a:ext uri="{FF2B5EF4-FFF2-40B4-BE49-F238E27FC236}">
                    <a16:creationId xmlns:a16="http://schemas.microsoft.com/office/drawing/2014/main" id="{4CC495E0-164F-4E0E-ADDF-3E4D0FA30117}"/>
                  </a:ext>
                </a:extLst>
              </p:cNvPr>
              <p:cNvSpPr/>
              <p:nvPr/>
            </p:nvSpPr>
            <p:spPr>
              <a:xfrm>
                <a:off x="7790082" y="1117022"/>
                <a:ext cx="4077289" cy="585696"/>
              </a:xfrm>
              <a:prstGeom prst="roundRect">
                <a:avLst/>
              </a:prstGeom>
              <a:solidFill>
                <a:srgbClr val="FAA63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49C45873-ADA1-404E-9E2C-8A45A31DBD13}"/>
                  </a:ext>
                </a:extLst>
              </p:cNvPr>
              <p:cNvSpPr/>
              <p:nvPr/>
            </p:nvSpPr>
            <p:spPr>
              <a:xfrm>
                <a:off x="7790082" y="1565092"/>
                <a:ext cx="4077289" cy="491525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FAA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1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188613A-0F94-4AEB-A649-799877A57296}"/>
                  </a:ext>
                </a:extLst>
              </p:cNvPr>
              <p:cNvSpPr txBox="1"/>
              <p:nvPr/>
            </p:nvSpPr>
            <p:spPr>
              <a:xfrm>
                <a:off x="7817271" y="1142610"/>
                <a:ext cx="4050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/>
                  <a:t>РЕЗУЛЬТАТЫ</a:t>
                </a:r>
              </a:p>
            </p:txBody>
          </p:sp>
        </p:grp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F6B88594-964A-4825-A8E5-C24F67317139}"/>
                </a:ext>
              </a:extLst>
            </p:cNvPr>
            <p:cNvSpPr/>
            <p:nvPr/>
          </p:nvSpPr>
          <p:spPr>
            <a:xfrm>
              <a:off x="7573660" y="1682819"/>
              <a:ext cx="4199239" cy="3877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Планирование доступности оборудования и ППР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Информация о производственных показателях работы оборудования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План-фактный анализ простоев оборудования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Учет и анализ ходимости шин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Информация о наработке оборудования, его узлов и агрегатов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Учет затрат в разрезе единиц техники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Автоматизированное формирование планов ППР на основании ремонтных спецификаций, статистических данных и планов работ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0E99D7-4A69-4A00-B1B1-73FA1122A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0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1498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>
            <a:off x="7150893" y="1196547"/>
            <a:ext cx="4688806" cy="17744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2900" y="263457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Корпоративное казначейство</a:t>
            </a:r>
          </a:p>
          <a:p>
            <a:endParaRPr lang="ru-RU" dirty="0">
              <a:solidFill>
                <a:schemeClr val="tx2">
                  <a:lumMod val="50000"/>
                </a:schemeClr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99231" y="1966913"/>
            <a:ext cx="8570912" cy="3527425"/>
            <a:chOff x="199231" y="1966913"/>
            <a:chExt cx="8570912" cy="3527425"/>
          </a:xfrm>
        </p:grpSpPr>
        <p:sp>
          <p:nvSpPr>
            <p:cNvPr id="11" name="Rectangle 19"/>
            <p:cNvSpPr/>
            <p:nvPr/>
          </p:nvSpPr>
          <p:spPr bwMode="auto">
            <a:xfrm>
              <a:off x="4231481" y="1966913"/>
              <a:ext cx="1727200" cy="863600"/>
            </a:xfrm>
            <a:prstGeom prst="rect">
              <a:avLst/>
            </a:prstGeom>
            <a:solidFill>
              <a:srgbClr val="FFC000"/>
            </a:solidFill>
            <a:ln w="1905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ru-RU" sz="1200" b="1" dirty="0"/>
                <a:t>Ручное формирование резервов и заявок</a:t>
              </a:r>
              <a:endParaRPr lang="en-US" sz="1200" b="1" dirty="0"/>
            </a:p>
          </p:txBody>
        </p:sp>
        <p:sp>
          <p:nvSpPr>
            <p:cNvPr id="18" name="Rectangle 19"/>
            <p:cNvSpPr/>
            <p:nvPr/>
          </p:nvSpPr>
          <p:spPr bwMode="auto">
            <a:xfrm>
              <a:off x="4231481" y="3324225"/>
              <a:ext cx="1727200" cy="863600"/>
            </a:xfrm>
            <a:prstGeom prst="rect">
              <a:avLst/>
            </a:prstGeom>
            <a:solidFill>
              <a:srgbClr val="FFC000"/>
            </a:solidFill>
            <a:ln w="1905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ru-RU" sz="1200" b="1" dirty="0"/>
                <a:t>График платежей</a:t>
              </a:r>
              <a:endParaRPr lang="en-US" sz="1200" b="1" dirty="0"/>
            </a:p>
          </p:txBody>
        </p:sp>
        <p:sp>
          <p:nvSpPr>
            <p:cNvPr id="19" name="Rectangle 19"/>
            <p:cNvSpPr/>
            <p:nvPr/>
          </p:nvSpPr>
          <p:spPr bwMode="auto">
            <a:xfrm>
              <a:off x="4231481" y="4630738"/>
              <a:ext cx="1727200" cy="863600"/>
            </a:xfrm>
            <a:prstGeom prst="rect">
              <a:avLst/>
            </a:prstGeom>
            <a:solidFill>
              <a:srgbClr val="FFC000"/>
            </a:solidFill>
            <a:ln w="1905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ru-RU" sz="1200" b="1" dirty="0"/>
                <a:t>Универсальный процесс</a:t>
              </a:r>
              <a:endParaRPr lang="en-US" sz="1200" b="1" dirty="0"/>
            </a:p>
          </p:txBody>
        </p:sp>
        <p:grpSp>
          <p:nvGrpSpPr>
            <p:cNvPr id="20" name="Группа 19"/>
            <p:cNvGrpSpPr>
              <a:grpSpLocks/>
            </p:cNvGrpSpPr>
            <p:nvPr/>
          </p:nvGrpSpPr>
          <p:grpSpPr bwMode="auto">
            <a:xfrm>
              <a:off x="7150893" y="3162301"/>
              <a:ext cx="1619250" cy="1390650"/>
              <a:chOff x="3818770" y="5746480"/>
              <a:chExt cx="1332118" cy="1145395"/>
            </a:xfrm>
          </p:grpSpPr>
          <p:sp>
            <p:nvSpPr>
              <p:cNvPr id="42" name="TextBox 49"/>
              <p:cNvSpPr txBox="1">
                <a:spLocks noChangeArrowheads="1"/>
              </p:cNvSpPr>
              <p:nvPr/>
            </p:nvSpPr>
            <p:spPr bwMode="auto">
              <a:xfrm>
                <a:off x="3818770" y="6298780"/>
                <a:ext cx="1332118" cy="593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algn="l" rtl="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altLang="ru-RU" sz="1000" b="1" dirty="0">
                    <a:solidFill>
                      <a:srgbClr val="808080"/>
                    </a:solidFill>
                    <a:latin typeface="Arial Black" pitchFamily="34" charset="0"/>
                  </a:rPr>
                  <a:t>Резервирование бюджета, </a:t>
                </a:r>
                <a:br>
                  <a:rPr lang="ru-RU" altLang="ru-RU" sz="1000" b="1" dirty="0">
                    <a:solidFill>
                      <a:srgbClr val="808080"/>
                    </a:solidFill>
                    <a:latin typeface="Arial Black" pitchFamily="34" charset="0"/>
                  </a:rPr>
                </a:br>
                <a:r>
                  <a:rPr lang="ru-RU" altLang="ru-RU" sz="1000" b="1" dirty="0">
                    <a:solidFill>
                      <a:srgbClr val="808080"/>
                    </a:solidFill>
                    <a:latin typeface="Arial Black" pitchFamily="34" charset="0"/>
                  </a:rPr>
                  <a:t>Заявки на платеж</a:t>
                </a:r>
              </a:p>
            </p:txBody>
          </p:sp>
          <p:sp>
            <p:nvSpPr>
              <p:cNvPr id="43" name="Freeform 30"/>
              <p:cNvSpPr>
                <a:spLocks noChangeAspect="1" noEditPoints="1"/>
              </p:cNvSpPr>
              <p:nvPr/>
            </p:nvSpPr>
            <p:spPr bwMode="auto">
              <a:xfrm>
                <a:off x="4108561" y="5746480"/>
                <a:ext cx="603251" cy="454025"/>
              </a:xfrm>
              <a:custGeom>
                <a:avLst/>
                <a:gdLst>
                  <a:gd name="T0" fmla="*/ 2147483647 w 6336"/>
                  <a:gd name="T1" fmla="*/ 2147483647 h 4763"/>
                  <a:gd name="T2" fmla="*/ 2147483647 w 6336"/>
                  <a:gd name="T3" fmla="*/ 2147483647 h 4763"/>
                  <a:gd name="T4" fmla="*/ 2147483647 w 6336"/>
                  <a:gd name="T5" fmla="*/ 2147483647 h 4763"/>
                  <a:gd name="T6" fmla="*/ 2147483647 w 6336"/>
                  <a:gd name="T7" fmla="*/ 2147483647 h 4763"/>
                  <a:gd name="T8" fmla="*/ 2147483647 w 6336"/>
                  <a:gd name="T9" fmla="*/ 2147483647 h 4763"/>
                  <a:gd name="T10" fmla="*/ 2147483647 w 6336"/>
                  <a:gd name="T11" fmla="*/ 2147483647 h 4763"/>
                  <a:gd name="T12" fmla="*/ 2147483647 w 6336"/>
                  <a:gd name="T13" fmla="*/ 2147483647 h 4763"/>
                  <a:gd name="T14" fmla="*/ 2147483647 w 6336"/>
                  <a:gd name="T15" fmla="*/ 2147483647 h 4763"/>
                  <a:gd name="T16" fmla="*/ 2147483647 w 6336"/>
                  <a:gd name="T17" fmla="*/ 2147483647 h 4763"/>
                  <a:gd name="T18" fmla="*/ 2147483647 w 6336"/>
                  <a:gd name="T19" fmla="*/ 2147483647 h 4763"/>
                  <a:gd name="T20" fmla="*/ 2147483647 w 6336"/>
                  <a:gd name="T21" fmla="*/ 2147483647 h 4763"/>
                  <a:gd name="T22" fmla="*/ 2147483647 w 6336"/>
                  <a:gd name="T23" fmla="*/ 2147483647 h 4763"/>
                  <a:gd name="T24" fmla="*/ 2147483647 w 6336"/>
                  <a:gd name="T25" fmla="*/ 2147483647 h 4763"/>
                  <a:gd name="T26" fmla="*/ 2147483647 w 6336"/>
                  <a:gd name="T27" fmla="*/ 2147483647 h 4763"/>
                  <a:gd name="T28" fmla="*/ 2147483647 w 6336"/>
                  <a:gd name="T29" fmla="*/ 2147483647 h 4763"/>
                  <a:gd name="T30" fmla="*/ 2147483647 w 6336"/>
                  <a:gd name="T31" fmla="*/ 2147483647 h 4763"/>
                  <a:gd name="T32" fmla="*/ 2147483647 w 6336"/>
                  <a:gd name="T33" fmla="*/ 2147483647 h 4763"/>
                  <a:gd name="T34" fmla="*/ 2147483647 w 6336"/>
                  <a:gd name="T35" fmla="*/ 2147483647 h 4763"/>
                  <a:gd name="T36" fmla="*/ 2147483647 w 6336"/>
                  <a:gd name="T37" fmla="*/ 2147483647 h 4763"/>
                  <a:gd name="T38" fmla="*/ 2147483647 w 6336"/>
                  <a:gd name="T39" fmla="*/ 2147483647 h 4763"/>
                  <a:gd name="T40" fmla="*/ 2147483647 w 6336"/>
                  <a:gd name="T41" fmla="*/ 2147483647 h 4763"/>
                  <a:gd name="T42" fmla="*/ 2147483647 w 6336"/>
                  <a:gd name="T43" fmla="*/ 2147483647 h 4763"/>
                  <a:gd name="T44" fmla="*/ 2147483647 w 6336"/>
                  <a:gd name="T45" fmla="*/ 2147483647 h 4763"/>
                  <a:gd name="T46" fmla="*/ 2147483647 w 6336"/>
                  <a:gd name="T47" fmla="*/ 2147483647 h 4763"/>
                  <a:gd name="T48" fmla="*/ 2147483647 w 6336"/>
                  <a:gd name="T49" fmla="*/ 2147483647 h 4763"/>
                  <a:gd name="T50" fmla="*/ 2147483647 w 6336"/>
                  <a:gd name="T51" fmla="*/ 2147483647 h 4763"/>
                  <a:gd name="T52" fmla="*/ 2147483647 w 6336"/>
                  <a:gd name="T53" fmla="*/ 2147483647 h 4763"/>
                  <a:gd name="T54" fmla="*/ 2147483647 w 6336"/>
                  <a:gd name="T55" fmla="*/ 2147483647 h 4763"/>
                  <a:gd name="T56" fmla="*/ 2147483647 w 6336"/>
                  <a:gd name="T57" fmla="*/ 2147483647 h 4763"/>
                  <a:gd name="T58" fmla="*/ 2147483647 w 6336"/>
                  <a:gd name="T59" fmla="*/ 2147483647 h 4763"/>
                  <a:gd name="T60" fmla="*/ 2147483647 w 6336"/>
                  <a:gd name="T61" fmla="*/ 2147483647 h 4763"/>
                  <a:gd name="T62" fmla="*/ 2147483647 w 6336"/>
                  <a:gd name="T63" fmla="*/ 2147483647 h 4763"/>
                  <a:gd name="T64" fmla="*/ 2147483647 w 6336"/>
                  <a:gd name="T65" fmla="*/ 2147483647 h 4763"/>
                  <a:gd name="T66" fmla="*/ 2147483647 w 6336"/>
                  <a:gd name="T67" fmla="*/ 2147483647 h 4763"/>
                  <a:gd name="T68" fmla="*/ 2147483647 w 6336"/>
                  <a:gd name="T69" fmla="*/ 2147483647 h 4763"/>
                  <a:gd name="T70" fmla="*/ 2147483647 w 6336"/>
                  <a:gd name="T71" fmla="*/ 2147483647 h 4763"/>
                  <a:gd name="T72" fmla="*/ 2147483647 w 6336"/>
                  <a:gd name="T73" fmla="*/ 2147483647 h 4763"/>
                  <a:gd name="T74" fmla="*/ 2147483647 w 6336"/>
                  <a:gd name="T75" fmla="*/ 2147483647 h 4763"/>
                  <a:gd name="T76" fmla="*/ 2147483647 w 6336"/>
                  <a:gd name="T77" fmla="*/ 2147483647 h 4763"/>
                  <a:gd name="T78" fmla="*/ 2147483647 w 6336"/>
                  <a:gd name="T79" fmla="*/ 2147483647 h 4763"/>
                  <a:gd name="T80" fmla="*/ 2147483647 w 6336"/>
                  <a:gd name="T81" fmla="*/ 2147483647 h 4763"/>
                  <a:gd name="T82" fmla="*/ 2147483647 w 6336"/>
                  <a:gd name="T83" fmla="*/ 2147483647 h 4763"/>
                  <a:gd name="T84" fmla="*/ 2147483647 w 6336"/>
                  <a:gd name="T85" fmla="*/ 2147483647 h 4763"/>
                  <a:gd name="T86" fmla="*/ 0 w 6336"/>
                  <a:gd name="T87" fmla="*/ 2147483647 h 4763"/>
                  <a:gd name="T88" fmla="*/ 2147483647 w 6336"/>
                  <a:gd name="T89" fmla="*/ 2147483647 h 4763"/>
                  <a:gd name="T90" fmla="*/ 0 w 6336"/>
                  <a:gd name="T91" fmla="*/ 2147483647 h 4763"/>
                  <a:gd name="T92" fmla="*/ 2147483647 w 6336"/>
                  <a:gd name="T93" fmla="*/ 2147483647 h 4763"/>
                  <a:gd name="T94" fmla="*/ 2147483647 w 6336"/>
                  <a:gd name="T95" fmla="*/ 2147483647 h 4763"/>
                  <a:gd name="T96" fmla="*/ 2147483647 w 6336"/>
                  <a:gd name="T97" fmla="*/ 2147483647 h 4763"/>
                  <a:gd name="T98" fmla="*/ 2147483647 w 6336"/>
                  <a:gd name="T99" fmla="*/ 2147483647 h 4763"/>
                  <a:gd name="T100" fmla="*/ 2147483647 w 6336"/>
                  <a:gd name="T101" fmla="*/ 2147483647 h 4763"/>
                  <a:gd name="T102" fmla="*/ 2147483647 w 6336"/>
                  <a:gd name="T103" fmla="*/ 2147483647 h 4763"/>
                  <a:gd name="T104" fmla="*/ 2147483647 w 6336"/>
                  <a:gd name="T105" fmla="*/ 2147483647 h 4763"/>
                  <a:gd name="T106" fmla="*/ 2147483647 w 6336"/>
                  <a:gd name="T107" fmla="*/ 2147483647 h 4763"/>
                  <a:gd name="T108" fmla="*/ 2147483647 w 6336"/>
                  <a:gd name="T109" fmla="*/ 2147483647 h 4763"/>
                  <a:gd name="T110" fmla="*/ 2147483647 w 6336"/>
                  <a:gd name="T111" fmla="*/ 2147483647 h 4763"/>
                  <a:gd name="T112" fmla="*/ 2147483647 w 6336"/>
                  <a:gd name="T113" fmla="*/ 2147483647 h 4763"/>
                  <a:gd name="T114" fmla="*/ 2147483647 w 6336"/>
                  <a:gd name="T115" fmla="*/ 2147483647 h 4763"/>
                  <a:gd name="T116" fmla="*/ 2147483647 w 6336"/>
                  <a:gd name="T117" fmla="*/ 2147483647 h 4763"/>
                  <a:gd name="T118" fmla="*/ 2147483647 w 6336"/>
                  <a:gd name="T119" fmla="*/ 2147483647 h 476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6336"/>
                  <a:gd name="T181" fmla="*/ 0 h 4763"/>
                  <a:gd name="T182" fmla="*/ 6336 w 6336"/>
                  <a:gd name="T183" fmla="*/ 4763 h 476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6336" h="4763">
                    <a:moveTo>
                      <a:pt x="1772" y="3695"/>
                    </a:moveTo>
                    <a:lnTo>
                      <a:pt x="109" y="2820"/>
                    </a:lnTo>
                    <a:lnTo>
                      <a:pt x="109" y="2672"/>
                    </a:lnTo>
                    <a:lnTo>
                      <a:pt x="1772" y="3547"/>
                    </a:lnTo>
                    <a:lnTo>
                      <a:pt x="1772" y="3695"/>
                    </a:lnTo>
                    <a:close/>
                    <a:moveTo>
                      <a:pt x="3814" y="1925"/>
                    </a:moveTo>
                    <a:lnTo>
                      <a:pt x="4488" y="1668"/>
                    </a:lnTo>
                    <a:lnTo>
                      <a:pt x="2515" y="608"/>
                    </a:lnTo>
                    <a:lnTo>
                      <a:pt x="1795" y="857"/>
                    </a:lnTo>
                    <a:lnTo>
                      <a:pt x="3814" y="1925"/>
                    </a:lnTo>
                    <a:close/>
                    <a:moveTo>
                      <a:pt x="4541" y="1785"/>
                    </a:moveTo>
                    <a:lnTo>
                      <a:pt x="3830" y="2056"/>
                    </a:lnTo>
                    <a:lnTo>
                      <a:pt x="3830" y="4109"/>
                    </a:lnTo>
                    <a:lnTo>
                      <a:pt x="4501" y="3874"/>
                    </a:lnTo>
                    <a:lnTo>
                      <a:pt x="4541" y="1785"/>
                    </a:lnTo>
                    <a:close/>
                    <a:moveTo>
                      <a:pt x="2218" y="1229"/>
                    </a:moveTo>
                    <a:lnTo>
                      <a:pt x="2218" y="1229"/>
                    </a:lnTo>
                    <a:lnTo>
                      <a:pt x="2183" y="1250"/>
                    </a:lnTo>
                    <a:lnTo>
                      <a:pt x="2148" y="1271"/>
                    </a:lnTo>
                    <a:lnTo>
                      <a:pt x="2116" y="1291"/>
                    </a:lnTo>
                    <a:lnTo>
                      <a:pt x="2084" y="1312"/>
                    </a:lnTo>
                    <a:lnTo>
                      <a:pt x="2056" y="1333"/>
                    </a:lnTo>
                    <a:lnTo>
                      <a:pt x="2030" y="1354"/>
                    </a:lnTo>
                    <a:lnTo>
                      <a:pt x="2005" y="1374"/>
                    </a:lnTo>
                    <a:lnTo>
                      <a:pt x="1982" y="1395"/>
                    </a:lnTo>
                    <a:lnTo>
                      <a:pt x="1961" y="1416"/>
                    </a:lnTo>
                    <a:lnTo>
                      <a:pt x="1944" y="1435"/>
                    </a:lnTo>
                    <a:lnTo>
                      <a:pt x="1928" y="1456"/>
                    </a:lnTo>
                    <a:lnTo>
                      <a:pt x="1914" y="1476"/>
                    </a:lnTo>
                    <a:lnTo>
                      <a:pt x="1904" y="1496"/>
                    </a:lnTo>
                    <a:lnTo>
                      <a:pt x="1894" y="1515"/>
                    </a:lnTo>
                    <a:lnTo>
                      <a:pt x="1888" y="1536"/>
                    </a:lnTo>
                    <a:lnTo>
                      <a:pt x="1885" y="1553"/>
                    </a:lnTo>
                    <a:lnTo>
                      <a:pt x="1885" y="1569"/>
                    </a:lnTo>
                    <a:lnTo>
                      <a:pt x="1886" y="1587"/>
                    </a:lnTo>
                    <a:lnTo>
                      <a:pt x="1890" y="1603"/>
                    </a:lnTo>
                    <a:lnTo>
                      <a:pt x="1898" y="1619"/>
                    </a:lnTo>
                    <a:lnTo>
                      <a:pt x="1907" y="1634"/>
                    </a:lnTo>
                    <a:lnTo>
                      <a:pt x="1920" y="1650"/>
                    </a:lnTo>
                    <a:lnTo>
                      <a:pt x="1936" y="1666"/>
                    </a:lnTo>
                    <a:lnTo>
                      <a:pt x="1955" y="1681"/>
                    </a:lnTo>
                    <a:lnTo>
                      <a:pt x="1976" y="1695"/>
                    </a:lnTo>
                    <a:lnTo>
                      <a:pt x="2001" y="1710"/>
                    </a:lnTo>
                    <a:lnTo>
                      <a:pt x="2032" y="1724"/>
                    </a:lnTo>
                    <a:lnTo>
                      <a:pt x="2064" y="1737"/>
                    </a:lnTo>
                    <a:lnTo>
                      <a:pt x="2100" y="1748"/>
                    </a:lnTo>
                    <a:lnTo>
                      <a:pt x="2140" y="1759"/>
                    </a:lnTo>
                    <a:lnTo>
                      <a:pt x="2185" y="1769"/>
                    </a:lnTo>
                    <a:lnTo>
                      <a:pt x="2234" y="1778"/>
                    </a:lnTo>
                    <a:lnTo>
                      <a:pt x="2282" y="1785"/>
                    </a:lnTo>
                    <a:lnTo>
                      <a:pt x="2333" y="1791"/>
                    </a:lnTo>
                    <a:lnTo>
                      <a:pt x="2386" y="1796"/>
                    </a:lnTo>
                    <a:lnTo>
                      <a:pt x="2440" y="1797"/>
                    </a:lnTo>
                    <a:lnTo>
                      <a:pt x="2496" y="1799"/>
                    </a:lnTo>
                    <a:lnTo>
                      <a:pt x="2554" y="1799"/>
                    </a:lnTo>
                    <a:lnTo>
                      <a:pt x="2611" y="1799"/>
                    </a:lnTo>
                    <a:lnTo>
                      <a:pt x="2670" y="1796"/>
                    </a:lnTo>
                    <a:lnTo>
                      <a:pt x="2731" y="1791"/>
                    </a:lnTo>
                    <a:lnTo>
                      <a:pt x="2791" y="1786"/>
                    </a:lnTo>
                    <a:lnTo>
                      <a:pt x="2854" y="1780"/>
                    </a:lnTo>
                    <a:lnTo>
                      <a:pt x="2914" y="1772"/>
                    </a:lnTo>
                    <a:lnTo>
                      <a:pt x="2976" y="1764"/>
                    </a:lnTo>
                    <a:lnTo>
                      <a:pt x="3040" y="1754"/>
                    </a:lnTo>
                    <a:lnTo>
                      <a:pt x="3103" y="1743"/>
                    </a:lnTo>
                    <a:lnTo>
                      <a:pt x="3165" y="1730"/>
                    </a:lnTo>
                    <a:lnTo>
                      <a:pt x="2218" y="1229"/>
                    </a:lnTo>
                    <a:close/>
                    <a:moveTo>
                      <a:pt x="4258" y="1084"/>
                    </a:moveTo>
                    <a:lnTo>
                      <a:pt x="4258" y="1084"/>
                    </a:lnTo>
                    <a:lnTo>
                      <a:pt x="4252" y="1073"/>
                    </a:lnTo>
                    <a:lnTo>
                      <a:pt x="4244" y="1060"/>
                    </a:lnTo>
                    <a:lnTo>
                      <a:pt x="4234" y="1049"/>
                    </a:lnTo>
                    <a:lnTo>
                      <a:pt x="4223" y="1038"/>
                    </a:lnTo>
                    <a:lnTo>
                      <a:pt x="4210" y="1026"/>
                    </a:lnTo>
                    <a:lnTo>
                      <a:pt x="4196" y="1015"/>
                    </a:lnTo>
                    <a:lnTo>
                      <a:pt x="4180" y="1004"/>
                    </a:lnTo>
                    <a:lnTo>
                      <a:pt x="4162" y="994"/>
                    </a:lnTo>
                    <a:lnTo>
                      <a:pt x="4143" y="985"/>
                    </a:lnTo>
                    <a:lnTo>
                      <a:pt x="4122" y="975"/>
                    </a:lnTo>
                    <a:lnTo>
                      <a:pt x="4078" y="958"/>
                    </a:lnTo>
                    <a:lnTo>
                      <a:pt x="4027" y="942"/>
                    </a:lnTo>
                    <a:lnTo>
                      <a:pt x="3969" y="929"/>
                    </a:lnTo>
                    <a:lnTo>
                      <a:pt x="3907" y="918"/>
                    </a:lnTo>
                    <a:lnTo>
                      <a:pt x="3841" y="908"/>
                    </a:lnTo>
                    <a:lnTo>
                      <a:pt x="3770" y="900"/>
                    </a:lnTo>
                    <a:lnTo>
                      <a:pt x="3693" y="897"/>
                    </a:lnTo>
                    <a:lnTo>
                      <a:pt x="3613" y="895"/>
                    </a:lnTo>
                    <a:lnTo>
                      <a:pt x="3529" y="895"/>
                    </a:lnTo>
                    <a:lnTo>
                      <a:pt x="3441" y="900"/>
                    </a:lnTo>
                    <a:lnTo>
                      <a:pt x="3348" y="908"/>
                    </a:lnTo>
                    <a:lnTo>
                      <a:pt x="4132" y="1328"/>
                    </a:lnTo>
                    <a:lnTo>
                      <a:pt x="4154" y="1309"/>
                    </a:lnTo>
                    <a:lnTo>
                      <a:pt x="4173" y="1290"/>
                    </a:lnTo>
                    <a:lnTo>
                      <a:pt x="4191" y="1272"/>
                    </a:lnTo>
                    <a:lnTo>
                      <a:pt x="4207" y="1253"/>
                    </a:lnTo>
                    <a:lnTo>
                      <a:pt x="4220" y="1235"/>
                    </a:lnTo>
                    <a:lnTo>
                      <a:pt x="4233" y="1219"/>
                    </a:lnTo>
                    <a:lnTo>
                      <a:pt x="4242" y="1204"/>
                    </a:lnTo>
                    <a:lnTo>
                      <a:pt x="4250" y="1188"/>
                    </a:lnTo>
                    <a:lnTo>
                      <a:pt x="4256" y="1172"/>
                    </a:lnTo>
                    <a:lnTo>
                      <a:pt x="4261" y="1157"/>
                    </a:lnTo>
                    <a:lnTo>
                      <a:pt x="4263" y="1144"/>
                    </a:lnTo>
                    <a:lnTo>
                      <a:pt x="4264" y="1130"/>
                    </a:lnTo>
                    <a:lnTo>
                      <a:pt x="4266" y="1117"/>
                    </a:lnTo>
                    <a:lnTo>
                      <a:pt x="4264" y="1106"/>
                    </a:lnTo>
                    <a:lnTo>
                      <a:pt x="4261" y="1095"/>
                    </a:lnTo>
                    <a:lnTo>
                      <a:pt x="4258" y="1084"/>
                    </a:lnTo>
                    <a:close/>
                    <a:moveTo>
                      <a:pt x="1997" y="1111"/>
                    </a:moveTo>
                    <a:lnTo>
                      <a:pt x="383" y="1655"/>
                    </a:lnTo>
                    <a:lnTo>
                      <a:pt x="1933" y="2482"/>
                    </a:lnTo>
                    <a:lnTo>
                      <a:pt x="3516" y="1915"/>
                    </a:lnTo>
                    <a:lnTo>
                      <a:pt x="3342" y="1824"/>
                    </a:lnTo>
                    <a:lnTo>
                      <a:pt x="3269" y="1842"/>
                    </a:lnTo>
                    <a:lnTo>
                      <a:pt x="3194" y="1858"/>
                    </a:lnTo>
                    <a:lnTo>
                      <a:pt x="3119" y="1872"/>
                    </a:lnTo>
                    <a:lnTo>
                      <a:pt x="3044" y="1885"/>
                    </a:lnTo>
                    <a:lnTo>
                      <a:pt x="2969" y="1898"/>
                    </a:lnTo>
                    <a:lnTo>
                      <a:pt x="2893" y="1907"/>
                    </a:lnTo>
                    <a:lnTo>
                      <a:pt x="2820" y="1915"/>
                    </a:lnTo>
                    <a:lnTo>
                      <a:pt x="2747" y="1922"/>
                    </a:lnTo>
                    <a:lnTo>
                      <a:pt x="2675" y="1927"/>
                    </a:lnTo>
                    <a:lnTo>
                      <a:pt x="2603" y="1930"/>
                    </a:lnTo>
                    <a:lnTo>
                      <a:pt x="2534" y="1931"/>
                    </a:lnTo>
                    <a:lnTo>
                      <a:pt x="2466" y="1930"/>
                    </a:lnTo>
                    <a:lnTo>
                      <a:pt x="2399" y="1927"/>
                    </a:lnTo>
                    <a:lnTo>
                      <a:pt x="2335" y="1923"/>
                    </a:lnTo>
                    <a:lnTo>
                      <a:pt x="2273" y="1915"/>
                    </a:lnTo>
                    <a:lnTo>
                      <a:pt x="2212" y="1907"/>
                    </a:lnTo>
                    <a:lnTo>
                      <a:pt x="2166" y="1899"/>
                    </a:lnTo>
                    <a:lnTo>
                      <a:pt x="2118" y="1888"/>
                    </a:lnTo>
                    <a:lnTo>
                      <a:pt x="2073" y="1877"/>
                    </a:lnTo>
                    <a:lnTo>
                      <a:pt x="2030" y="1863"/>
                    </a:lnTo>
                    <a:lnTo>
                      <a:pt x="1989" y="1847"/>
                    </a:lnTo>
                    <a:lnTo>
                      <a:pt x="1949" y="1829"/>
                    </a:lnTo>
                    <a:lnTo>
                      <a:pt x="1912" y="1810"/>
                    </a:lnTo>
                    <a:lnTo>
                      <a:pt x="1878" y="1788"/>
                    </a:lnTo>
                    <a:lnTo>
                      <a:pt x="1848" y="1764"/>
                    </a:lnTo>
                    <a:lnTo>
                      <a:pt x="1834" y="1753"/>
                    </a:lnTo>
                    <a:lnTo>
                      <a:pt x="1821" y="1738"/>
                    </a:lnTo>
                    <a:lnTo>
                      <a:pt x="1808" y="1725"/>
                    </a:lnTo>
                    <a:lnTo>
                      <a:pt x="1799" y="1711"/>
                    </a:lnTo>
                    <a:lnTo>
                      <a:pt x="1787" y="1697"/>
                    </a:lnTo>
                    <a:lnTo>
                      <a:pt x="1780" y="1681"/>
                    </a:lnTo>
                    <a:lnTo>
                      <a:pt x="1772" y="1665"/>
                    </a:lnTo>
                    <a:lnTo>
                      <a:pt x="1765" y="1649"/>
                    </a:lnTo>
                    <a:lnTo>
                      <a:pt x="1760" y="1631"/>
                    </a:lnTo>
                    <a:lnTo>
                      <a:pt x="1757" y="1614"/>
                    </a:lnTo>
                    <a:lnTo>
                      <a:pt x="1754" y="1596"/>
                    </a:lnTo>
                    <a:lnTo>
                      <a:pt x="1752" y="1577"/>
                    </a:lnTo>
                    <a:lnTo>
                      <a:pt x="1752" y="1558"/>
                    </a:lnTo>
                    <a:lnTo>
                      <a:pt x="1754" y="1539"/>
                    </a:lnTo>
                    <a:lnTo>
                      <a:pt x="1759" y="1512"/>
                    </a:lnTo>
                    <a:lnTo>
                      <a:pt x="1765" y="1486"/>
                    </a:lnTo>
                    <a:lnTo>
                      <a:pt x="1775" y="1461"/>
                    </a:lnTo>
                    <a:lnTo>
                      <a:pt x="1786" y="1435"/>
                    </a:lnTo>
                    <a:lnTo>
                      <a:pt x="1800" y="1411"/>
                    </a:lnTo>
                    <a:lnTo>
                      <a:pt x="1816" y="1385"/>
                    </a:lnTo>
                    <a:lnTo>
                      <a:pt x="1834" y="1362"/>
                    </a:lnTo>
                    <a:lnTo>
                      <a:pt x="1855" y="1338"/>
                    </a:lnTo>
                    <a:lnTo>
                      <a:pt x="1875" y="1314"/>
                    </a:lnTo>
                    <a:lnTo>
                      <a:pt x="1899" y="1290"/>
                    </a:lnTo>
                    <a:lnTo>
                      <a:pt x="1926" y="1266"/>
                    </a:lnTo>
                    <a:lnTo>
                      <a:pt x="1953" y="1243"/>
                    </a:lnTo>
                    <a:lnTo>
                      <a:pt x="1982" y="1221"/>
                    </a:lnTo>
                    <a:lnTo>
                      <a:pt x="2013" y="1199"/>
                    </a:lnTo>
                    <a:lnTo>
                      <a:pt x="2046" y="1176"/>
                    </a:lnTo>
                    <a:lnTo>
                      <a:pt x="2080" y="1156"/>
                    </a:lnTo>
                    <a:lnTo>
                      <a:pt x="1997" y="1111"/>
                    </a:lnTo>
                    <a:close/>
                    <a:moveTo>
                      <a:pt x="2753" y="587"/>
                    </a:moveTo>
                    <a:lnTo>
                      <a:pt x="4496" y="0"/>
                    </a:lnTo>
                    <a:lnTo>
                      <a:pt x="6307" y="926"/>
                    </a:lnTo>
                    <a:lnTo>
                      <a:pt x="6307" y="1188"/>
                    </a:lnTo>
                    <a:lnTo>
                      <a:pt x="4671" y="1773"/>
                    </a:lnTo>
                    <a:lnTo>
                      <a:pt x="4667" y="2011"/>
                    </a:lnTo>
                    <a:lnTo>
                      <a:pt x="6221" y="1456"/>
                    </a:lnTo>
                    <a:lnTo>
                      <a:pt x="6221" y="1596"/>
                    </a:lnTo>
                    <a:lnTo>
                      <a:pt x="4665" y="2150"/>
                    </a:lnTo>
                    <a:lnTo>
                      <a:pt x="4662" y="2340"/>
                    </a:lnTo>
                    <a:lnTo>
                      <a:pt x="6336" y="1743"/>
                    </a:lnTo>
                    <a:lnTo>
                      <a:pt x="6336" y="1882"/>
                    </a:lnTo>
                    <a:lnTo>
                      <a:pt x="4659" y="2480"/>
                    </a:lnTo>
                    <a:lnTo>
                      <a:pt x="4655" y="2670"/>
                    </a:lnTo>
                    <a:lnTo>
                      <a:pt x="6218" y="2113"/>
                    </a:lnTo>
                    <a:lnTo>
                      <a:pt x="6218" y="2252"/>
                    </a:lnTo>
                    <a:lnTo>
                      <a:pt x="4652" y="2811"/>
                    </a:lnTo>
                    <a:lnTo>
                      <a:pt x="4649" y="2999"/>
                    </a:lnTo>
                    <a:lnTo>
                      <a:pt x="6336" y="2397"/>
                    </a:lnTo>
                    <a:lnTo>
                      <a:pt x="6336" y="2538"/>
                    </a:lnTo>
                    <a:lnTo>
                      <a:pt x="4646" y="3140"/>
                    </a:lnTo>
                    <a:lnTo>
                      <a:pt x="4643" y="3330"/>
                    </a:lnTo>
                    <a:lnTo>
                      <a:pt x="6223" y="2766"/>
                    </a:lnTo>
                    <a:lnTo>
                      <a:pt x="6223" y="2905"/>
                    </a:lnTo>
                    <a:lnTo>
                      <a:pt x="4639" y="3470"/>
                    </a:lnTo>
                    <a:lnTo>
                      <a:pt x="4636" y="3658"/>
                    </a:lnTo>
                    <a:lnTo>
                      <a:pt x="6336" y="3053"/>
                    </a:lnTo>
                    <a:lnTo>
                      <a:pt x="6336" y="3192"/>
                    </a:lnTo>
                    <a:lnTo>
                      <a:pt x="4633" y="3799"/>
                    </a:lnTo>
                    <a:lnTo>
                      <a:pt x="4630" y="3968"/>
                    </a:lnTo>
                    <a:lnTo>
                      <a:pt x="3699" y="4294"/>
                    </a:lnTo>
                    <a:lnTo>
                      <a:pt x="3699" y="4133"/>
                    </a:lnTo>
                    <a:lnTo>
                      <a:pt x="1933" y="4763"/>
                    </a:lnTo>
                    <a:lnTo>
                      <a:pt x="0" y="3745"/>
                    </a:lnTo>
                    <a:lnTo>
                      <a:pt x="0" y="3596"/>
                    </a:lnTo>
                    <a:lnTo>
                      <a:pt x="1944" y="4619"/>
                    </a:lnTo>
                    <a:lnTo>
                      <a:pt x="3699" y="3994"/>
                    </a:lnTo>
                    <a:lnTo>
                      <a:pt x="3699" y="3805"/>
                    </a:lnTo>
                    <a:lnTo>
                      <a:pt x="1933" y="4436"/>
                    </a:lnTo>
                    <a:lnTo>
                      <a:pt x="109" y="3475"/>
                    </a:lnTo>
                    <a:lnTo>
                      <a:pt x="109" y="3326"/>
                    </a:lnTo>
                    <a:lnTo>
                      <a:pt x="1944" y="4292"/>
                    </a:lnTo>
                    <a:lnTo>
                      <a:pt x="3699" y="3666"/>
                    </a:lnTo>
                    <a:lnTo>
                      <a:pt x="3699" y="3478"/>
                    </a:lnTo>
                    <a:lnTo>
                      <a:pt x="1933" y="4107"/>
                    </a:lnTo>
                    <a:lnTo>
                      <a:pt x="0" y="3090"/>
                    </a:lnTo>
                    <a:lnTo>
                      <a:pt x="0" y="2942"/>
                    </a:lnTo>
                    <a:lnTo>
                      <a:pt x="1944" y="3965"/>
                    </a:lnTo>
                    <a:lnTo>
                      <a:pt x="3699" y="3338"/>
                    </a:lnTo>
                    <a:lnTo>
                      <a:pt x="3699" y="3149"/>
                    </a:lnTo>
                    <a:lnTo>
                      <a:pt x="1947" y="3775"/>
                    </a:lnTo>
                    <a:lnTo>
                      <a:pt x="1947" y="3636"/>
                    </a:lnTo>
                    <a:lnTo>
                      <a:pt x="3699" y="3010"/>
                    </a:lnTo>
                    <a:lnTo>
                      <a:pt x="3699" y="2822"/>
                    </a:lnTo>
                    <a:lnTo>
                      <a:pt x="1933" y="3453"/>
                    </a:lnTo>
                    <a:lnTo>
                      <a:pt x="0" y="2434"/>
                    </a:lnTo>
                    <a:lnTo>
                      <a:pt x="0" y="2286"/>
                    </a:lnTo>
                    <a:lnTo>
                      <a:pt x="1944" y="3309"/>
                    </a:lnTo>
                    <a:lnTo>
                      <a:pt x="3699" y="2683"/>
                    </a:lnTo>
                    <a:lnTo>
                      <a:pt x="3699" y="2495"/>
                    </a:lnTo>
                    <a:lnTo>
                      <a:pt x="2089" y="3069"/>
                    </a:lnTo>
                    <a:lnTo>
                      <a:pt x="2089" y="2931"/>
                    </a:lnTo>
                    <a:lnTo>
                      <a:pt x="3699" y="2356"/>
                    </a:lnTo>
                    <a:lnTo>
                      <a:pt x="3699" y="2121"/>
                    </a:lnTo>
                    <a:lnTo>
                      <a:pt x="1914" y="2760"/>
                    </a:lnTo>
                    <a:lnTo>
                      <a:pt x="26" y="1754"/>
                    </a:lnTo>
                    <a:lnTo>
                      <a:pt x="26" y="1507"/>
                    </a:lnTo>
                    <a:lnTo>
                      <a:pt x="1465" y="1022"/>
                    </a:lnTo>
                    <a:lnTo>
                      <a:pt x="1465" y="832"/>
                    </a:lnTo>
                    <a:lnTo>
                      <a:pt x="1468" y="832"/>
                    </a:lnTo>
                    <a:lnTo>
                      <a:pt x="2526" y="466"/>
                    </a:lnTo>
                    <a:lnTo>
                      <a:pt x="2753" y="587"/>
                    </a:lnTo>
                    <a:close/>
                    <a:moveTo>
                      <a:pt x="4475" y="276"/>
                    </a:moveTo>
                    <a:lnTo>
                      <a:pt x="3061" y="753"/>
                    </a:lnTo>
                    <a:lnTo>
                      <a:pt x="3154" y="803"/>
                    </a:lnTo>
                    <a:lnTo>
                      <a:pt x="3259" y="789"/>
                    </a:lnTo>
                    <a:lnTo>
                      <a:pt x="3364" y="777"/>
                    </a:lnTo>
                    <a:lnTo>
                      <a:pt x="3466" y="769"/>
                    </a:lnTo>
                    <a:lnTo>
                      <a:pt x="3567" y="765"/>
                    </a:lnTo>
                    <a:lnTo>
                      <a:pt x="3666" y="765"/>
                    </a:lnTo>
                    <a:lnTo>
                      <a:pt x="3712" y="765"/>
                    </a:lnTo>
                    <a:lnTo>
                      <a:pt x="3760" y="768"/>
                    </a:lnTo>
                    <a:lnTo>
                      <a:pt x="3805" y="771"/>
                    </a:lnTo>
                    <a:lnTo>
                      <a:pt x="3849" y="774"/>
                    </a:lnTo>
                    <a:lnTo>
                      <a:pt x="3894" y="779"/>
                    </a:lnTo>
                    <a:lnTo>
                      <a:pt x="3936" y="785"/>
                    </a:lnTo>
                    <a:lnTo>
                      <a:pt x="3977" y="792"/>
                    </a:lnTo>
                    <a:lnTo>
                      <a:pt x="4015" y="801"/>
                    </a:lnTo>
                    <a:lnTo>
                      <a:pt x="4054" y="809"/>
                    </a:lnTo>
                    <a:lnTo>
                      <a:pt x="4090" y="820"/>
                    </a:lnTo>
                    <a:lnTo>
                      <a:pt x="4126" y="832"/>
                    </a:lnTo>
                    <a:lnTo>
                      <a:pt x="4158" y="844"/>
                    </a:lnTo>
                    <a:lnTo>
                      <a:pt x="4189" y="857"/>
                    </a:lnTo>
                    <a:lnTo>
                      <a:pt x="4220" y="873"/>
                    </a:lnTo>
                    <a:lnTo>
                      <a:pt x="4247" y="889"/>
                    </a:lnTo>
                    <a:lnTo>
                      <a:pt x="4272" y="905"/>
                    </a:lnTo>
                    <a:lnTo>
                      <a:pt x="4295" y="924"/>
                    </a:lnTo>
                    <a:lnTo>
                      <a:pt x="4317" y="943"/>
                    </a:lnTo>
                    <a:lnTo>
                      <a:pt x="4336" y="964"/>
                    </a:lnTo>
                    <a:lnTo>
                      <a:pt x="4352" y="986"/>
                    </a:lnTo>
                    <a:lnTo>
                      <a:pt x="4367" y="1009"/>
                    </a:lnTo>
                    <a:lnTo>
                      <a:pt x="4379" y="1033"/>
                    </a:lnTo>
                    <a:lnTo>
                      <a:pt x="4387" y="1057"/>
                    </a:lnTo>
                    <a:lnTo>
                      <a:pt x="4394" y="1081"/>
                    </a:lnTo>
                    <a:lnTo>
                      <a:pt x="4397" y="1103"/>
                    </a:lnTo>
                    <a:lnTo>
                      <a:pt x="4397" y="1127"/>
                    </a:lnTo>
                    <a:lnTo>
                      <a:pt x="4397" y="1149"/>
                    </a:lnTo>
                    <a:lnTo>
                      <a:pt x="4392" y="1173"/>
                    </a:lnTo>
                    <a:lnTo>
                      <a:pt x="4387" y="1196"/>
                    </a:lnTo>
                    <a:lnTo>
                      <a:pt x="4379" y="1219"/>
                    </a:lnTo>
                    <a:lnTo>
                      <a:pt x="4370" y="1242"/>
                    </a:lnTo>
                    <a:lnTo>
                      <a:pt x="4359" y="1264"/>
                    </a:lnTo>
                    <a:lnTo>
                      <a:pt x="4344" y="1287"/>
                    </a:lnTo>
                    <a:lnTo>
                      <a:pt x="4330" y="1309"/>
                    </a:lnTo>
                    <a:lnTo>
                      <a:pt x="4312" y="1331"/>
                    </a:lnTo>
                    <a:lnTo>
                      <a:pt x="4295" y="1352"/>
                    </a:lnTo>
                    <a:lnTo>
                      <a:pt x="4276" y="1373"/>
                    </a:lnTo>
                    <a:lnTo>
                      <a:pt x="4255" y="1393"/>
                    </a:lnTo>
                    <a:lnTo>
                      <a:pt x="4542" y="1548"/>
                    </a:lnTo>
                    <a:lnTo>
                      <a:pt x="5967" y="1038"/>
                    </a:lnTo>
                    <a:lnTo>
                      <a:pt x="4475" y="276"/>
                    </a:lnTo>
                    <a:close/>
                    <a:moveTo>
                      <a:pt x="1912" y="3114"/>
                    </a:moveTo>
                    <a:lnTo>
                      <a:pt x="94" y="2156"/>
                    </a:lnTo>
                    <a:lnTo>
                      <a:pt x="94" y="2008"/>
                    </a:lnTo>
                    <a:lnTo>
                      <a:pt x="1912" y="2966"/>
                    </a:lnTo>
                    <a:lnTo>
                      <a:pt x="1912" y="311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algn="l" rtl="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ru-RU" dirty="0"/>
              </a:p>
            </p:txBody>
          </p:sp>
        </p:grpSp>
        <p:sp>
          <p:nvSpPr>
            <p:cNvPr id="21" name="Rectangle 19"/>
            <p:cNvSpPr/>
            <p:nvPr/>
          </p:nvSpPr>
          <p:spPr bwMode="auto">
            <a:xfrm>
              <a:off x="2070894" y="2901950"/>
              <a:ext cx="1639887" cy="769938"/>
            </a:xfrm>
            <a:prstGeom prst="rect">
              <a:avLst/>
            </a:prstGeom>
            <a:solidFill>
              <a:srgbClr val="FFC000"/>
            </a:solidFill>
            <a:ln w="1905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ru-RU" sz="1200" b="1" dirty="0"/>
                <a:t>Условия оплаты</a:t>
              </a:r>
              <a:endParaRPr lang="en-US" sz="1200" b="1" dirty="0"/>
            </a:p>
          </p:txBody>
        </p:sp>
        <p:sp>
          <p:nvSpPr>
            <p:cNvPr id="22" name="Rectangle 19"/>
            <p:cNvSpPr/>
            <p:nvPr/>
          </p:nvSpPr>
          <p:spPr bwMode="auto">
            <a:xfrm>
              <a:off x="2070894" y="3870325"/>
              <a:ext cx="1639887" cy="760413"/>
            </a:xfrm>
            <a:prstGeom prst="rect">
              <a:avLst/>
            </a:prstGeom>
            <a:solidFill>
              <a:srgbClr val="FFC000"/>
            </a:solidFill>
            <a:ln w="19050" algn="ctr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ru-RU" sz="1200" b="1" dirty="0"/>
                <a:t>Настройки периодических операций</a:t>
              </a:r>
              <a:endParaRPr lang="en-US" sz="1200" b="1" dirty="0"/>
            </a:p>
          </p:txBody>
        </p:sp>
        <p:grpSp>
          <p:nvGrpSpPr>
            <p:cNvPr id="23" name="Группа 22"/>
            <p:cNvGrpSpPr>
              <a:grpSpLocks/>
            </p:cNvGrpSpPr>
            <p:nvPr/>
          </p:nvGrpSpPr>
          <p:grpSpPr bwMode="auto">
            <a:xfrm>
              <a:off x="199231" y="3125788"/>
              <a:ext cx="1077913" cy="1304925"/>
              <a:chOff x="-968" y="2888928"/>
              <a:chExt cx="1078829" cy="1304011"/>
            </a:xfrm>
          </p:grpSpPr>
          <p:grpSp>
            <p:nvGrpSpPr>
              <p:cNvPr id="37" name="Группа 36"/>
              <p:cNvGrpSpPr>
                <a:grpSpLocks/>
              </p:cNvGrpSpPr>
              <p:nvPr/>
            </p:nvGrpSpPr>
            <p:grpSpPr bwMode="auto">
              <a:xfrm>
                <a:off x="-968" y="3001978"/>
                <a:ext cx="1078829" cy="1190961"/>
                <a:chOff x="3699054" y="1201738"/>
                <a:chExt cx="1078829" cy="1190961"/>
              </a:xfrm>
            </p:grpSpPr>
            <p:sp>
              <p:nvSpPr>
                <p:cNvPr id="39" name="Freeform 34"/>
                <p:cNvSpPr>
                  <a:spLocks noChangeAspect="1" noEditPoints="1"/>
                </p:cNvSpPr>
                <p:nvPr/>
              </p:nvSpPr>
              <p:spPr bwMode="auto">
                <a:xfrm>
                  <a:off x="3987324" y="1201738"/>
                  <a:ext cx="436563" cy="604837"/>
                </a:xfrm>
                <a:custGeom>
                  <a:avLst/>
                  <a:gdLst>
                    <a:gd name="T0" fmla="*/ 2147483647 w 3426"/>
                    <a:gd name="T1" fmla="*/ 2147483647 h 4763"/>
                    <a:gd name="T2" fmla="*/ 2147483647 w 3426"/>
                    <a:gd name="T3" fmla="*/ 2147483647 h 4763"/>
                    <a:gd name="T4" fmla="*/ 2147483647 w 3426"/>
                    <a:gd name="T5" fmla="*/ 2147483647 h 4763"/>
                    <a:gd name="T6" fmla="*/ 2147483647 w 3426"/>
                    <a:gd name="T7" fmla="*/ 2147483647 h 4763"/>
                    <a:gd name="T8" fmla="*/ 2147483647 w 3426"/>
                    <a:gd name="T9" fmla="*/ 2147483647 h 4763"/>
                    <a:gd name="T10" fmla="*/ 2147483647 w 3426"/>
                    <a:gd name="T11" fmla="*/ 2147483647 h 4763"/>
                    <a:gd name="T12" fmla="*/ 2147483647 w 3426"/>
                    <a:gd name="T13" fmla="*/ 2147483647 h 4763"/>
                    <a:gd name="T14" fmla="*/ 2147483647 w 3426"/>
                    <a:gd name="T15" fmla="*/ 2147483647 h 4763"/>
                    <a:gd name="T16" fmla="*/ 2147483647 w 3426"/>
                    <a:gd name="T17" fmla="*/ 2147483647 h 4763"/>
                    <a:gd name="T18" fmla="*/ 2147483647 w 3426"/>
                    <a:gd name="T19" fmla="*/ 2147483647 h 4763"/>
                    <a:gd name="T20" fmla="*/ 2147483647 w 3426"/>
                    <a:gd name="T21" fmla="*/ 2147483647 h 4763"/>
                    <a:gd name="T22" fmla="*/ 2147483647 w 3426"/>
                    <a:gd name="T23" fmla="*/ 2147483647 h 4763"/>
                    <a:gd name="T24" fmla="*/ 2147483647 w 3426"/>
                    <a:gd name="T25" fmla="*/ 2147483647 h 4763"/>
                    <a:gd name="T26" fmla="*/ 2147483647 w 3426"/>
                    <a:gd name="T27" fmla="*/ 2147483647 h 4763"/>
                    <a:gd name="T28" fmla="*/ 2147483647 w 3426"/>
                    <a:gd name="T29" fmla="*/ 2147483647 h 4763"/>
                    <a:gd name="T30" fmla="*/ 0 w 3426"/>
                    <a:gd name="T31" fmla="*/ 2147483647 h 4763"/>
                    <a:gd name="T32" fmla="*/ 0 w 3426"/>
                    <a:gd name="T33" fmla="*/ 0 h 4763"/>
                    <a:gd name="T34" fmla="*/ 2147483647 w 3426"/>
                    <a:gd name="T35" fmla="*/ 0 h 4763"/>
                    <a:gd name="T36" fmla="*/ 2147483647 w 3426"/>
                    <a:gd name="T37" fmla="*/ 2147483647 h 4763"/>
                    <a:gd name="T38" fmla="*/ 2147483647 w 3426"/>
                    <a:gd name="T39" fmla="*/ 2147483647 h 4763"/>
                    <a:gd name="T40" fmla="*/ 2147483647 w 3426"/>
                    <a:gd name="T41" fmla="*/ 2147483647 h 4763"/>
                    <a:gd name="T42" fmla="*/ 2147483647 w 3426"/>
                    <a:gd name="T43" fmla="*/ 2147483647 h 4763"/>
                    <a:gd name="T44" fmla="*/ 2147483647 w 3426"/>
                    <a:gd name="T45" fmla="*/ 2147483647 h 4763"/>
                    <a:gd name="T46" fmla="*/ 2147483647 w 3426"/>
                    <a:gd name="T47" fmla="*/ 2147483647 h 4763"/>
                    <a:gd name="T48" fmla="*/ 2147483647 w 3426"/>
                    <a:gd name="T49" fmla="*/ 2147483647 h 4763"/>
                    <a:gd name="T50" fmla="*/ 2147483647 w 3426"/>
                    <a:gd name="T51" fmla="*/ 2147483647 h 4763"/>
                    <a:gd name="T52" fmla="*/ 2147483647 w 3426"/>
                    <a:gd name="T53" fmla="*/ 2147483647 h 4763"/>
                    <a:gd name="T54" fmla="*/ 2147483647 w 3426"/>
                    <a:gd name="T55" fmla="*/ 2147483647 h 4763"/>
                    <a:gd name="T56" fmla="*/ 2147483647 w 3426"/>
                    <a:gd name="T57" fmla="*/ 2147483647 h 4763"/>
                    <a:gd name="T58" fmla="*/ 2147483647 w 3426"/>
                    <a:gd name="T59" fmla="*/ 2147483647 h 4763"/>
                    <a:gd name="T60" fmla="*/ 2147483647 w 3426"/>
                    <a:gd name="T61" fmla="*/ 2147483647 h 4763"/>
                    <a:gd name="T62" fmla="*/ 2147483647 w 3426"/>
                    <a:gd name="T63" fmla="*/ 2147483647 h 4763"/>
                    <a:gd name="T64" fmla="*/ 2147483647 w 3426"/>
                    <a:gd name="T65" fmla="*/ 2147483647 h 4763"/>
                    <a:gd name="T66" fmla="*/ 2147483647 w 3426"/>
                    <a:gd name="T67" fmla="*/ 2147483647 h 4763"/>
                    <a:gd name="T68" fmla="*/ 2147483647 w 3426"/>
                    <a:gd name="T69" fmla="*/ 2147483647 h 4763"/>
                    <a:gd name="T70" fmla="*/ 2147483647 w 3426"/>
                    <a:gd name="T71" fmla="*/ 2147483647 h 4763"/>
                    <a:gd name="T72" fmla="*/ 2147483647 w 3426"/>
                    <a:gd name="T73" fmla="*/ 2147483647 h 4763"/>
                    <a:gd name="T74" fmla="*/ 2147483647 w 3426"/>
                    <a:gd name="T75" fmla="*/ 2147483647 h 476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3426"/>
                    <a:gd name="T115" fmla="*/ 0 h 4763"/>
                    <a:gd name="T116" fmla="*/ 3426 w 3426"/>
                    <a:gd name="T117" fmla="*/ 4763 h 4763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3426" h="4763">
                      <a:moveTo>
                        <a:pt x="608" y="3039"/>
                      </a:moveTo>
                      <a:lnTo>
                        <a:pt x="2820" y="3039"/>
                      </a:lnTo>
                      <a:lnTo>
                        <a:pt x="2820" y="3135"/>
                      </a:lnTo>
                      <a:lnTo>
                        <a:pt x="608" y="3135"/>
                      </a:lnTo>
                      <a:lnTo>
                        <a:pt x="608" y="3039"/>
                      </a:lnTo>
                      <a:close/>
                      <a:moveTo>
                        <a:pt x="3160" y="901"/>
                      </a:moveTo>
                      <a:lnTo>
                        <a:pt x="2532" y="272"/>
                      </a:lnTo>
                      <a:lnTo>
                        <a:pt x="2532" y="901"/>
                      </a:lnTo>
                      <a:lnTo>
                        <a:pt x="3160" y="901"/>
                      </a:lnTo>
                      <a:close/>
                      <a:moveTo>
                        <a:pt x="193" y="193"/>
                      </a:moveTo>
                      <a:lnTo>
                        <a:pt x="193" y="4570"/>
                      </a:lnTo>
                      <a:lnTo>
                        <a:pt x="3232" y="4570"/>
                      </a:lnTo>
                      <a:lnTo>
                        <a:pt x="3233" y="1288"/>
                      </a:lnTo>
                      <a:lnTo>
                        <a:pt x="3426" y="1288"/>
                      </a:lnTo>
                      <a:lnTo>
                        <a:pt x="3425" y="4763"/>
                      </a:lnTo>
                      <a:lnTo>
                        <a:pt x="0" y="4763"/>
                      </a:lnTo>
                      <a:lnTo>
                        <a:pt x="0" y="0"/>
                      </a:lnTo>
                      <a:lnTo>
                        <a:pt x="2533" y="0"/>
                      </a:lnTo>
                      <a:lnTo>
                        <a:pt x="3426" y="894"/>
                      </a:lnTo>
                      <a:lnTo>
                        <a:pt x="3426" y="1095"/>
                      </a:lnTo>
                      <a:lnTo>
                        <a:pt x="2339" y="1095"/>
                      </a:lnTo>
                      <a:lnTo>
                        <a:pt x="2339" y="193"/>
                      </a:lnTo>
                      <a:lnTo>
                        <a:pt x="193" y="193"/>
                      </a:lnTo>
                      <a:close/>
                      <a:moveTo>
                        <a:pt x="608" y="3656"/>
                      </a:moveTo>
                      <a:lnTo>
                        <a:pt x="2336" y="3656"/>
                      </a:lnTo>
                      <a:lnTo>
                        <a:pt x="2336" y="3753"/>
                      </a:lnTo>
                      <a:lnTo>
                        <a:pt x="608" y="3753"/>
                      </a:lnTo>
                      <a:lnTo>
                        <a:pt x="608" y="3656"/>
                      </a:lnTo>
                      <a:close/>
                      <a:moveTo>
                        <a:pt x="608" y="1806"/>
                      </a:moveTo>
                      <a:lnTo>
                        <a:pt x="2820" y="1806"/>
                      </a:lnTo>
                      <a:lnTo>
                        <a:pt x="2820" y="1903"/>
                      </a:lnTo>
                      <a:lnTo>
                        <a:pt x="608" y="1903"/>
                      </a:lnTo>
                      <a:lnTo>
                        <a:pt x="608" y="1806"/>
                      </a:lnTo>
                      <a:close/>
                      <a:moveTo>
                        <a:pt x="608" y="2423"/>
                      </a:moveTo>
                      <a:lnTo>
                        <a:pt x="2820" y="2423"/>
                      </a:lnTo>
                      <a:lnTo>
                        <a:pt x="2820" y="2519"/>
                      </a:lnTo>
                      <a:lnTo>
                        <a:pt x="608" y="2519"/>
                      </a:lnTo>
                      <a:lnTo>
                        <a:pt x="608" y="2423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ru-RU"/>
                  </a:defPPr>
                  <a:lvl1pPr algn="l" rtl="0" eaLnBrk="0" fontAlgn="base" hangingPunct="0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ru-RU" dirty="0"/>
                </a:p>
              </p:txBody>
            </p:sp>
            <p:sp>
              <p:nvSpPr>
                <p:cNvPr id="40" name="Freeform 67"/>
                <p:cNvSpPr>
                  <a:spLocks noChangeAspect="1"/>
                </p:cNvSpPr>
                <p:nvPr/>
              </p:nvSpPr>
              <p:spPr bwMode="auto">
                <a:xfrm>
                  <a:off x="4230212" y="1450975"/>
                  <a:ext cx="431800" cy="493713"/>
                </a:xfrm>
                <a:custGeom>
                  <a:avLst/>
                  <a:gdLst>
                    <a:gd name="T0" fmla="*/ 2147483647 w 4180"/>
                    <a:gd name="T1" fmla="*/ 2147483647 h 4763"/>
                    <a:gd name="T2" fmla="*/ 2147483647 w 4180"/>
                    <a:gd name="T3" fmla="*/ 2147483647 h 4763"/>
                    <a:gd name="T4" fmla="*/ 2147483647 w 4180"/>
                    <a:gd name="T5" fmla="*/ 2147483647 h 4763"/>
                    <a:gd name="T6" fmla="*/ 2147483647 w 4180"/>
                    <a:gd name="T7" fmla="*/ 2147483647 h 4763"/>
                    <a:gd name="T8" fmla="*/ 2147483647 w 4180"/>
                    <a:gd name="T9" fmla="*/ 2147483647 h 4763"/>
                    <a:gd name="T10" fmla="*/ 2147483647 w 4180"/>
                    <a:gd name="T11" fmla="*/ 2147483647 h 4763"/>
                    <a:gd name="T12" fmla="*/ 2147483647 w 4180"/>
                    <a:gd name="T13" fmla="*/ 2147483647 h 4763"/>
                    <a:gd name="T14" fmla="*/ 2147483647 w 4180"/>
                    <a:gd name="T15" fmla="*/ 2147483647 h 4763"/>
                    <a:gd name="T16" fmla="*/ 2147483647 w 4180"/>
                    <a:gd name="T17" fmla="*/ 2147483647 h 4763"/>
                    <a:gd name="T18" fmla="*/ 2147483647 w 4180"/>
                    <a:gd name="T19" fmla="*/ 2147483647 h 4763"/>
                    <a:gd name="T20" fmla="*/ 2147483647 w 4180"/>
                    <a:gd name="T21" fmla="*/ 2147483647 h 4763"/>
                    <a:gd name="T22" fmla="*/ 2147483647 w 4180"/>
                    <a:gd name="T23" fmla="*/ 2147483647 h 4763"/>
                    <a:gd name="T24" fmla="*/ 2147483647 w 4180"/>
                    <a:gd name="T25" fmla="*/ 2147483647 h 4763"/>
                    <a:gd name="T26" fmla="*/ 2147483647 w 4180"/>
                    <a:gd name="T27" fmla="*/ 2147483647 h 4763"/>
                    <a:gd name="T28" fmla="*/ 2147483647 w 4180"/>
                    <a:gd name="T29" fmla="*/ 2147483647 h 4763"/>
                    <a:gd name="T30" fmla="*/ 2147483647 w 4180"/>
                    <a:gd name="T31" fmla="*/ 2147483647 h 4763"/>
                    <a:gd name="T32" fmla="*/ 2147483647 w 4180"/>
                    <a:gd name="T33" fmla="*/ 2147483647 h 4763"/>
                    <a:gd name="T34" fmla="*/ 2147483647 w 4180"/>
                    <a:gd name="T35" fmla="*/ 2147483647 h 4763"/>
                    <a:gd name="T36" fmla="*/ 2147483647 w 4180"/>
                    <a:gd name="T37" fmla="*/ 2147483647 h 4763"/>
                    <a:gd name="T38" fmla="*/ 2147483647 w 4180"/>
                    <a:gd name="T39" fmla="*/ 2147483647 h 4763"/>
                    <a:gd name="T40" fmla="*/ 2147483647 w 4180"/>
                    <a:gd name="T41" fmla="*/ 2147483647 h 4763"/>
                    <a:gd name="T42" fmla="*/ 2147483647 w 4180"/>
                    <a:gd name="T43" fmla="*/ 2147483647 h 4763"/>
                    <a:gd name="T44" fmla="*/ 2147483647 w 4180"/>
                    <a:gd name="T45" fmla="*/ 2147483647 h 4763"/>
                    <a:gd name="T46" fmla="*/ 2147483647 w 4180"/>
                    <a:gd name="T47" fmla="*/ 2147483647 h 4763"/>
                    <a:gd name="T48" fmla="*/ 2147483647 w 4180"/>
                    <a:gd name="T49" fmla="*/ 2147483647 h 4763"/>
                    <a:gd name="T50" fmla="*/ 2147483647 w 4180"/>
                    <a:gd name="T51" fmla="*/ 2147483647 h 4763"/>
                    <a:gd name="T52" fmla="*/ 2147483647 w 4180"/>
                    <a:gd name="T53" fmla="*/ 2147483647 h 4763"/>
                    <a:gd name="T54" fmla="*/ 2147483647 w 4180"/>
                    <a:gd name="T55" fmla="*/ 2147483647 h 4763"/>
                    <a:gd name="T56" fmla="*/ 2147483647 w 4180"/>
                    <a:gd name="T57" fmla="*/ 2147483647 h 4763"/>
                    <a:gd name="T58" fmla="*/ 2147483647 w 4180"/>
                    <a:gd name="T59" fmla="*/ 2147483647 h 4763"/>
                    <a:gd name="T60" fmla="*/ 2147483647 w 4180"/>
                    <a:gd name="T61" fmla="*/ 2147483647 h 4763"/>
                    <a:gd name="T62" fmla="*/ 2147483647 w 4180"/>
                    <a:gd name="T63" fmla="*/ 2147483647 h 4763"/>
                    <a:gd name="T64" fmla="*/ 2147483647 w 4180"/>
                    <a:gd name="T65" fmla="*/ 2147483647 h 4763"/>
                    <a:gd name="T66" fmla="*/ 2147483647 w 4180"/>
                    <a:gd name="T67" fmla="*/ 2147483647 h 4763"/>
                    <a:gd name="T68" fmla="*/ 2147483647 w 4180"/>
                    <a:gd name="T69" fmla="*/ 2147483647 h 4763"/>
                    <a:gd name="T70" fmla="*/ 2147483647 w 4180"/>
                    <a:gd name="T71" fmla="*/ 2147483647 h 4763"/>
                    <a:gd name="T72" fmla="*/ 2147483647 w 4180"/>
                    <a:gd name="T73" fmla="*/ 2147483647 h 4763"/>
                    <a:gd name="T74" fmla="*/ 2147483647 w 4180"/>
                    <a:gd name="T75" fmla="*/ 2147483647 h 4763"/>
                    <a:gd name="T76" fmla="*/ 2147483647 w 4180"/>
                    <a:gd name="T77" fmla="*/ 2147483647 h 4763"/>
                    <a:gd name="T78" fmla="*/ 2147483647 w 4180"/>
                    <a:gd name="T79" fmla="*/ 2147483647 h 4763"/>
                    <a:gd name="T80" fmla="*/ 2147483647 w 4180"/>
                    <a:gd name="T81" fmla="*/ 2147483647 h 4763"/>
                    <a:gd name="T82" fmla="*/ 2147483647 w 4180"/>
                    <a:gd name="T83" fmla="*/ 2147483647 h 4763"/>
                    <a:gd name="T84" fmla="*/ 2147483647 w 4180"/>
                    <a:gd name="T85" fmla="*/ 2147483647 h 4763"/>
                    <a:gd name="T86" fmla="*/ 2147483647 w 4180"/>
                    <a:gd name="T87" fmla="*/ 2147483647 h 4763"/>
                    <a:gd name="T88" fmla="*/ 2147483647 w 4180"/>
                    <a:gd name="T89" fmla="*/ 2147483647 h 4763"/>
                    <a:gd name="T90" fmla="*/ 2147483647 w 4180"/>
                    <a:gd name="T91" fmla="*/ 2147483647 h 4763"/>
                    <a:gd name="T92" fmla="*/ 2147483647 w 4180"/>
                    <a:gd name="T93" fmla="*/ 2147483647 h 4763"/>
                    <a:gd name="T94" fmla="*/ 2147483647 w 4180"/>
                    <a:gd name="T95" fmla="*/ 2147483647 h 4763"/>
                    <a:gd name="T96" fmla="*/ 2147483647 w 4180"/>
                    <a:gd name="T97" fmla="*/ 2147483647 h 4763"/>
                    <a:gd name="T98" fmla="*/ 2147483647 w 4180"/>
                    <a:gd name="T99" fmla="*/ 2147483647 h 4763"/>
                    <a:gd name="T100" fmla="*/ 2147483647 w 4180"/>
                    <a:gd name="T101" fmla="*/ 2147483647 h 4763"/>
                    <a:gd name="T102" fmla="*/ 2147483647 w 4180"/>
                    <a:gd name="T103" fmla="*/ 2147483647 h 4763"/>
                    <a:gd name="T104" fmla="*/ 2147483647 w 4180"/>
                    <a:gd name="T105" fmla="*/ 2147483647 h 4763"/>
                    <a:gd name="T106" fmla="*/ 0 w 4180"/>
                    <a:gd name="T107" fmla="*/ 2147483647 h 4763"/>
                    <a:gd name="T108" fmla="*/ 2147483647 w 4180"/>
                    <a:gd name="T109" fmla="*/ 2147483647 h 4763"/>
                    <a:gd name="T110" fmla="*/ 2147483647 w 4180"/>
                    <a:gd name="T111" fmla="*/ 2147483647 h 4763"/>
                    <a:gd name="T112" fmla="*/ 2147483647 w 4180"/>
                    <a:gd name="T113" fmla="*/ 2147483647 h 4763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4180"/>
                    <a:gd name="T172" fmla="*/ 0 h 4763"/>
                    <a:gd name="T173" fmla="*/ 4180 w 4180"/>
                    <a:gd name="T174" fmla="*/ 4763 h 4763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4180" h="4763">
                      <a:moveTo>
                        <a:pt x="1861" y="1508"/>
                      </a:moveTo>
                      <a:lnTo>
                        <a:pt x="1861" y="1508"/>
                      </a:lnTo>
                      <a:lnTo>
                        <a:pt x="1804" y="1509"/>
                      </a:lnTo>
                      <a:lnTo>
                        <a:pt x="1749" y="1512"/>
                      </a:lnTo>
                      <a:lnTo>
                        <a:pt x="1693" y="1517"/>
                      </a:lnTo>
                      <a:lnTo>
                        <a:pt x="1638" y="1524"/>
                      </a:lnTo>
                      <a:lnTo>
                        <a:pt x="1583" y="1533"/>
                      </a:lnTo>
                      <a:lnTo>
                        <a:pt x="1531" y="1544"/>
                      </a:lnTo>
                      <a:lnTo>
                        <a:pt x="1478" y="1557"/>
                      </a:lnTo>
                      <a:lnTo>
                        <a:pt x="1425" y="1571"/>
                      </a:lnTo>
                      <a:lnTo>
                        <a:pt x="1373" y="1588"/>
                      </a:lnTo>
                      <a:lnTo>
                        <a:pt x="1323" y="1607"/>
                      </a:lnTo>
                      <a:lnTo>
                        <a:pt x="1273" y="1626"/>
                      </a:lnTo>
                      <a:lnTo>
                        <a:pt x="1224" y="1647"/>
                      </a:lnTo>
                      <a:lnTo>
                        <a:pt x="1177" y="1670"/>
                      </a:lnTo>
                      <a:lnTo>
                        <a:pt x="1130" y="1696"/>
                      </a:lnTo>
                      <a:lnTo>
                        <a:pt x="1084" y="1722"/>
                      </a:lnTo>
                      <a:lnTo>
                        <a:pt x="1039" y="1750"/>
                      </a:lnTo>
                      <a:lnTo>
                        <a:pt x="916" y="1571"/>
                      </a:lnTo>
                      <a:lnTo>
                        <a:pt x="967" y="1539"/>
                      </a:lnTo>
                      <a:lnTo>
                        <a:pt x="1020" y="1509"/>
                      </a:lnTo>
                      <a:lnTo>
                        <a:pt x="1074" y="1481"/>
                      </a:lnTo>
                      <a:lnTo>
                        <a:pt x="1128" y="1454"/>
                      </a:lnTo>
                      <a:lnTo>
                        <a:pt x="1185" y="1428"/>
                      </a:lnTo>
                      <a:lnTo>
                        <a:pt x="1242" y="1405"/>
                      </a:lnTo>
                      <a:lnTo>
                        <a:pt x="1300" y="1384"/>
                      </a:lnTo>
                      <a:lnTo>
                        <a:pt x="1360" y="1366"/>
                      </a:lnTo>
                      <a:lnTo>
                        <a:pt x="1420" y="1348"/>
                      </a:lnTo>
                      <a:lnTo>
                        <a:pt x="1480" y="1333"/>
                      </a:lnTo>
                      <a:lnTo>
                        <a:pt x="1541" y="1321"/>
                      </a:lnTo>
                      <a:lnTo>
                        <a:pt x="1605" y="1310"/>
                      </a:lnTo>
                      <a:lnTo>
                        <a:pt x="1667" y="1302"/>
                      </a:lnTo>
                      <a:lnTo>
                        <a:pt x="1731" y="1296"/>
                      </a:lnTo>
                      <a:lnTo>
                        <a:pt x="1796" y="1292"/>
                      </a:lnTo>
                      <a:lnTo>
                        <a:pt x="1861" y="1291"/>
                      </a:lnTo>
                      <a:lnTo>
                        <a:pt x="1913" y="1292"/>
                      </a:lnTo>
                      <a:lnTo>
                        <a:pt x="1964" y="1294"/>
                      </a:lnTo>
                      <a:lnTo>
                        <a:pt x="2014" y="1298"/>
                      </a:lnTo>
                      <a:lnTo>
                        <a:pt x="2064" y="1303"/>
                      </a:lnTo>
                      <a:lnTo>
                        <a:pt x="2113" y="1310"/>
                      </a:lnTo>
                      <a:lnTo>
                        <a:pt x="2163" y="1318"/>
                      </a:lnTo>
                      <a:lnTo>
                        <a:pt x="2212" y="1326"/>
                      </a:lnTo>
                      <a:lnTo>
                        <a:pt x="2259" y="1337"/>
                      </a:lnTo>
                      <a:lnTo>
                        <a:pt x="2307" y="1349"/>
                      </a:lnTo>
                      <a:lnTo>
                        <a:pt x="2354" y="1363"/>
                      </a:lnTo>
                      <a:lnTo>
                        <a:pt x="2402" y="1376"/>
                      </a:lnTo>
                      <a:lnTo>
                        <a:pt x="2448" y="1393"/>
                      </a:lnTo>
                      <a:lnTo>
                        <a:pt x="2492" y="1410"/>
                      </a:lnTo>
                      <a:lnTo>
                        <a:pt x="2537" y="1428"/>
                      </a:lnTo>
                      <a:lnTo>
                        <a:pt x="2582" y="1448"/>
                      </a:lnTo>
                      <a:lnTo>
                        <a:pt x="2625" y="1468"/>
                      </a:lnTo>
                      <a:lnTo>
                        <a:pt x="3671" y="0"/>
                      </a:lnTo>
                      <a:lnTo>
                        <a:pt x="4180" y="737"/>
                      </a:lnTo>
                      <a:lnTo>
                        <a:pt x="1946" y="3874"/>
                      </a:lnTo>
                      <a:lnTo>
                        <a:pt x="1216" y="3859"/>
                      </a:lnTo>
                      <a:lnTo>
                        <a:pt x="387" y="2661"/>
                      </a:lnTo>
                      <a:lnTo>
                        <a:pt x="377" y="2704"/>
                      </a:lnTo>
                      <a:lnTo>
                        <a:pt x="368" y="2749"/>
                      </a:lnTo>
                      <a:lnTo>
                        <a:pt x="360" y="2795"/>
                      </a:lnTo>
                      <a:lnTo>
                        <a:pt x="354" y="2841"/>
                      </a:lnTo>
                      <a:lnTo>
                        <a:pt x="349" y="2887"/>
                      </a:lnTo>
                      <a:lnTo>
                        <a:pt x="345" y="2933"/>
                      </a:lnTo>
                      <a:lnTo>
                        <a:pt x="343" y="2980"/>
                      </a:lnTo>
                      <a:lnTo>
                        <a:pt x="343" y="3026"/>
                      </a:lnTo>
                      <a:lnTo>
                        <a:pt x="343" y="3066"/>
                      </a:lnTo>
                      <a:lnTo>
                        <a:pt x="344" y="3105"/>
                      </a:lnTo>
                      <a:lnTo>
                        <a:pt x="347" y="3144"/>
                      </a:lnTo>
                      <a:lnTo>
                        <a:pt x="351" y="3182"/>
                      </a:lnTo>
                      <a:lnTo>
                        <a:pt x="355" y="3220"/>
                      </a:lnTo>
                      <a:lnTo>
                        <a:pt x="360" y="3258"/>
                      </a:lnTo>
                      <a:lnTo>
                        <a:pt x="366" y="3296"/>
                      </a:lnTo>
                      <a:lnTo>
                        <a:pt x="374" y="3332"/>
                      </a:lnTo>
                      <a:lnTo>
                        <a:pt x="382" y="3370"/>
                      </a:lnTo>
                      <a:lnTo>
                        <a:pt x="390" y="3407"/>
                      </a:lnTo>
                      <a:lnTo>
                        <a:pt x="400" y="3442"/>
                      </a:lnTo>
                      <a:lnTo>
                        <a:pt x="410" y="3479"/>
                      </a:lnTo>
                      <a:lnTo>
                        <a:pt x="423" y="3514"/>
                      </a:lnTo>
                      <a:lnTo>
                        <a:pt x="435" y="3549"/>
                      </a:lnTo>
                      <a:lnTo>
                        <a:pt x="448" y="3584"/>
                      </a:lnTo>
                      <a:lnTo>
                        <a:pt x="462" y="3618"/>
                      </a:lnTo>
                      <a:lnTo>
                        <a:pt x="477" y="3652"/>
                      </a:lnTo>
                      <a:lnTo>
                        <a:pt x="493" y="3686"/>
                      </a:lnTo>
                      <a:lnTo>
                        <a:pt x="509" y="3719"/>
                      </a:lnTo>
                      <a:lnTo>
                        <a:pt x="526" y="3751"/>
                      </a:lnTo>
                      <a:lnTo>
                        <a:pt x="543" y="3784"/>
                      </a:lnTo>
                      <a:lnTo>
                        <a:pt x="562" y="3815"/>
                      </a:lnTo>
                      <a:lnTo>
                        <a:pt x="582" y="3846"/>
                      </a:lnTo>
                      <a:lnTo>
                        <a:pt x="601" y="3876"/>
                      </a:lnTo>
                      <a:lnTo>
                        <a:pt x="623" y="3907"/>
                      </a:lnTo>
                      <a:lnTo>
                        <a:pt x="645" y="3935"/>
                      </a:lnTo>
                      <a:lnTo>
                        <a:pt x="666" y="3965"/>
                      </a:lnTo>
                      <a:lnTo>
                        <a:pt x="689" y="3994"/>
                      </a:lnTo>
                      <a:lnTo>
                        <a:pt x="712" y="4021"/>
                      </a:lnTo>
                      <a:lnTo>
                        <a:pt x="737" y="4048"/>
                      </a:lnTo>
                      <a:lnTo>
                        <a:pt x="763" y="4075"/>
                      </a:lnTo>
                      <a:lnTo>
                        <a:pt x="787" y="4101"/>
                      </a:lnTo>
                      <a:lnTo>
                        <a:pt x="814" y="4126"/>
                      </a:lnTo>
                      <a:lnTo>
                        <a:pt x="840" y="4151"/>
                      </a:lnTo>
                      <a:lnTo>
                        <a:pt x="867" y="4175"/>
                      </a:lnTo>
                      <a:lnTo>
                        <a:pt x="895" y="4199"/>
                      </a:lnTo>
                      <a:lnTo>
                        <a:pt x="924" y="4222"/>
                      </a:lnTo>
                      <a:lnTo>
                        <a:pt x="952" y="4244"/>
                      </a:lnTo>
                      <a:lnTo>
                        <a:pt x="982" y="4266"/>
                      </a:lnTo>
                      <a:lnTo>
                        <a:pt x="1012" y="4286"/>
                      </a:lnTo>
                      <a:lnTo>
                        <a:pt x="1043" y="4306"/>
                      </a:lnTo>
                      <a:lnTo>
                        <a:pt x="1074" y="4325"/>
                      </a:lnTo>
                      <a:lnTo>
                        <a:pt x="1105" y="4344"/>
                      </a:lnTo>
                      <a:lnTo>
                        <a:pt x="1138" y="4362"/>
                      </a:lnTo>
                      <a:lnTo>
                        <a:pt x="1170" y="4380"/>
                      </a:lnTo>
                      <a:lnTo>
                        <a:pt x="1203" y="4396"/>
                      </a:lnTo>
                      <a:lnTo>
                        <a:pt x="1237" y="4412"/>
                      </a:lnTo>
                      <a:lnTo>
                        <a:pt x="1271" y="4427"/>
                      </a:lnTo>
                      <a:lnTo>
                        <a:pt x="1304" y="4441"/>
                      </a:lnTo>
                      <a:lnTo>
                        <a:pt x="1340" y="4454"/>
                      </a:lnTo>
                      <a:lnTo>
                        <a:pt x="1375" y="4466"/>
                      </a:lnTo>
                      <a:lnTo>
                        <a:pt x="1410" y="4477"/>
                      </a:lnTo>
                      <a:lnTo>
                        <a:pt x="1445" y="4488"/>
                      </a:lnTo>
                      <a:lnTo>
                        <a:pt x="1482" y="4497"/>
                      </a:lnTo>
                      <a:lnTo>
                        <a:pt x="1518" y="4507"/>
                      </a:lnTo>
                      <a:lnTo>
                        <a:pt x="1555" y="4515"/>
                      </a:lnTo>
                      <a:lnTo>
                        <a:pt x="1593" y="4522"/>
                      </a:lnTo>
                      <a:lnTo>
                        <a:pt x="1629" y="4529"/>
                      </a:lnTo>
                      <a:lnTo>
                        <a:pt x="1667" y="4534"/>
                      </a:lnTo>
                      <a:lnTo>
                        <a:pt x="1707" y="4538"/>
                      </a:lnTo>
                      <a:lnTo>
                        <a:pt x="1745" y="4541"/>
                      </a:lnTo>
                      <a:lnTo>
                        <a:pt x="1783" y="4544"/>
                      </a:lnTo>
                      <a:lnTo>
                        <a:pt x="1822" y="4545"/>
                      </a:lnTo>
                      <a:lnTo>
                        <a:pt x="1861" y="4546"/>
                      </a:lnTo>
                      <a:lnTo>
                        <a:pt x="1900" y="4545"/>
                      </a:lnTo>
                      <a:lnTo>
                        <a:pt x="1940" y="4544"/>
                      </a:lnTo>
                      <a:lnTo>
                        <a:pt x="1978" y="4541"/>
                      </a:lnTo>
                      <a:lnTo>
                        <a:pt x="2017" y="4538"/>
                      </a:lnTo>
                      <a:lnTo>
                        <a:pt x="2055" y="4534"/>
                      </a:lnTo>
                      <a:lnTo>
                        <a:pt x="2093" y="4529"/>
                      </a:lnTo>
                      <a:lnTo>
                        <a:pt x="2131" y="4522"/>
                      </a:lnTo>
                      <a:lnTo>
                        <a:pt x="2167" y="4515"/>
                      </a:lnTo>
                      <a:lnTo>
                        <a:pt x="2204" y="4507"/>
                      </a:lnTo>
                      <a:lnTo>
                        <a:pt x="2240" y="4497"/>
                      </a:lnTo>
                      <a:lnTo>
                        <a:pt x="2277" y="4488"/>
                      </a:lnTo>
                      <a:lnTo>
                        <a:pt x="2313" y="4477"/>
                      </a:lnTo>
                      <a:lnTo>
                        <a:pt x="2349" y="4466"/>
                      </a:lnTo>
                      <a:lnTo>
                        <a:pt x="2384" y="4454"/>
                      </a:lnTo>
                      <a:lnTo>
                        <a:pt x="2418" y="4441"/>
                      </a:lnTo>
                      <a:lnTo>
                        <a:pt x="2453" y="4427"/>
                      </a:lnTo>
                      <a:lnTo>
                        <a:pt x="2487" y="4412"/>
                      </a:lnTo>
                      <a:lnTo>
                        <a:pt x="2519" y="4396"/>
                      </a:lnTo>
                      <a:lnTo>
                        <a:pt x="2553" y="4380"/>
                      </a:lnTo>
                      <a:lnTo>
                        <a:pt x="2586" y="4362"/>
                      </a:lnTo>
                      <a:lnTo>
                        <a:pt x="2617" y="4344"/>
                      </a:lnTo>
                      <a:lnTo>
                        <a:pt x="2649" y="4325"/>
                      </a:lnTo>
                      <a:lnTo>
                        <a:pt x="2679" y="4306"/>
                      </a:lnTo>
                      <a:lnTo>
                        <a:pt x="2710" y="4286"/>
                      </a:lnTo>
                      <a:lnTo>
                        <a:pt x="2740" y="4266"/>
                      </a:lnTo>
                      <a:lnTo>
                        <a:pt x="2770" y="4244"/>
                      </a:lnTo>
                      <a:lnTo>
                        <a:pt x="2798" y="4222"/>
                      </a:lnTo>
                      <a:lnTo>
                        <a:pt x="2827" y="4199"/>
                      </a:lnTo>
                      <a:lnTo>
                        <a:pt x="2855" y="4175"/>
                      </a:lnTo>
                      <a:lnTo>
                        <a:pt x="2882" y="4151"/>
                      </a:lnTo>
                      <a:lnTo>
                        <a:pt x="2909" y="4126"/>
                      </a:lnTo>
                      <a:lnTo>
                        <a:pt x="2935" y="4101"/>
                      </a:lnTo>
                      <a:lnTo>
                        <a:pt x="2961" y="4075"/>
                      </a:lnTo>
                      <a:lnTo>
                        <a:pt x="2985" y="4048"/>
                      </a:lnTo>
                      <a:lnTo>
                        <a:pt x="3010" y="4021"/>
                      </a:lnTo>
                      <a:lnTo>
                        <a:pt x="3033" y="3994"/>
                      </a:lnTo>
                      <a:lnTo>
                        <a:pt x="3056" y="3965"/>
                      </a:lnTo>
                      <a:lnTo>
                        <a:pt x="3079" y="3935"/>
                      </a:lnTo>
                      <a:lnTo>
                        <a:pt x="3100" y="3907"/>
                      </a:lnTo>
                      <a:lnTo>
                        <a:pt x="3121" y="3876"/>
                      </a:lnTo>
                      <a:lnTo>
                        <a:pt x="3141" y="3846"/>
                      </a:lnTo>
                      <a:lnTo>
                        <a:pt x="3160" y="3815"/>
                      </a:lnTo>
                      <a:lnTo>
                        <a:pt x="3179" y="3784"/>
                      </a:lnTo>
                      <a:lnTo>
                        <a:pt x="3197" y="3751"/>
                      </a:lnTo>
                      <a:lnTo>
                        <a:pt x="3214" y="3719"/>
                      </a:lnTo>
                      <a:lnTo>
                        <a:pt x="3230" y="3686"/>
                      </a:lnTo>
                      <a:lnTo>
                        <a:pt x="3245" y="3652"/>
                      </a:lnTo>
                      <a:lnTo>
                        <a:pt x="3260" y="3618"/>
                      </a:lnTo>
                      <a:lnTo>
                        <a:pt x="3275" y="3584"/>
                      </a:lnTo>
                      <a:lnTo>
                        <a:pt x="3287" y="3549"/>
                      </a:lnTo>
                      <a:lnTo>
                        <a:pt x="3300" y="3514"/>
                      </a:lnTo>
                      <a:lnTo>
                        <a:pt x="3312" y="3479"/>
                      </a:lnTo>
                      <a:lnTo>
                        <a:pt x="3323" y="3442"/>
                      </a:lnTo>
                      <a:lnTo>
                        <a:pt x="3332" y="3407"/>
                      </a:lnTo>
                      <a:lnTo>
                        <a:pt x="3342" y="3370"/>
                      </a:lnTo>
                      <a:lnTo>
                        <a:pt x="3350" y="3332"/>
                      </a:lnTo>
                      <a:lnTo>
                        <a:pt x="3356" y="3296"/>
                      </a:lnTo>
                      <a:lnTo>
                        <a:pt x="3362" y="3258"/>
                      </a:lnTo>
                      <a:lnTo>
                        <a:pt x="3367" y="3220"/>
                      </a:lnTo>
                      <a:lnTo>
                        <a:pt x="3373" y="3182"/>
                      </a:lnTo>
                      <a:lnTo>
                        <a:pt x="3375" y="3144"/>
                      </a:lnTo>
                      <a:lnTo>
                        <a:pt x="3378" y="3105"/>
                      </a:lnTo>
                      <a:lnTo>
                        <a:pt x="3379" y="3066"/>
                      </a:lnTo>
                      <a:lnTo>
                        <a:pt x="3379" y="3026"/>
                      </a:lnTo>
                      <a:lnTo>
                        <a:pt x="3379" y="2987"/>
                      </a:lnTo>
                      <a:lnTo>
                        <a:pt x="3378" y="2946"/>
                      </a:lnTo>
                      <a:lnTo>
                        <a:pt x="3375" y="2907"/>
                      </a:lnTo>
                      <a:lnTo>
                        <a:pt x="3371" y="2868"/>
                      </a:lnTo>
                      <a:lnTo>
                        <a:pt x="3367" y="2829"/>
                      </a:lnTo>
                      <a:lnTo>
                        <a:pt x="3362" y="2789"/>
                      </a:lnTo>
                      <a:lnTo>
                        <a:pt x="3355" y="2751"/>
                      </a:lnTo>
                      <a:lnTo>
                        <a:pt x="3347" y="2713"/>
                      </a:lnTo>
                      <a:lnTo>
                        <a:pt x="3339" y="2675"/>
                      </a:lnTo>
                      <a:lnTo>
                        <a:pt x="3329" y="2638"/>
                      </a:lnTo>
                      <a:lnTo>
                        <a:pt x="3320" y="2601"/>
                      </a:lnTo>
                      <a:lnTo>
                        <a:pt x="3308" y="2563"/>
                      </a:lnTo>
                      <a:lnTo>
                        <a:pt x="3296" y="2528"/>
                      </a:lnTo>
                      <a:lnTo>
                        <a:pt x="3283" y="2491"/>
                      </a:lnTo>
                      <a:lnTo>
                        <a:pt x="3268" y="2456"/>
                      </a:lnTo>
                      <a:lnTo>
                        <a:pt x="3255" y="2421"/>
                      </a:lnTo>
                      <a:lnTo>
                        <a:pt x="3398" y="2219"/>
                      </a:lnTo>
                      <a:lnTo>
                        <a:pt x="3421" y="2265"/>
                      </a:lnTo>
                      <a:lnTo>
                        <a:pt x="3443" y="2311"/>
                      </a:lnTo>
                      <a:lnTo>
                        <a:pt x="3463" y="2358"/>
                      </a:lnTo>
                      <a:lnTo>
                        <a:pt x="3482" y="2406"/>
                      </a:lnTo>
                      <a:lnTo>
                        <a:pt x="3500" y="2455"/>
                      </a:lnTo>
                      <a:lnTo>
                        <a:pt x="3516" y="2503"/>
                      </a:lnTo>
                      <a:lnTo>
                        <a:pt x="3531" y="2554"/>
                      </a:lnTo>
                      <a:lnTo>
                        <a:pt x="3545" y="2604"/>
                      </a:lnTo>
                      <a:lnTo>
                        <a:pt x="3557" y="2655"/>
                      </a:lnTo>
                      <a:lnTo>
                        <a:pt x="3568" y="2707"/>
                      </a:lnTo>
                      <a:lnTo>
                        <a:pt x="3576" y="2759"/>
                      </a:lnTo>
                      <a:lnTo>
                        <a:pt x="3584" y="2812"/>
                      </a:lnTo>
                      <a:lnTo>
                        <a:pt x="3589" y="2865"/>
                      </a:lnTo>
                      <a:lnTo>
                        <a:pt x="3593" y="2918"/>
                      </a:lnTo>
                      <a:lnTo>
                        <a:pt x="3596" y="2972"/>
                      </a:lnTo>
                      <a:lnTo>
                        <a:pt x="3596" y="3026"/>
                      </a:lnTo>
                      <a:lnTo>
                        <a:pt x="3596" y="3072"/>
                      </a:lnTo>
                      <a:lnTo>
                        <a:pt x="3595" y="3116"/>
                      </a:lnTo>
                      <a:lnTo>
                        <a:pt x="3592" y="3160"/>
                      </a:lnTo>
                      <a:lnTo>
                        <a:pt x="3588" y="3204"/>
                      </a:lnTo>
                      <a:lnTo>
                        <a:pt x="3583" y="3248"/>
                      </a:lnTo>
                      <a:lnTo>
                        <a:pt x="3577" y="3292"/>
                      </a:lnTo>
                      <a:lnTo>
                        <a:pt x="3569" y="3334"/>
                      </a:lnTo>
                      <a:lnTo>
                        <a:pt x="3561" y="3377"/>
                      </a:lnTo>
                      <a:lnTo>
                        <a:pt x="3553" y="3419"/>
                      </a:lnTo>
                      <a:lnTo>
                        <a:pt x="3542" y="3461"/>
                      </a:lnTo>
                      <a:lnTo>
                        <a:pt x="3531" y="3502"/>
                      </a:lnTo>
                      <a:lnTo>
                        <a:pt x="3519" y="3542"/>
                      </a:lnTo>
                      <a:lnTo>
                        <a:pt x="3505" y="3583"/>
                      </a:lnTo>
                      <a:lnTo>
                        <a:pt x="3492" y="3624"/>
                      </a:lnTo>
                      <a:lnTo>
                        <a:pt x="3476" y="3663"/>
                      </a:lnTo>
                      <a:lnTo>
                        <a:pt x="3461" y="3702"/>
                      </a:lnTo>
                      <a:lnTo>
                        <a:pt x="3443" y="3742"/>
                      </a:lnTo>
                      <a:lnTo>
                        <a:pt x="3426" y="3780"/>
                      </a:lnTo>
                      <a:lnTo>
                        <a:pt x="3407" y="3817"/>
                      </a:lnTo>
                      <a:lnTo>
                        <a:pt x="3388" y="3854"/>
                      </a:lnTo>
                      <a:lnTo>
                        <a:pt x="3367" y="3891"/>
                      </a:lnTo>
                      <a:lnTo>
                        <a:pt x="3346" y="3927"/>
                      </a:lnTo>
                      <a:lnTo>
                        <a:pt x="3324" y="3962"/>
                      </a:lnTo>
                      <a:lnTo>
                        <a:pt x="3301" y="3998"/>
                      </a:lnTo>
                      <a:lnTo>
                        <a:pt x="3277" y="4031"/>
                      </a:lnTo>
                      <a:lnTo>
                        <a:pt x="3252" y="4065"/>
                      </a:lnTo>
                      <a:lnTo>
                        <a:pt x="3226" y="4098"/>
                      </a:lnTo>
                      <a:lnTo>
                        <a:pt x="3201" y="4130"/>
                      </a:lnTo>
                      <a:lnTo>
                        <a:pt x="3174" y="4163"/>
                      </a:lnTo>
                      <a:lnTo>
                        <a:pt x="3147" y="4194"/>
                      </a:lnTo>
                      <a:lnTo>
                        <a:pt x="3118" y="4224"/>
                      </a:lnTo>
                      <a:lnTo>
                        <a:pt x="3088" y="4254"/>
                      </a:lnTo>
                      <a:lnTo>
                        <a:pt x="3058" y="4283"/>
                      </a:lnTo>
                      <a:lnTo>
                        <a:pt x="3029" y="4312"/>
                      </a:lnTo>
                      <a:lnTo>
                        <a:pt x="2998" y="4339"/>
                      </a:lnTo>
                      <a:lnTo>
                        <a:pt x="2965" y="4366"/>
                      </a:lnTo>
                      <a:lnTo>
                        <a:pt x="2933" y="4392"/>
                      </a:lnTo>
                      <a:lnTo>
                        <a:pt x="2900" y="4418"/>
                      </a:lnTo>
                      <a:lnTo>
                        <a:pt x="2866" y="4442"/>
                      </a:lnTo>
                      <a:lnTo>
                        <a:pt x="2831" y="4466"/>
                      </a:lnTo>
                      <a:lnTo>
                        <a:pt x="2797" y="4489"/>
                      </a:lnTo>
                      <a:lnTo>
                        <a:pt x="2762" y="4511"/>
                      </a:lnTo>
                      <a:lnTo>
                        <a:pt x="2725" y="4533"/>
                      </a:lnTo>
                      <a:lnTo>
                        <a:pt x="2689" y="4553"/>
                      </a:lnTo>
                      <a:lnTo>
                        <a:pt x="2651" y="4573"/>
                      </a:lnTo>
                      <a:lnTo>
                        <a:pt x="2614" y="4591"/>
                      </a:lnTo>
                      <a:lnTo>
                        <a:pt x="2575" y="4609"/>
                      </a:lnTo>
                      <a:lnTo>
                        <a:pt x="2537" y="4626"/>
                      </a:lnTo>
                      <a:lnTo>
                        <a:pt x="2498" y="4642"/>
                      </a:lnTo>
                      <a:lnTo>
                        <a:pt x="2458" y="4657"/>
                      </a:lnTo>
                      <a:lnTo>
                        <a:pt x="2418" y="4671"/>
                      </a:lnTo>
                      <a:lnTo>
                        <a:pt x="2377" y="4684"/>
                      </a:lnTo>
                      <a:lnTo>
                        <a:pt x="2337" y="4697"/>
                      </a:lnTo>
                      <a:lnTo>
                        <a:pt x="2295" y="4707"/>
                      </a:lnTo>
                      <a:lnTo>
                        <a:pt x="2254" y="4718"/>
                      </a:lnTo>
                      <a:lnTo>
                        <a:pt x="2211" y="4728"/>
                      </a:lnTo>
                      <a:lnTo>
                        <a:pt x="2169" y="4736"/>
                      </a:lnTo>
                      <a:lnTo>
                        <a:pt x="2125" y="4743"/>
                      </a:lnTo>
                      <a:lnTo>
                        <a:pt x="2082" y="4748"/>
                      </a:lnTo>
                      <a:lnTo>
                        <a:pt x="2039" y="4754"/>
                      </a:lnTo>
                      <a:lnTo>
                        <a:pt x="1995" y="4758"/>
                      </a:lnTo>
                      <a:lnTo>
                        <a:pt x="1950" y="4760"/>
                      </a:lnTo>
                      <a:lnTo>
                        <a:pt x="1906" y="4762"/>
                      </a:lnTo>
                      <a:lnTo>
                        <a:pt x="1861" y="4763"/>
                      </a:lnTo>
                      <a:lnTo>
                        <a:pt x="1816" y="4762"/>
                      </a:lnTo>
                      <a:lnTo>
                        <a:pt x="1772" y="4760"/>
                      </a:lnTo>
                      <a:lnTo>
                        <a:pt x="1728" y="4758"/>
                      </a:lnTo>
                      <a:lnTo>
                        <a:pt x="1684" y="4754"/>
                      </a:lnTo>
                      <a:lnTo>
                        <a:pt x="1640" y="4748"/>
                      </a:lnTo>
                      <a:lnTo>
                        <a:pt x="1597" y="4743"/>
                      </a:lnTo>
                      <a:lnTo>
                        <a:pt x="1554" y="4736"/>
                      </a:lnTo>
                      <a:lnTo>
                        <a:pt x="1512" y="4728"/>
                      </a:lnTo>
                      <a:lnTo>
                        <a:pt x="1470" y="4718"/>
                      </a:lnTo>
                      <a:lnTo>
                        <a:pt x="1428" y="4707"/>
                      </a:lnTo>
                      <a:lnTo>
                        <a:pt x="1386" y="4697"/>
                      </a:lnTo>
                      <a:lnTo>
                        <a:pt x="1345" y="4684"/>
                      </a:lnTo>
                      <a:lnTo>
                        <a:pt x="1304" y="4671"/>
                      </a:lnTo>
                      <a:lnTo>
                        <a:pt x="1265" y="4657"/>
                      </a:lnTo>
                      <a:lnTo>
                        <a:pt x="1224" y="4642"/>
                      </a:lnTo>
                      <a:lnTo>
                        <a:pt x="1185" y="4626"/>
                      </a:lnTo>
                      <a:lnTo>
                        <a:pt x="1147" y="4609"/>
                      </a:lnTo>
                      <a:lnTo>
                        <a:pt x="1109" y="4591"/>
                      </a:lnTo>
                      <a:lnTo>
                        <a:pt x="1071" y="4573"/>
                      </a:lnTo>
                      <a:lnTo>
                        <a:pt x="1033" y="4553"/>
                      </a:lnTo>
                      <a:lnTo>
                        <a:pt x="997" y="4533"/>
                      </a:lnTo>
                      <a:lnTo>
                        <a:pt x="962" y="4511"/>
                      </a:lnTo>
                      <a:lnTo>
                        <a:pt x="926" y="4489"/>
                      </a:lnTo>
                      <a:lnTo>
                        <a:pt x="891" y="4466"/>
                      </a:lnTo>
                      <a:lnTo>
                        <a:pt x="856" y="4442"/>
                      </a:lnTo>
                      <a:lnTo>
                        <a:pt x="824" y="4418"/>
                      </a:lnTo>
                      <a:lnTo>
                        <a:pt x="790" y="4392"/>
                      </a:lnTo>
                      <a:lnTo>
                        <a:pt x="757" y="4366"/>
                      </a:lnTo>
                      <a:lnTo>
                        <a:pt x="726" y="4339"/>
                      </a:lnTo>
                      <a:lnTo>
                        <a:pt x="695" y="4312"/>
                      </a:lnTo>
                      <a:lnTo>
                        <a:pt x="664" y="4283"/>
                      </a:lnTo>
                      <a:lnTo>
                        <a:pt x="634" y="4254"/>
                      </a:lnTo>
                      <a:lnTo>
                        <a:pt x="605" y="4224"/>
                      </a:lnTo>
                      <a:lnTo>
                        <a:pt x="577" y="4194"/>
                      </a:lnTo>
                      <a:lnTo>
                        <a:pt x="549" y="4163"/>
                      </a:lnTo>
                      <a:lnTo>
                        <a:pt x="523" y="4130"/>
                      </a:lnTo>
                      <a:lnTo>
                        <a:pt x="496" y="4098"/>
                      </a:lnTo>
                      <a:lnTo>
                        <a:pt x="470" y="4065"/>
                      </a:lnTo>
                      <a:lnTo>
                        <a:pt x="446" y="4031"/>
                      </a:lnTo>
                      <a:lnTo>
                        <a:pt x="423" y="3998"/>
                      </a:lnTo>
                      <a:lnTo>
                        <a:pt x="400" y="3962"/>
                      </a:lnTo>
                      <a:lnTo>
                        <a:pt x="377" y="3927"/>
                      </a:lnTo>
                      <a:lnTo>
                        <a:pt x="356" y="3891"/>
                      </a:lnTo>
                      <a:lnTo>
                        <a:pt x="336" y="3854"/>
                      </a:lnTo>
                      <a:lnTo>
                        <a:pt x="316" y="3817"/>
                      </a:lnTo>
                      <a:lnTo>
                        <a:pt x="297" y="3780"/>
                      </a:lnTo>
                      <a:lnTo>
                        <a:pt x="279" y="3742"/>
                      </a:lnTo>
                      <a:lnTo>
                        <a:pt x="263" y="3702"/>
                      </a:lnTo>
                      <a:lnTo>
                        <a:pt x="247" y="3663"/>
                      </a:lnTo>
                      <a:lnTo>
                        <a:pt x="232" y="3624"/>
                      </a:lnTo>
                      <a:lnTo>
                        <a:pt x="217" y="3583"/>
                      </a:lnTo>
                      <a:lnTo>
                        <a:pt x="205" y="3542"/>
                      </a:lnTo>
                      <a:lnTo>
                        <a:pt x="192" y="3502"/>
                      </a:lnTo>
                      <a:lnTo>
                        <a:pt x="180" y="3461"/>
                      </a:lnTo>
                      <a:lnTo>
                        <a:pt x="171" y="3419"/>
                      </a:lnTo>
                      <a:lnTo>
                        <a:pt x="161" y="3377"/>
                      </a:lnTo>
                      <a:lnTo>
                        <a:pt x="153" y="3334"/>
                      </a:lnTo>
                      <a:lnTo>
                        <a:pt x="146" y="3292"/>
                      </a:lnTo>
                      <a:lnTo>
                        <a:pt x="140" y="3248"/>
                      </a:lnTo>
                      <a:lnTo>
                        <a:pt x="135" y="3204"/>
                      </a:lnTo>
                      <a:lnTo>
                        <a:pt x="131" y="3160"/>
                      </a:lnTo>
                      <a:lnTo>
                        <a:pt x="129" y="3116"/>
                      </a:lnTo>
                      <a:lnTo>
                        <a:pt x="126" y="3072"/>
                      </a:lnTo>
                      <a:lnTo>
                        <a:pt x="126" y="3026"/>
                      </a:lnTo>
                      <a:lnTo>
                        <a:pt x="126" y="2988"/>
                      </a:lnTo>
                      <a:lnTo>
                        <a:pt x="127" y="2949"/>
                      </a:lnTo>
                      <a:lnTo>
                        <a:pt x="130" y="2911"/>
                      </a:lnTo>
                      <a:lnTo>
                        <a:pt x="133" y="2872"/>
                      </a:lnTo>
                      <a:lnTo>
                        <a:pt x="137" y="2834"/>
                      </a:lnTo>
                      <a:lnTo>
                        <a:pt x="141" y="2796"/>
                      </a:lnTo>
                      <a:lnTo>
                        <a:pt x="146" y="2758"/>
                      </a:lnTo>
                      <a:lnTo>
                        <a:pt x="153" y="2722"/>
                      </a:lnTo>
                      <a:lnTo>
                        <a:pt x="160" y="2684"/>
                      </a:lnTo>
                      <a:lnTo>
                        <a:pt x="168" y="2647"/>
                      </a:lnTo>
                      <a:lnTo>
                        <a:pt x="176" y="2610"/>
                      </a:lnTo>
                      <a:lnTo>
                        <a:pt x="186" y="2575"/>
                      </a:lnTo>
                      <a:lnTo>
                        <a:pt x="206" y="2503"/>
                      </a:lnTo>
                      <a:lnTo>
                        <a:pt x="230" y="2433"/>
                      </a:lnTo>
                      <a:lnTo>
                        <a:pt x="0" y="2100"/>
                      </a:lnTo>
                      <a:lnTo>
                        <a:pt x="511" y="1382"/>
                      </a:lnTo>
                      <a:lnTo>
                        <a:pt x="1583" y="2931"/>
                      </a:lnTo>
                      <a:lnTo>
                        <a:pt x="2498" y="1647"/>
                      </a:lnTo>
                      <a:lnTo>
                        <a:pt x="2461" y="1631"/>
                      </a:lnTo>
                      <a:lnTo>
                        <a:pt x="2425" y="1616"/>
                      </a:lnTo>
                      <a:lnTo>
                        <a:pt x="2387" y="1601"/>
                      </a:lnTo>
                      <a:lnTo>
                        <a:pt x="2349" y="1588"/>
                      </a:lnTo>
                      <a:lnTo>
                        <a:pt x="2309" y="1575"/>
                      </a:lnTo>
                      <a:lnTo>
                        <a:pt x="2272" y="1565"/>
                      </a:lnTo>
                      <a:lnTo>
                        <a:pt x="2232" y="1554"/>
                      </a:lnTo>
                      <a:lnTo>
                        <a:pt x="2192" y="1544"/>
                      </a:lnTo>
                      <a:lnTo>
                        <a:pt x="2152" y="1536"/>
                      </a:lnTo>
                      <a:lnTo>
                        <a:pt x="2112" y="1528"/>
                      </a:lnTo>
                      <a:lnTo>
                        <a:pt x="2071" y="1523"/>
                      </a:lnTo>
                      <a:lnTo>
                        <a:pt x="2029" y="1517"/>
                      </a:lnTo>
                      <a:lnTo>
                        <a:pt x="1988" y="1513"/>
                      </a:lnTo>
                      <a:lnTo>
                        <a:pt x="1946" y="1510"/>
                      </a:lnTo>
                      <a:lnTo>
                        <a:pt x="1904" y="1509"/>
                      </a:lnTo>
                      <a:lnTo>
                        <a:pt x="1861" y="150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ru-RU"/>
                  </a:defPPr>
                  <a:lvl1pPr algn="l" rtl="0" eaLnBrk="0" fontAlgn="base" hangingPunct="0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endParaRPr lang="ru-RU" dirty="0"/>
                </a:p>
              </p:txBody>
            </p:sp>
            <p:sp>
              <p:nvSpPr>
                <p:cNvPr id="41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3699054" y="1948903"/>
                  <a:ext cx="1078829" cy="4437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36576" rIns="0" bIns="0">
                  <a:spAutoFit/>
                </a:bodyPr>
                <a:lstStyle>
                  <a:defPPr>
                    <a:defRPr lang="ru-RU"/>
                  </a:defPPr>
                  <a:lvl1pPr algn="l" rtl="0" eaLnBrk="0" fontAlgn="base" hangingPunct="0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ct val="0"/>
                    </a:spcAft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0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>
                    <a:buClr>
                      <a:schemeClr val="accent2"/>
                    </a:buClr>
                    <a:buSzPct val="70000"/>
                  </a:pPr>
                  <a:r>
                    <a:rPr lang="ru-RU" altLang="ru-RU" sz="1000" b="1" dirty="0">
                      <a:solidFill>
                        <a:srgbClr val="808080"/>
                      </a:solidFill>
                      <a:latin typeface="Arial Black" pitchFamily="34" charset="0"/>
                    </a:rPr>
                    <a:t>Утвержденный</a:t>
                  </a:r>
                </a:p>
                <a:p>
                  <a:pPr algn="ctr">
                    <a:buClr>
                      <a:schemeClr val="accent2"/>
                    </a:buClr>
                    <a:buSzPct val="70000"/>
                  </a:pPr>
                  <a:r>
                    <a:rPr lang="ru-RU" altLang="ru-RU" sz="1000" b="1" dirty="0">
                      <a:solidFill>
                        <a:srgbClr val="808080"/>
                      </a:solidFill>
                      <a:latin typeface="Arial Black" pitchFamily="34" charset="0"/>
                    </a:rPr>
                    <a:t>договор</a:t>
                  </a:r>
                </a:p>
              </p:txBody>
            </p:sp>
          </p:grpSp>
          <p:sp>
            <p:nvSpPr>
              <p:cNvPr id="38" name="Прямоугольник 37"/>
              <p:cNvSpPr>
                <a:spLocks noChangeArrowheads="1"/>
              </p:cNvSpPr>
              <p:nvPr/>
            </p:nvSpPr>
            <p:spPr bwMode="auto">
              <a:xfrm>
                <a:off x="161412" y="2888928"/>
                <a:ext cx="900120" cy="1260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algn="l" rtl="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lnSpc>
                    <a:spcPct val="110000"/>
                  </a:lnSpc>
                  <a:spcBef>
                    <a:spcPct val="5000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342900" indent="-342900" eaLnBrk="1" hangingPunct="1">
                  <a:lnSpc>
                    <a:spcPct val="90000"/>
                  </a:lnSpc>
                  <a:buFontTx/>
                  <a:buChar char="•"/>
                </a:pPr>
                <a:endParaRPr lang="ru-RU" altLang="ru-RU" sz="1600" dirty="0"/>
              </a:p>
            </p:txBody>
          </p:sp>
        </p:grpSp>
        <p:cxnSp>
          <p:nvCxnSpPr>
            <p:cNvPr id="25" name="Соединительная линия уступом 24"/>
            <p:cNvCxnSpPr>
              <a:cxnSpLocks noChangeShapeType="1"/>
              <a:endCxn id="11" idx="1"/>
            </p:cNvCxnSpPr>
            <p:nvPr/>
          </p:nvCxnSpPr>
          <p:spPr bwMode="auto">
            <a:xfrm flipV="1">
              <a:off x="1153319" y="2398713"/>
              <a:ext cx="3078162" cy="1357312"/>
            </a:xfrm>
            <a:prstGeom prst="bentConnector3">
              <a:avLst>
                <a:gd name="adj1" fmla="val 9630"/>
              </a:avLst>
            </a:prstGeom>
            <a:noFill/>
            <a:ln w="41275" algn="ctr">
              <a:solidFill>
                <a:srgbClr val="00B0F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Соединительная линия уступом 25"/>
            <p:cNvCxnSpPr>
              <a:cxnSpLocks noChangeShapeType="1"/>
              <a:stCxn id="38" idx="3"/>
              <a:endCxn id="21" idx="1"/>
            </p:cNvCxnSpPr>
            <p:nvPr/>
          </p:nvCxnSpPr>
          <p:spPr bwMode="auto">
            <a:xfrm flipV="1">
              <a:off x="1261269" y="3287713"/>
              <a:ext cx="809625" cy="468312"/>
            </a:xfrm>
            <a:prstGeom prst="bentConnector3">
              <a:avLst>
                <a:gd name="adj1" fmla="val 50000"/>
              </a:avLst>
            </a:prstGeom>
            <a:noFill/>
            <a:ln w="41275" algn="ctr">
              <a:solidFill>
                <a:srgbClr val="00B0F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Прямая со стрелкой 4110"/>
            <p:cNvCxnSpPr>
              <a:cxnSpLocks noChangeShapeType="1"/>
              <a:stCxn id="38" idx="3"/>
              <a:endCxn id="22" idx="1"/>
            </p:cNvCxnSpPr>
            <p:nvPr/>
          </p:nvCxnSpPr>
          <p:spPr bwMode="auto">
            <a:xfrm>
              <a:off x="1261269" y="3756025"/>
              <a:ext cx="809625" cy="495300"/>
            </a:xfrm>
            <a:prstGeom prst="bentConnector3">
              <a:avLst>
                <a:gd name="adj1" fmla="val 50000"/>
              </a:avLst>
            </a:prstGeom>
            <a:noFill/>
            <a:ln w="41275" algn="ctr">
              <a:solidFill>
                <a:srgbClr val="00B0F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Соединительная линия уступом 27"/>
            <p:cNvCxnSpPr>
              <a:cxnSpLocks noChangeShapeType="1"/>
              <a:endCxn id="19" idx="1"/>
            </p:cNvCxnSpPr>
            <p:nvPr/>
          </p:nvCxnSpPr>
          <p:spPr bwMode="auto">
            <a:xfrm>
              <a:off x="1153319" y="3756025"/>
              <a:ext cx="3078162" cy="1306513"/>
            </a:xfrm>
            <a:prstGeom prst="bentConnector3">
              <a:avLst>
                <a:gd name="adj1" fmla="val 9630"/>
              </a:avLst>
            </a:prstGeom>
            <a:noFill/>
            <a:ln w="41275" algn="ctr">
              <a:solidFill>
                <a:srgbClr val="00B0F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Прямая со стрелкой 4115"/>
            <p:cNvCxnSpPr>
              <a:cxnSpLocks noChangeShapeType="1"/>
              <a:stCxn id="21" idx="3"/>
            </p:cNvCxnSpPr>
            <p:nvPr/>
          </p:nvCxnSpPr>
          <p:spPr bwMode="auto">
            <a:xfrm>
              <a:off x="3710781" y="3287713"/>
              <a:ext cx="520700" cy="461962"/>
            </a:xfrm>
            <a:prstGeom prst="bentConnector3">
              <a:avLst>
                <a:gd name="adj1" fmla="val 50000"/>
              </a:avLst>
            </a:prstGeom>
            <a:noFill/>
            <a:ln w="41275" algn="ctr">
              <a:solidFill>
                <a:srgbClr val="00B0F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Соединительная линия уступом 29"/>
            <p:cNvCxnSpPr>
              <a:cxnSpLocks noChangeShapeType="1"/>
              <a:stCxn id="22" idx="3"/>
            </p:cNvCxnSpPr>
            <p:nvPr/>
          </p:nvCxnSpPr>
          <p:spPr bwMode="auto">
            <a:xfrm flipV="1">
              <a:off x="3710781" y="3749675"/>
              <a:ext cx="520700" cy="501650"/>
            </a:xfrm>
            <a:prstGeom prst="bentConnector3">
              <a:avLst>
                <a:gd name="adj1" fmla="val 50000"/>
              </a:avLst>
            </a:prstGeom>
            <a:noFill/>
            <a:ln w="41275" algn="ctr">
              <a:solidFill>
                <a:srgbClr val="00B0F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Прямоугольник 30"/>
            <p:cNvSpPr>
              <a:spLocks noChangeArrowheads="1"/>
            </p:cNvSpPr>
            <p:nvPr/>
          </p:nvSpPr>
          <p:spPr bwMode="auto">
            <a:xfrm>
              <a:off x="7292181" y="3132138"/>
              <a:ext cx="720725" cy="10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342900" indent="-342900" eaLnBrk="1" hangingPunct="1">
                <a:lnSpc>
                  <a:spcPct val="90000"/>
                </a:lnSpc>
                <a:buFontTx/>
                <a:buChar char="•"/>
              </a:pPr>
              <a:endParaRPr lang="ru-RU" altLang="ru-RU" sz="1600" dirty="0"/>
            </a:p>
          </p:txBody>
        </p:sp>
        <p:cxnSp>
          <p:nvCxnSpPr>
            <p:cNvPr id="32" name="Соединительная линия уступом 31"/>
            <p:cNvCxnSpPr>
              <a:cxnSpLocks noChangeShapeType="1"/>
              <a:stCxn id="11" idx="3"/>
              <a:endCxn id="35" idx="0"/>
            </p:cNvCxnSpPr>
            <p:nvPr/>
          </p:nvCxnSpPr>
          <p:spPr bwMode="auto">
            <a:xfrm>
              <a:off x="5958681" y="2398713"/>
              <a:ext cx="708025" cy="1300162"/>
            </a:xfrm>
            <a:prstGeom prst="bentConnector2">
              <a:avLst/>
            </a:prstGeom>
            <a:noFill/>
            <a:ln w="41275" algn="ctr">
              <a:solidFill>
                <a:srgbClr val="00B0F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Соединительная линия уступом 32"/>
            <p:cNvCxnSpPr>
              <a:cxnSpLocks noChangeShapeType="1"/>
              <a:stCxn id="18" idx="3"/>
              <a:endCxn id="35" idx="2"/>
            </p:cNvCxnSpPr>
            <p:nvPr/>
          </p:nvCxnSpPr>
          <p:spPr bwMode="auto">
            <a:xfrm flipV="1">
              <a:off x="5958681" y="3754438"/>
              <a:ext cx="654050" cy="1587"/>
            </a:xfrm>
            <a:prstGeom prst="bentConnector3">
              <a:avLst>
                <a:gd name="adj1" fmla="val 50000"/>
              </a:avLst>
            </a:prstGeom>
            <a:noFill/>
            <a:ln w="41275" algn="ctr">
              <a:solidFill>
                <a:srgbClr val="00B0F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Соединительная линия уступом 33"/>
            <p:cNvCxnSpPr>
              <a:cxnSpLocks noChangeShapeType="1"/>
              <a:stCxn id="19" idx="3"/>
              <a:endCxn id="35" idx="4"/>
            </p:cNvCxnSpPr>
            <p:nvPr/>
          </p:nvCxnSpPr>
          <p:spPr bwMode="auto">
            <a:xfrm flipV="1">
              <a:off x="5958681" y="3808413"/>
              <a:ext cx="708025" cy="1254125"/>
            </a:xfrm>
            <a:prstGeom prst="bentConnector2">
              <a:avLst/>
            </a:prstGeom>
            <a:noFill/>
            <a:ln w="41275" algn="ctr">
              <a:solidFill>
                <a:srgbClr val="00B0F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" name="Блок-схема: узел 34"/>
            <p:cNvSpPr/>
            <p:nvPr/>
          </p:nvSpPr>
          <p:spPr bwMode="auto">
            <a:xfrm>
              <a:off x="6612731" y="3698875"/>
              <a:ext cx="107950" cy="109538"/>
            </a:xfrm>
            <a:prstGeom prst="flowChartConnector">
              <a:avLst/>
            </a:prstGeom>
            <a:solidFill>
              <a:srgbClr val="FFE389"/>
            </a:solidFill>
            <a:ln w="158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1554" tIns="31554" rIns="31554" bIns="31554" anchor="ctr"/>
            <a:lstStyle>
              <a:defPPr>
                <a:defRPr lang="ru-RU"/>
              </a:defPPr>
              <a:lvl1pPr algn="l" rtl="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lnSpc>
                  <a:spcPct val="110000"/>
                </a:lnSpc>
                <a:spcBef>
                  <a:spcPct val="5000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defTabSz="872436">
                <a:defRPr/>
              </a:pPr>
              <a:endParaRPr lang="ru-RU" sz="1100" dirty="0">
                <a:latin typeface="+mj-lt"/>
              </a:endParaRPr>
            </a:p>
          </p:txBody>
        </p:sp>
        <p:cxnSp>
          <p:nvCxnSpPr>
            <p:cNvPr id="36" name="Соединительная линия уступом 67"/>
            <p:cNvCxnSpPr>
              <a:cxnSpLocks noChangeShapeType="1"/>
              <a:stCxn id="35" idx="6"/>
            </p:cNvCxnSpPr>
            <p:nvPr/>
          </p:nvCxnSpPr>
          <p:spPr bwMode="auto">
            <a:xfrm flipV="1">
              <a:off x="6720681" y="3749675"/>
              <a:ext cx="571500" cy="4763"/>
            </a:xfrm>
            <a:prstGeom prst="straightConnector1">
              <a:avLst/>
            </a:prstGeom>
            <a:noFill/>
            <a:ln w="41275" algn="ctr">
              <a:solidFill>
                <a:srgbClr val="00B0F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Прямоугольник 1"/>
          <p:cNvSpPr/>
          <p:nvPr/>
        </p:nvSpPr>
        <p:spPr>
          <a:xfrm>
            <a:off x="7292181" y="1450757"/>
            <a:ext cx="44168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Подсистема обеспечивает автоматическое формирование заявок на операции  по графикам коммерческих и финансовых договоров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EEDE7D-175D-40D9-B1D2-6437E714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80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88666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900" y="2634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Корпоративное казначейство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0EEDE7D-175D-40D9-B1D2-6437E714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81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940565"/>
            <a:ext cx="6619875" cy="5676900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049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900" y="263457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Корпоративное казначейство</a:t>
            </a:r>
          </a:p>
          <a:p>
            <a:endParaRPr lang="ru-RU" dirty="0">
              <a:solidFill>
                <a:schemeClr val="tx2">
                  <a:lumMod val="50000"/>
                </a:schemeClr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82" y="1077738"/>
            <a:ext cx="9449294" cy="5678662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F7870C0-FC75-43B9-97A9-8C466BC34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82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4228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2900" y="263457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Корпоративное казначейство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F7870C0-FC75-43B9-97A9-8C466BC34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83</a:t>
            </a:fld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963040"/>
            <a:ext cx="10858500" cy="3762375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7" y="940565"/>
            <a:ext cx="7553325" cy="1933575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346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0.rbk.ru/v6_top_pics/media/img/3/31/7554295102023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4" b="4465"/>
          <a:stretch/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87" y="562355"/>
            <a:ext cx="3950213" cy="9752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314574"/>
            <a:ext cx="12192000" cy="230505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82393" y="2928490"/>
            <a:ext cx="10134600" cy="584775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Gotham Pro" panose="02000503040000020004" pitchFamily="50" charset="0"/>
                <a:cs typeface="Gotham Pro" panose="02000503040000020004" pitchFamily="50" charset="0"/>
              </a:rPr>
              <a:t>Бизнес-анализ</a:t>
            </a:r>
          </a:p>
        </p:txBody>
      </p:sp>
    </p:spTree>
    <p:extLst>
      <p:ext uri="{BB962C8B-B14F-4D97-AF65-F5344CB8AC3E}">
        <p14:creationId xmlns:p14="http://schemas.microsoft.com/office/powerpoint/2010/main" val="38312203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764" y="286123"/>
            <a:ext cx="85358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Сводные таблицы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76092C9-9C02-4ADF-A788-68ADB4E45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85</a:t>
            </a:fld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88" y="1057275"/>
            <a:ext cx="10221912" cy="5469979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474391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5139" y="245969"/>
            <a:ext cx="92974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1С-Аналитика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76092C9-9C02-4ADF-A788-68ADB4E45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0A23B-64CD-4924-9B44-D7B9484B0353}" type="slidenum">
              <a:rPr lang="ru-RU" smtClean="0"/>
              <a:t>86</a:t>
            </a:fld>
            <a:endParaRPr lang="ru-RU" dirty="0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26" y="1837015"/>
            <a:ext cx="10339436" cy="3808731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846067"/>
            <a:ext cx="10324744" cy="4241243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76365"/>
            <a:ext cx="9439276" cy="4862657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C8D0BCB-2464-494E-91A4-033B9C388BD2}"/>
              </a:ext>
            </a:extLst>
          </p:cNvPr>
          <p:cNvSpPr/>
          <p:nvPr/>
        </p:nvSpPr>
        <p:spPr>
          <a:xfrm>
            <a:off x="304800" y="980654"/>
            <a:ext cx="11163737" cy="750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64698C-F96F-4C10-A537-D8055877D8B3}"/>
              </a:ext>
            </a:extLst>
          </p:cNvPr>
          <p:cNvSpPr txBox="1"/>
          <p:nvPr/>
        </p:nvSpPr>
        <p:spPr>
          <a:xfrm>
            <a:off x="573048" y="1050732"/>
            <a:ext cx="10600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Интерфейс, упрощающий процесс быстрого построения аналитических отчетов </a:t>
            </a:r>
            <a:br>
              <a:rPr lang="ru-RU" dirty="0"/>
            </a:br>
            <a:r>
              <a:rPr lang="ru-RU" dirty="0"/>
              <a:t>и интерактивного анализа данных "на лету"</a:t>
            </a:r>
          </a:p>
        </p:txBody>
      </p:sp>
    </p:spTree>
    <p:extLst>
      <p:ext uri="{BB962C8B-B14F-4D97-AF65-F5344CB8AC3E}">
        <p14:creationId xmlns:p14="http://schemas.microsoft.com/office/powerpoint/2010/main" val="86714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0.rbk.ru/v6_top_pics/media/img/3/31/7554295102023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4" b="4465"/>
          <a:stretch/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87" y="562355"/>
            <a:ext cx="3950213" cy="9752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2314574"/>
            <a:ext cx="12192000" cy="230505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82393" y="2928490"/>
            <a:ext cx="10134600" cy="584775"/>
          </a:xfrm>
          <a:prstGeom prst="rect">
            <a:avLst/>
          </a:prstGeom>
          <a:noFill/>
          <a:ln w="25400">
            <a:solidFill>
              <a:srgbClr val="3A5D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Gotham Pro" panose="02000503040000020004" pitchFamily="50" charset="0"/>
                <a:cs typeface="Gotham Pro" panose="02000503040000020004" pitchFamily="50" charset="0"/>
              </a:rPr>
              <a:t>Успешные проекты в горнодобывающей отрасли</a:t>
            </a:r>
          </a:p>
        </p:txBody>
      </p:sp>
    </p:spTree>
    <p:extLst>
      <p:ext uri="{BB962C8B-B14F-4D97-AF65-F5344CB8AC3E}">
        <p14:creationId xmlns:p14="http://schemas.microsoft.com/office/powerpoint/2010/main" val="11792329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Проектный опыт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73" name="Рисунок 9">
            <a:extLst>
              <a:ext uri="{FF2B5EF4-FFF2-40B4-BE49-F238E27FC236}">
                <a16:creationId xmlns:a16="http://schemas.microsoft.com/office/drawing/2014/main" id="{303C39E9-47A4-4FBF-8603-646C92447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686" y="62662"/>
            <a:ext cx="2850067" cy="7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22718F-1A5B-4319-B251-B4178BAA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88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33D1EE1-FCD6-4706-BFD5-B21527B5B884}"/>
              </a:ext>
            </a:extLst>
          </p:cNvPr>
          <p:cNvSpPr/>
          <p:nvPr/>
        </p:nvSpPr>
        <p:spPr>
          <a:xfrm>
            <a:off x="323848" y="1071801"/>
            <a:ext cx="816952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dirty="0">
                <a:solidFill>
                  <a:srgbClr val="233E59"/>
                </a:solidFill>
                <a:cs typeface="Arial" panose="020B0604020202020204" pitchFamily="34" charset="0"/>
              </a:rPr>
              <a:t>ИСТОРИЯ ПРОЕКТОВ</a:t>
            </a:r>
            <a:endParaRPr lang="en-US" sz="2000" b="1" dirty="0">
              <a:solidFill>
                <a:srgbClr val="233E59"/>
              </a:solidFill>
              <a:cs typeface="Arial" panose="020B0604020202020204" pitchFamily="34" charset="0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233E59"/>
                </a:solidFill>
                <a:cs typeface="Arial" panose="020B0604020202020204" pitchFamily="34" charset="0"/>
              </a:rPr>
              <a:t>2011 </a:t>
            </a: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– несколько разрозненных систем учета + </a:t>
            </a:r>
            <a:r>
              <a:rPr lang="en-US" sz="2000" dirty="0">
                <a:solidFill>
                  <a:srgbClr val="233E59"/>
                </a:solidFill>
                <a:cs typeface="Arial" panose="020B0604020202020204" pitchFamily="34" charset="0"/>
              </a:rPr>
              <a:t>Excel</a:t>
            </a:r>
            <a:endParaRPr lang="ru-RU" sz="2000" dirty="0">
              <a:solidFill>
                <a:srgbClr val="233E59"/>
              </a:solidFill>
              <a:cs typeface="Arial" panose="020B0604020202020204" pitchFamily="34" charset="0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233E59"/>
                </a:solidFill>
                <a:cs typeface="Arial" panose="020B0604020202020204" pitchFamily="34" charset="0"/>
              </a:rPr>
              <a:t>2011 - 2012 </a:t>
            </a: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– внедрение ПП «1С:Горнодобывающая промышленность. Управление карьером 1.3»</a:t>
            </a:r>
            <a:b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233E59"/>
                </a:solidFill>
                <a:cs typeface="Arial" panose="020B0604020202020204" pitchFamily="34" charset="0"/>
              </a:rPr>
              <a:t>Результаты проекта </a:t>
            </a: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– автоматизация оперативного производственного учета, автоматизация расчета заработной платы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233E59"/>
                </a:solidFill>
                <a:cs typeface="Arial" panose="020B0604020202020204" pitchFamily="34" charset="0"/>
              </a:rPr>
              <a:t>2014 – 2017 </a:t>
            </a: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– внедрение АСД «Союзтехноком».</a:t>
            </a:r>
            <a:b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Два этапа</a:t>
            </a:r>
            <a:r>
              <a:rPr lang="en-US" sz="2000" dirty="0">
                <a:solidFill>
                  <a:srgbClr val="233E59"/>
                </a:solidFill>
                <a:cs typeface="Arial" panose="020B0604020202020204" pitchFamily="34" charset="0"/>
              </a:rPr>
              <a:t>: </a:t>
            </a: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построение АСТП, построение </a:t>
            </a:r>
            <a:r>
              <a:rPr lang="en-US" sz="2000" dirty="0">
                <a:solidFill>
                  <a:srgbClr val="233E59"/>
                </a:solidFill>
                <a:cs typeface="Arial" panose="020B0604020202020204" pitchFamily="34" charset="0"/>
              </a:rPr>
              <a:t>MES. </a:t>
            </a: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Интеграция с 1С</a:t>
            </a:r>
            <a:r>
              <a:rPr lang="en-US" sz="2000" dirty="0">
                <a:solidFill>
                  <a:srgbClr val="233E59"/>
                </a:solidFill>
                <a:cs typeface="Arial" panose="020B0604020202020204" pitchFamily="34" charset="0"/>
              </a:rPr>
              <a:t>:</a:t>
            </a: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ГДП.</a:t>
            </a:r>
            <a:b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233E59"/>
                </a:solidFill>
                <a:cs typeface="Arial" panose="020B0604020202020204" pitchFamily="34" charset="0"/>
              </a:rPr>
              <a:t>Результаты проекта </a:t>
            </a: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– автоматизация управления горнотранспортным комплексом. Данные поступаю в систему автоматически.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233E59"/>
                </a:solidFill>
                <a:cs typeface="Arial" panose="020B0604020202020204" pitchFamily="34" charset="0"/>
              </a:rPr>
              <a:t>2016 – 2018 </a:t>
            </a: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– внедрение ТОИР</a:t>
            </a:r>
            <a:b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233E59"/>
                </a:solidFill>
                <a:cs typeface="Arial" panose="020B0604020202020204" pitchFamily="34" charset="0"/>
              </a:rPr>
              <a:t>Результаты проекта </a:t>
            </a: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–  учет наработки и движения оборудования, узлов и агрегатов, шин, предиктивное планирование ППР. Управление и учет ремонтов осуществляется в онлайн режиме с помощью планшетов. Состояние узлов и агрегатов до и после оцифровано и визуализируется в оперативном режиме.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43706E3-A2C7-44F6-AF44-FC9F6197A422}"/>
              </a:ext>
            </a:extLst>
          </p:cNvPr>
          <p:cNvSpPr/>
          <p:nvPr/>
        </p:nvSpPr>
        <p:spPr bwMode="auto">
          <a:xfrm>
            <a:off x="8943920" y="1073678"/>
            <a:ext cx="3049465" cy="1000574"/>
          </a:xfrm>
          <a:prstGeom prst="rect">
            <a:avLst/>
          </a:prstGeom>
          <a:solidFill>
            <a:srgbClr val="FFFF00"/>
          </a:solidFill>
          <a:ln w="3175">
            <a:solidFill>
              <a:schemeClr val="accent3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tx1"/>
                </a:solidFill>
              </a:rPr>
              <a:t>1С:Горнодобывающая промышленность. Управление карьером 1.3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3481B5D-5D49-4F3B-8895-3577059760A9}"/>
              </a:ext>
            </a:extLst>
          </p:cNvPr>
          <p:cNvSpPr/>
          <p:nvPr/>
        </p:nvSpPr>
        <p:spPr bwMode="auto">
          <a:xfrm>
            <a:off x="8943921" y="2361467"/>
            <a:ext cx="1116004" cy="2420816"/>
          </a:xfrm>
          <a:prstGeom prst="rect">
            <a:avLst/>
          </a:prstGeom>
          <a:solidFill>
            <a:srgbClr val="BDD7EE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chemeClr val="tx1"/>
                </a:solidFill>
              </a:rPr>
              <a:t>АСУД «СОЮЗТЕХНОКОМ»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E8EFE50-C4AE-4B93-AE33-F26277C6D8BA}"/>
              </a:ext>
            </a:extLst>
          </p:cNvPr>
          <p:cNvSpPr/>
          <p:nvPr/>
        </p:nvSpPr>
        <p:spPr bwMode="auto">
          <a:xfrm>
            <a:off x="10831335" y="2361467"/>
            <a:ext cx="1162049" cy="2420816"/>
          </a:xfrm>
          <a:prstGeom prst="rect">
            <a:avLst/>
          </a:prstGeom>
          <a:solidFill>
            <a:srgbClr val="BDD7EE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chemeClr val="tx1"/>
                </a:solidFill>
              </a:rPr>
              <a:t>АСУД «УПРАВЛЕНИЕ РЕМОНТАМИ И ТЕХНИЧЕСКИМ ОБСЛУЖИВАНИЕМ ОБОРУДОВАНИЯ»</a:t>
            </a:r>
          </a:p>
        </p:txBody>
      </p:sp>
      <p:sp>
        <p:nvSpPr>
          <p:cNvPr id="25" name="Стрелка: вверх-вниз 24">
            <a:extLst>
              <a:ext uri="{FF2B5EF4-FFF2-40B4-BE49-F238E27FC236}">
                <a16:creationId xmlns:a16="http://schemas.microsoft.com/office/drawing/2014/main" id="{0646C59B-2999-4F6F-8D8D-D1967956F497}"/>
              </a:ext>
            </a:extLst>
          </p:cNvPr>
          <p:cNvSpPr/>
          <p:nvPr/>
        </p:nvSpPr>
        <p:spPr>
          <a:xfrm>
            <a:off x="9390863" y="2074252"/>
            <a:ext cx="216838" cy="28721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Стрелка: влево-вправо 25">
            <a:extLst>
              <a:ext uri="{FF2B5EF4-FFF2-40B4-BE49-F238E27FC236}">
                <a16:creationId xmlns:a16="http://schemas.microsoft.com/office/drawing/2014/main" id="{E65950F4-7AF9-4E2B-B921-9429E5DB3A5C}"/>
              </a:ext>
            </a:extLst>
          </p:cNvPr>
          <p:cNvSpPr/>
          <p:nvPr/>
        </p:nvSpPr>
        <p:spPr>
          <a:xfrm>
            <a:off x="10094247" y="3430378"/>
            <a:ext cx="715097" cy="32027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Стрелка: вверх-вниз 26">
            <a:extLst>
              <a:ext uri="{FF2B5EF4-FFF2-40B4-BE49-F238E27FC236}">
                <a16:creationId xmlns:a16="http://schemas.microsoft.com/office/drawing/2014/main" id="{F788C3D5-7A8F-4DE1-A859-0DFCF19C2D55}"/>
              </a:ext>
            </a:extLst>
          </p:cNvPr>
          <p:cNvSpPr/>
          <p:nvPr/>
        </p:nvSpPr>
        <p:spPr>
          <a:xfrm>
            <a:off x="11294746" y="2074252"/>
            <a:ext cx="216838" cy="28721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62219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Проектный опыт</a:t>
            </a:r>
            <a:endParaRPr lang="ru-RU" sz="2000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8B2DB1E-92AB-40E3-AAC1-6C96CF017668}"/>
              </a:ext>
            </a:extLst>
          </p:cNvPr>
          <p:cNvSpPr/>
          <p:nvPr/>
        </p:nvSpPr>
        <p:spPr>
          <a:xfrm>
            <a:off x="347663" y="1676042"/>
            <a:ext cx="67818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dirty="0">
                <a:solidFill>
                  <a:srgbClr val="233E59"/>
                </a:solidFill>
                <a:cs typeface="Arial" panose="020B0604020202020204" pitchFamily="34" charset="0"/>
              </a:rPr>
              <a:t>РЕЗУЛЬТАТЫ ПРОЕКТА</a:t>
            </a:r>
            <a:endParaRPr lang="en-US" sz="2000" b="1" dirty="0">
              <a:solidFill>
                <a:srgbClr val="233E59"/>
              </a:solidFill>
              <a:cs typeface="Arial" panose="020B0604020202020204" pitchFamily="34" charset="0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Отчётность по управленческому, бухгалтерскому и налоговому учету, в том числе «БЫСТРОЕ ЗАКРЫТИЕ МЕСЯЦА» в срок до 6 числа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Реализован оперативный учет производства, включая  горные работы, перемещение, обогащение и отгрузку угля потребителю и его отражение в управленческом учете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Учет затрат по лавам и выработкам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Внедрение 1С:Документооборот и его интеграция с «1С:</a:t>
            </a:r>
            <a:r>
              <a:rPr lang="en-US" sz="2000" dirty="0">
                <a:solidFill>
                  <a:srgbClr val="233E59"/>
                </a:solidFill>
                <a:cs typeface="Arial" panose="020B0604020202020204" pitchFamily="34" charset="0"/>
              </a:rPr>
              <a:t>ERP </a:t>
            </a: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Горнодобывающая промышленность 2»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Интеграция с ИС ПАО «ММК» в части НСИ, взаиморасчетов, казначейства, снабжения, электронного документооборота </a:t>
            </a: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005B6D75-EE57-43D1-8287-51BD5487F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" t="21046" r="8270" b="23112"/>
          <a:stretch>
            <a:fillRect/>
          </a:stretch>
        </p:blipFill>
        <p:spPr bwMode="auto">
          <a:xfrm>
            <a:off x="3295541" y="119426"/>
            <a:ext cx="3146612" cy="68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1E96F-5D56-46DF-9A12-4C94EE6DC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0" y="47554"/>
            <a:ext cx="816052" cy="8128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416EEB-3E69-4763-A17B-21C69690AEA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3" y="2905543"/>
            <a:ext cx="4610100" cy="2553027"/>
          </a:xfrm>
          <a:prstGeom prst="rect">
            <a:avLst/>
          </a:prstGeom>
          <a:noFill/>
        </p:spPr>
      </p:pic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7F4CDBD7-A74A-494A-B52C-EEDE3E2E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89</a:t>
            </a:fld>
            <a:endParaRPr lang="ru-RU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646123A7-3755-4F2E-A1BD-BE4A2DACD18D}"/>
              </a:ext>
            </a:extLst>
          </p:cNvPr>
          <p:cNvSpPr txBox="1">
            <a:spLocks/>
          </p:cNvSpPr>
          <p:nvPr/>
        </p:nvSpPr>
        <p:spPr>
          <a:xfrm>
            <a:off x="523875" y="1047747"/>
            <a:ext cx="7000875" cy="638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ru-RU" altLang="ru-RU" b="1" dirty="0">
                <a:solidFill>
                  <a:srgbClr val="233E59"/>
                </a:solidFill>
                <a:latin typeface="+mn-lt"/>
              </a:rPr>
              <a:t>Оперативный, управленческий и регламентированный учет </a:t>
            </a:r>
            <a:br>
              <a:rPr lang="ru-RU" altLang="ru-RU" b="1" dirty="0">
                <a:solidFill>
                  <a:srgbClr val="233E59"/>
                </a:solidFill>
                <a:latin typeface="+mn-lt"/>
              </a:rPr>
            </a:br>
            <a:r>
              <a:rPr lang="ru-RU" altLang="ru-RU" b="1" dirty="0">
                <a:solidFill>
                  <a:srgbClr val="233E59"/>
                </a:solidFill>
                <a:latin typeface="+mn-lt"/>
              </a:rPr>
              <a:t>на базе «1С</a:t>
            </a:r>
            <a:r>
              <a:rPr lang="en-US" altLang="ru-RU" b="1" dirty="0">
                <a:solidFill>
                  <a:srgbClr val="233E59"/>
                </a:solidFill>
                <a:latin typeface="+mn-lt"/>
              </a:rPr>
              <a:t>:ERP </a:t>
            </a:r>
            <a:r>
              <a:rPr lang="ru-RU" altLang="ru-RU" b="1" dirty="0">
                <a:solidFill>
                  <a:srgbClr val="233E59"/>
                </a:solidFill>
                <a:latin typeface="+mn-lt"/>
              </a:rPr>
              <a:t>Горнодобывающая промышленность 2»</a:t>
            </a:r>
            <a:endParaRPr lang="en-US" altLang="ru-RU" b="1" dirty="0">
              <a:solidFill>
                <a:srgbClr val="233E59"/>
              </a:solidFill>
              <a:latin typeface="+mn-lt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E50176B-EFD2-4165-AFF9-F6206061B3AB}"/>
              </a:ext>
            </a:extLst>
          </p:cNvPr>
          <p:cNvSpPr/>
          <p:nvPr/>
        </p:nvSpPr>
        <p:spPr>
          <a:xfrm>
            <a:off x="8096250" y="1051822"/>
            <a:ext cx="39909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33E59"/>
                </a:solidFill>
                <a:cs typeface="Arial" panose="020B0604020202020204" pitchFamily="34" charset="0"/>
              </a:rPr>
              <a:t>Шахта «Костромовская»</a:t>
            </a:r>
          </a:p>
          <a:p>
            <a:r>
              <a:rPr lang="ru-RU" sz="2000" b="1" dirty="0">
                <a:solidFill>
                  <a:srgbClr val="233E59"/>
                </a:solidFill>
                <a:cs typeface="Arial" panose="020B0604020202020204" pitchFamily="34" charset="0"/>
              </a:rPr>
              <a:t>Шахта «Чертинская-Коксовая»</a:t>
            </a:r>
          </a:p>
          <a:p>
            <a:r>
              <a:rPr lang="ru-RU" sz="2000" b="1" dirty="0">
                <a:solidFill>
                  <a:srgbClr val="233E59"/>
                </a:solidFill>
                <a:cs typeface="Arial" panose="020B0604020202020204" pitchFamily="34" charset="0"/>
              </a:rPr>
              <a:t>ЦОФ «Беловская»</a:t>
            </a:r>
          </a:p>
          <a:p>
            <a:r>
              <a:rPr lang="ru-RU" sz="2000" b="1" dirty="0">
                <a:solidFill>
                  <a:srgbClr val="233E59"/>
                </a:solidFill>
                <a:cs typeface="Arial" panose="020B0604020202020204" pitchFamily="34" charset="0"/>
              </a:rPr>
              <a:t>Цех сервиса и логистики</a:t>
            </a:r>
          </a:p>
        </p:txBody>
      </p:sp>
    </p:spTree>
    <p:extLst>
      <p:ext uri="{BB962C8B-B14F-4D97-AF65-F5344CB8AC3E}">
        <p14:creationId xmlns:p14="http://schemas.microsoft.com/office/powerpoint/2010/main" val="1070602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Учет и нормирование ГСМ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78CC5C7-98FB-4D52-A9E7-EF84D13DC720}"/>
              </a:ext>
            </a:extLst>
          </p:cNvPr>
          <p:cNvGrpSpPr/>
          <p:nvPr/>
        </p:nvGrpSpPr>
        <p:grpSpPr>
          <a:xfrm>
            <a:off x="438149" y="1142610"/>
            <a:ext cx="6963140" cy="5269466"/>
            <a:chOff x="2729724" y="1137020"/>
            <a:chExt cx="6963140" cy="5269466"/>
          </a:xfrm>
        </p:grpSpPr>
        <p:cxnSp>
          <p:nvCxnSpPr>
            <p:cNvPr id="63" name="Прямая соединительная линия 62">
              <a:extLst>
                <a:ext uri="{FF2B5EF4-FFF2-40B4-BE49-F238E27FC236}">
                  <a16:creationId xmlns:a16="http://schemas.microsoft.com/office/drawing/2014/main" id="{E66CE996-E029-4EEF-80BF-F5B6326B3C22}"/>
                </a:ext>
              </a:extLst>
            </p:cNvPr>
            <p:cNvCxnSpPr>
              <a:cxnSpLocks/>
            </p:cNvCxnSpPr>
            <p:nvPr/>
          </p:nvCxnSpPr>
          <p:spPr>
            <a:xfrm>
              <a:off x="6219825" y="1390162"/>
              <a:ext cx="0" cy="3799114"/>
            </a:xfrm>
            <a:prstGeom prst="line">
              <a:avLst/>
            </a:prstGeom>
            <a:ln w="28575">
              <a:solidFill>
                <a:srgbClr val="3A5D8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Стрелка: вниз 63">
              <a:extLst>
                <a:ext uri="{FF2B5EF4-FFF2-40B4-BE49-F238E27FC236}">
                  <a16:creationId xmlns:a16="http://schemas.microsoft.com/office/drawing/2014/main" id="{486F6B9E-92B8-4786-9172-2ABC13E96B04}"/>
                </a:ext>
              </a:extLst>
            </p:cNvPr>
            <p:cNvSpPr/>
            <p:nvPr/>
          </p:nvSpPr>
          <p:spPr>
            <a:xfrm>
              <a:off x="7566820" y="2080087"/>
              <a:ext cx="936000" cy="3906996"/>
            </a:xfrm>
            <a:prstGeom prst="downArrow">
              <a:avLst>
                <a:gd name="adj1" fmla="val 50000"/>
                <a:gd name="adj2" fmla="val 78091"/>
              </a:avLst>
            </a:prstGeom>
            <a:solidFill>
              <a:srgbClr val="DBF0FC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Стрелка: вниз 64">
              <a:extLst>
                <a:ext uri="{FF2B5EF4-FFF2-40B4-BE49-F238E27FC236}">
                  <a16:creationId xmlns:a16="http://schemas.microsoft.com/office/drawing/2014/main" id="{C385B165-CB27-4095-A5D3-38CE73F731EA}"/>
                </a:ext>
              </a:extLst>
            </p:cNvPr>
            <p:cNvSpPr/>
            <p:nvPr/>
          </p:nvSpPr>
          <p:spPr>
            <a:xfrm>
              <a:off x="3887403" y="3288579"/>
              <a:ext cx="936000" cy="2698504"/>
            </a:xfrm>
            <a:prstGeom prst="downArrow">
              <a:avLst>
                <a:gd name="adj1" fmla="val 50000"/>
                <a:gd name="adj2" fmla="val 75742"/>
              </a:avLst>
            </a:prstGeom>
            <a:solidFill>
              <a:srgbClr val="DBF0FC"/>
            </a:solidFill>
            <a:ln>
              <a:solidFill>
                <a:srgbClr val="3A5D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ED2ADD66-06C9-46CE-9AF9-25270DF2C986}"/>
                </a:ext>
              </a:extLst>
            </p:cNvPr>
            <p:cNvSpPr/>
            <p:nvPr/>
          </p:nvSpPr>
          <p:spPr>
            <a:xfrm>
              <a:off x="2729724" y="1612086"/>
              <a:ext cx="3276000" cy="1676493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ПАРАМЕТРИЗИРОВАННОЕ НОРМИРОВАНИЕ </a:t>
              </a:r>
              <a:b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РАСХОДА ГСМ</a:t>
              </a:r>
            </a:p>
          </p:txBody>
        </p:sp>
        <p:sp>
          <p:nvSpPr>
            <p:cNvPr id="67" name="Прямоугольник: скругленные углы 66">
              <a:extLst>
                <a:ext uri="{FF2B5EF4-FFF2-40B4-BE49-F238E27FC236}">
                  <a16:creationId xmlns:a16="http://schemas.microsoft.com/office/drawing/2014/main" id="{E1449D5A-1004-451B-A9C9-26D3D25D91BD}"/>
                </a:ext>
              </a:extLst>
            </p:cNvPr>
            <p:cNvSpPr/>
            <p:nvPr/>
          </p:nvSpPr>
          <p:spPr>
            <a:xfrm>
              <a:off x="6414016" y="1612087"/>
              <a:ext cx="3276000" cy="468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ПОСТУПЛЕНИЕ</a:t>
              </a:r>
            </a:p>
          </p:txBody>
        </p:sp>
        <p:sp>
          <p:nvSpPr>
            <p:cNvPr id="68" name="Прямоугольник: скругленные углы 67">
              <a:extLst>
                <a:ext uri="{FF2B5EF4-FFF2-40B4-BE49-F238E27FC236}">
                  <a16:creationId xmlns:a16="http://schemas.microsoft.com/office/drawing/2014/main" id="{7FF23681-2C27-4C29-B056-728535C3281C}"/>
                </a:ext>
              </a:extLst>
            </p:cNvPr>
            <p:cNvSpPr/>
            <p:nvPr/>
          </p:nvSpPr>
          <p:spPr>
            <a:xfrm>
              <a:off x="6414021" y="2210795"/>
              <a:ext cx="3276000" cy="468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ПЕРЕМЕЩЕНИЕ</a:t>
              </a:r>
            </a:p>
          </p:txBody>
        </p:sp>
        <p:sp>
          <p:nvSpPr>
            <p:cNvPr id="69" name="Прямоугольник: скругленные углы 68">
              <a:extLst>
                <a:ext uri="{FF2B5EF4-FFF2-40B4-BE49-F238E27FC236}">
                  <a16:creationId xmlns:a16="http://schemas.microsoft.com/office/drawing/2014/main" id="{1732F36D-F67B-4306-83DC-54BCC04E9B21}"/>
                </a:ext>
              </a:extLst>
            </p:cNvPr>
            <p:cNvSpPr/>
            <p:nvPr/>
          </p:nvSpPr>
          <p:spPr>
            <a:xfrm>
              <a:off x="2731425" y="3404988"/>
              <a:ext cx="6946886" cy="468000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ЗАПРАВКА</a:t>
              </a:r>
            </a:p>
          </p:txBody>
        </p:sp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AC979B86-AD2C-42E7-8E21-A3FBFB29D076}"/>
                </a:ext>
              </a:extLst>
            </p:cNvPr>
            <p:cNvSpPr/>
            <p:nvPr/>
          </p:nvSpPr>
          <p:spPr>
            <a:xfrm>
              <a:off x="6414225" y="4002647"/>
              <a:ext cx="3276000" cy="468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ЗАМЕРЫ ОСТАТКОВ В РЕЗЕРВУАРАХ</a:t>
              </a:r>
            </a:p>
          </p:txBody>
        </p:sp>
        <p:sp>
          <p:nvSpPr>
            <p:cNvPr id="71" name="Прямоугольник: скругленные углы 70">
              <a:extLst>
                <a:ext uri="{FF2B5EF4-FFF2-40B4-BE49-F238E27FC236}">
                  <a16:creationId xmlns:a16="http://schemas.microsoft.com/office/drawing/2014/main" id="{4BAD9C94-23F5-46B8-A799-19393A01D8BD}"/>
                </a:ext>
              </a:extLst>
            </p:cNvPr>
            <p:cNvSpPr/>
            <p:nvPr/>
          </p:nvSpPr>
          <p:spPr>
            <a:xfrm>
              <a:off x="2731425" y="4002647"/>
              <a:ext cx="3276000" cy="468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УЧЕТ РАСХОДА ТОПЛИВА</a:t>
              </a:r>
            </a:p>
          </p:txBody>
        </p:sp>
        <p:sp>
          <p:nvSpPr>
            <p:cNvPr id="72" name="Прямоугольник: скругленные углы 71">
              <a:extLst>
                <a:ext uri="{FF2B5EF4-FFF2-40B4-BE49-F238E27FC236}">
                  <a16:creationId xmlns:a16="http://schemas.microsoft.com/office/drawing/2014/main" id="{1EA857E4-2A73-4D2C-AE5E-80E49B3279D5}"/>
                </a:ext>
              </a:extLst>
            </p:cNvPr>
            <p:cNvSpPr/>
            <p:nvPr/>
          </p:nvSpPr>
          <p:spPr>
            <a:xfrm>
              <a:off x="2729725" y="5338104"/>
              <a:ext cx="6961439" cy="468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АНАЛИЗ И ФОРМИРОВАНИЕ ПОТРЕБНОСТИ</a:t>
              </a:r>
            </a:p>
          </p:txBody>
        </p:sp>
        <p:sp>
          <p:nvSpPr>
            <p:cNvPr id="73" name="Прямоугольник: скругленные углы 72">
              <a:extLst>
                <a:ext uri="{FF2B5EF4-FFF2-40B4-BE49-F238E27FC236}">
                  <a16:creationId xmlns:a16="http://schemas.microsoft.com/office/drawing/2014/main" id="{A148AAF0-006B-4F6C-BB1D-CB6B6AFC0913}"/>
                </a:ext>
              </a:extLst>
            </p:cNvPr>
            <p:cNvSpPr/>
            <p:nvPr/>
          </p:nvSpPr>
          <p:spPr>
            <a:xfrm>
              <a:off x="2731425" y="5938486"/>
              <a:ext cx="6961439" cy="468000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УПРАВЛЕНЧЕСКИЙ УЧЕТ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ERP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63F1B03F-DC6C-4451-B94C-244800476367}"/>
                </a:ext>
              </a:extLst>
            </p:cNvPr>
            <p:cNvSpPr/>
            <p:nvPr/>
          </p:nvSpPr>
          <p:spPr>
            <a:xfrm>
              <a:off x="2934731" y="1142941"/>
              <a:ext cx="2795456" cy="523664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0C1E3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ОБОРУДОВАНИЕ</a:t>
              </a:r>
            </a:p>
          </p:txBody>
        </p:sp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36C74561-7FFF-4E75-AEB3-F8E1394881D5}"/>
                </a:ext>
              </a:extLst>
            </p:cNvPr>
            <p:cNvSpPr/>
            <p:nvPr/>
          </p:nvSpPr>
          <p:spPr>
            <a:xfrm>
              <a:off x="6631741" y="1137020"/>
              <a:ext cx="2795456" cy="523664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0C1E3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СКЛАДЫ И ЗАПРАВЩИКИ</a:t>
              </a:r>
            </a:p>
          </p:txBody>
        </p:sp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02269332-2590-4926-9496-0BEA75B9B065}"/>
                </a:ext>
              </a:extLst>
            </p:cNvPr>
            <p:cNvSpPr/>
            <p:nvPr/>
          </p:nvSpPr>
          <p:spPr>
            <a:xfrm>
              <a:off x="6414225" y="2810372"/>
              <a:ext cx="3276000" cy="468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СПИСАНИЕ</a:t>
              </a:r>
            </a:p>
          </p:txBody>
        </p:sp>
        <p:sp>
          <p:nvSpPr>
            <p:cNvPr id="77" name="Прямоугольник: скругленные углы 76">
              <a:extLst>
                <a:ext uri="{FF2B5EF4-FFF2-40B4-BE49-F238E27FC236}">
                  <a16:creationId xmlns:a16="http://schemas.microsoft.com/office/drawing/2014/main" id="{DEEAACE8-9452-439C-B6FE-833AC8BCD459}"/>
                </a:ext>
              </a:extLst>
            </p:cNvPr>
            <p:cNvSpPr/>
            <p:nvPr/>
          </p:nvSpPr>
          <p:spPr>
            <a:xfrm>
              <a:off x="6415164" y="4599609"/>
              <a:ext cx="3276000" cy="59828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КОРРЕКТИРОВКА ОСТАТКОВ ГСМ НА СКЛАДАХ И ЗАПРАВЩИКАХ</a:t>
              </a:r>
            </a:p>
          </p:txBody>
        </p:sp>
        <p:sp>
          <p:nvSpPr>
            <p:cNvPr id="78" name="Прямоугольник: скругленные углы 77">
              <a:extLst>
                <a:ext uri="{FF2B5EF4-FFF2-40B4-BE49-F238E27FC236}">
                  <a16:creationId xmlns:a16="http://schemas.microsoft.com/office/drawing/2014/main" id="{B5AD7B3B-5DCE-422C-8486-5DDF5CDF54E3}"/>
                </a:ext>
              </a:extLst>
            </p:cNvPr>
            <p:cNvSpPr/>
            <p:nvPr/>
          </p:nvSpPr>
          <p:spPr>
            <a:xfrm>
              <a:off x="2729724" y="4599609"/>
              <a:ext cx="3276000" cy="59828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rgbClr val="3A5D8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КОРРЕКТИРОВКА ОСТАТКОВ И СЛИВЫ ТОПЛИВА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4E43850C-54FE-4AE1-AD6F-7BE0A975B775}"/>
              </a:ext>
            </a:extLst>
          </p:cNvPr>
          <p:cNvGrpSpPr/>
          <p:nvPr/>
        </p:nvGrpSpPr>
        <p:grpSpPr>
          <a:xfrm>
            <a:off x="7573660" y="1117022"/>
            <a:ext cx="4293711" cy="5363328"/>
            <a:chOff x="7573660" y="1117022"/>
            <a:chExt cx="4293711" cy="5363328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2C457C94-21AB-425A-81F2-CF0951123825}"/>
                </a:ext>
              </a:extLst>
            </p:cNvPr>
            <p:cNvGrpSpPr/>
            <p:nvPr/>
          </p:nvGrpSpPr>
          <p:grpSpPr>
            <a:xfrm>
              <a:off x="7790082" y="1117022"/>
              <a:ext cx="4077289" cy="5363328"/>
              <a:chOff x="7790082" y="1117022"/>
              <a:chExt cx="4077289" cy="5363328"/>
            </a:xfrm>
          </p:grpSpPr>
          <p:sp>
            <p:nvSpPr>
              <p:cNvPr id="28" name="Скругленный прямоугольник 25">
                <a:extLst>
                  <a:ext uri="{FF2B5EF4-FFF2-40B4-BE49-F238E27FC236}">
                    <a16:creationId xmlns:a16="http://schemas.microsoft.com/office/drawing/2014/main" id="{349EE61F-D940-4764-9DDC-CE3279825455}"/>
                  </a:ext>
                </a:extLst>
              </p:cNvPr>
              <p:cNvSpPr/>
              <p:nvPr/>
            </p:nvSpPr>
            <p:spPr>
              <a:xfrm>
                <a:off x="7790082" y="1117022"/>
                <a:ext cx="4077289" cy="585696"/>
              </a:xfrm>
              <a:prstGeom prst="roundRect">
                <a:avLst/>
              </a:prstGeom>
              <a:solidFill>
                <a:srgbClr val="FAA63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2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61EDEB0D-ABD9-45FC-A493-95974AAA53B0}"/>
                  </a:ext>
                </a:extLst>
              </p:cNvPr>
              <p:cNvSpPr/>
              <p:nvPr/>
            </p:nvSpPr>
            <p:spPr>
              <a:xfrm>
                <a:off x="7790082" y="1565092"/>
                <a:ext cx="4077289" cy="491525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FAA6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1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92FEF41-7D28-47CD-9E01-8E15FAF10CDA}"/>
                  </a:ext>
                </a:extLst>
              </p:cNvPr>
              <p:cNvSpPr txBox="1"/>
              <p:nvPr/>
            </p:nvSpPr>
            <p:spPr>
              <a:xfrm>
                <a:off x="7817271" y="1142610"/>
                <a:ext cx="4050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/>
                  <a:t>РЕЗУЛЬТАТЫ</a:t>
                </a:r>
              </a:p>
            </p:txBody>
          </p:sp>
        </p:grp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71035C2A-24F7-42D1-B79F-CD1344F24C91}"/>
                </a:ext>
              </a:extLst>
            </p:cNvPr>
            <p:cNvSpPr/>
            <p:nvPr/>
          </p:nvSpPr>
          <p:spPr>
            <a:xfrm>
              <a:off x="7573660" y="1682819"/>
              <a:ext cx="4199239" cy="37497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Учет топлива и ГСМ на складах и заправщиках от поступления до заправки и списания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Параметризированное нормирование расхода топлива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План-фактный анализ расхода топлива по оборудованию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Формирование потребности в топливе и ГСМ на основании производственных планов и статистики потребления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r>
                <a:rPr lang="ru-RU" sz="1400" dirty="0">
                  <a:solidFill>
                    <a:srgbClr val="44546A">
                      <a:lumMod val="75000"/>
                    </a:srgbClr>
                  </a:solidFill>
                </a:rPr>
                <a:t>Отражение расхода топлива и ГСМ в управленческом и регламентированном учете</a:t>
              </a:r>
            </a:p>
            <a:p>
              <a:pPr marL="609600" lvl="1" indent="-342900">
                <a:spcAft>
                  <a:spcPts val="1000"/>
                </a:spcAft>
                <a:buAutoNum type="arabicPeriod"/>
                <a:defRPr/>
              </a:pPr>
              <a:endParaRPr lang="ru-RU" sz="1400" dirty="0">
                <a:solidFill>
                  <a:srgbClr val="44546A">
                    <a:lumMod val="75000"/>
                  </a:srgbClr>
                </a:solidFill>
              </a:endParaRPr>
            </a:p>
          </p:txBody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CEA2BA-BA5B-4BF9-BEFA-D613E628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343" y="6456556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97236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Проектный опыт</a:t>
            </a:r>
            <a:endParaRPr lang="ru-RU" sz="2000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2DF1838C-7452-4794-9FC9-CE68EB4848D0}"/>
              </a:ext>
            </a:extLst>
          </p:cNvPr>
          <p:cNvSpPr txBox="1">
            <a:spLocks/>
          </p:cNvSpPr>
          <p:nvPr/>
        </p:nvSpPr>
        <p:spPr>
          <a:xfrm>
            <a:off x="523875" y="1047748"/>
            <a:ext cx="11449050" cy="400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2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2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2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2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2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altLang="ru-RU" b="1" dirty="0">
                <a:solidFill>
                  <a:srgbClr val="233E59"/>
                </a:solidFill>
                <a:latin typeface="+mn-lt"/>
              </a:rPr>
              <a:t>Система многофункциональной безопасности шахт на базе «1С</a:t>
            </a:r>
            <a:r>
              <a:rPr lang="en-US" altLang="ru-RU" b="1" dirty="0">
                <a:solidFill>
                  <a:srgbClr val="233E59"/>
                </a:solidFill>
                <a:latin typeface="+mn-lt"/>
              </a:rPr>
              <a:t>:</a:t>
            </a:r>
            <a:r>
              <a:rPr lang="ru-RU" altLang="ru-RU" b="1" dirty="0">
                <a:solidFill>
                  <a:srgbClr val="233E59"/>
                </a:solidFill>
                <a:latin typeface="+mn-lt"/>
              </a:rPr>
              <a:t>Промышленная безопасность»</a:t>
            </a:r>
            <a:endParaRPr lang="en-US" altLang="ru-RU" b="1" dirty="0">
              <a:solidFill>
                <a:srgbClr val="233E59"/>
              </a:solidFill>
              <a:latin typeface="+mn-lt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9E9B6EB-6680-495D-B103-BCA8AE998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260" y="1502663"/>
            <a:ext cx="3511296" cy="198205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24" name="Объект 2">
            <a:extLst>
              <a:ext uri="{FF2B5EF4-FFF2-40B4-BE49-F238E27FC236}">
                <a16:creationId xmlns:a16="http://schemas.microsoft.com/office/drawing/2014/main" id="{44331528-1A29-4F6A-A019-6D9C3FC09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49" y="1502663"/>
            <a:ext cx="5975673" cy="498522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Автоматизация ламповой</a:t>
            </a:r>
          </a:p>
          <a:p>
            <a:pPr>
              <a:lnSpc>
                <a:spcPct val="80000"/>
              </a:lnSpc>
            </a:pP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Интеграция с системами АГК, АСУ ТП и СКД</a:t>
            </a:r>
          </a:p>
          <a:p>
            <a:pPr>
              <a:lnSpc>
                <a:spcPct val="80000"/>
              </a:lnSpc>
            </a:pP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Учет выдачи светильников, радиостанций и газоанализаторов</a:t>
            </a:r>
          </a:p>
          <a:p>
            <a:pPr>
              <a:lnSpc>
                <a:spcPct val="80000"/>
              </a:lnSpc>
            </a:pP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Учёт и обработка данных, получаемых из смежных автоматизированных систем безопасности </a:t>
            </a:r>
          </a:p>
          <a:p>
            <a:pPr>
              <a:lnSpc>
                <a:spcPct val="80000"/>
              </a:lnSpc>
            </a:pP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Отображение данных о содержании газов в графическом виде с наложением на карту выработок</a:t>
            </a:r>
          </a:p>
          <a:p>
            <a:pPr>
              <a:lnSpc>
                <a:spcPct val="80000"/>
              </a:lnSpc>
            </a:pPr>
            <a:r>
              <a:rPr lang="ru-RU" alt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К</a:t>
            </a: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лассификация событий в зависимости от степени опасности и приоритетности реакции</a:t>
            </a:r>
          </a:p>
          <a:p>
            <a:pPr>
              <a:lnSpc>
                <a:spcPct val="80000"/>
              </a:lnSpc>
            </a:pP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Автоматическое оповещение специалистов о достижении пороговых значений отслеживаемых параметров и запуск соответствующего режима работы</a:t>
            </a:r>
          </a:p>
          <a:p>
            <a:pPr>
              <a:lnSpc>
                <a:spcPct val="80000"/>
              </a:lnSpc>
            </a:pPr>
            <a:r>
              <a:rPr lang="ru-RU" sz="2000" dirty="0">
                <a:solidFill>
                  <a:srgbClr val="233E59"/>
                </a:solidFill>
                <a:cs typeface="Arial" panose="020B0604020202020204" pitchFamily="34" charset="0"/>
              </a:rPr>
              <a:t>Рабочее место инспектора Ростехнадзора</a:t>
            </a:r>
          </a:p>
        </p:txBody>
      </p:sp>
      <p:pic>
        <p:nvPicPr>
          <p:cNvPr id="25" name="Рисунок 1">
            <a:extLst>
              <a:ext uri="{FF2B5EF4-FFF2-40B4-BE49-F238E27FC236}">
                <a16:creationId xmlns:a16="http://schemas.microsoft.com/office/drawing/2014/main" id="{33A0857C-C3DF-4DE0-9F0F-EC8A85361E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" t="21046" r="8270" b="23112"/>
          <a:stretch>
            <a:fillRect/>
          </a:stretch>
        </p:blipFill>
        <p:spPr bwMode="auto">
          <a:xfrm>
            <a:off x="3295541" y="119426"/>
            <a:ext cx="3146612" cy="68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C7C4869-2B01-46FC-A979-CD4519660C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77" y="4297495"/>
            <a:ext cx="3562070" cy="219039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C8DBB82-7E23-44B5-B518-16A8379A0D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908" y="2983989"/>
            <a:ext cx="3562071" cy="182277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A3DDCD7-9372-430A-B36B-440F7499E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90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71811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Проектный опыт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36F4FE24-045C-4E96-9A26-FE8E72A5EE04}"/>
              </a:ext>
            </a:extLst>
          </p:cNvPr>
          <p:cNvSpPr txBox="1">
            <a:spLocks/>
          </p:cNvSpPr>
          <p:nvPr/>
        </p:nvSpPr>
        <p:spPr>
          <a:xfrm>
            <a:off x="323849" y="1759708"/>
            <a:ext cx="7772401" cy="4844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2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2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2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2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2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b="1" dirty="0">
                <a:solidFill>
                  <a:srgbClr val="233E59"/>
                </a:solidFill>
              </a:rPr>
              <a:t>РЕЗУЛЬТАТЫ ПРОЕКТА</a:t>
            </a:r>
            <a:endParaRPr lang="en-US" b="1" dirty="0">
              <a:solidFill>
                <a:srgbClr val="233E59"/>
              </a:solidFill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rgbClr val="233E59"/>
                </a:solidFill>
                <a:latin typeface="+mn-lt"/>
              </a:rPr>
              <a:t>Управленческий, складской, бухгалтерский и налоговый учет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rgbClr val="233E59"/>
                </a:solidFill>
                <a:latin typeface="+mn-lt"/>
              </a:rPr>
              <a:t>Кадровый учет и расчет сдельной и премиальной заработной платы на основании данных оперативного производственного учета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rgbClr val="233E59"/>
                </a:solidFill>
                <a:latin typeface="+mn-lt"/>
              </a:rPr>
              <a:t>Произведена интеграция с ИС холдинга ПМХ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rgbClr val="233E59"/>
                </a:solidFill>
                <a:latin typeface="+mn-lt"/>
              </a:rPr>
              <a:t>Оперативный учет поступления, перемещения и отгрузки угля и концентрата автомобильным и железнодорожным транспортом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rgbClr val="233E59"/>
                </a:solidFill>
                <a:latin typeface="+mn-lt"/>
              </a:rPr>
              <a:t>Пакет оперативной производственной отчетности по горным работам, оборудованию, ГСМ и обогатительной фабрике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rgbClr val="233E59"/>
                </a:solidFill>
                <a:latin typeface="+mn-lt"/>
              </a:rPr>
              <a:t>Реализован сквозной учет ГСМ по складам и оборудованию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rgbClr val="233E59"/>
                </a:solidFill>
                <a:latin typeface="+mn-lt"/>
              </a:rPr>
              <a:t>Партионный учет добытого и поступающего сырья и формирование баланса угля на ЦОФ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634F875-2BCF-4EC4-B7DC-6F630492A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31810"/>
            <a:ext cx="3498850" cy="86311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F473982-B94D-4175-9A87-E47F6CDB7A22}"/>
              </a:ext>
            </a:extLst>
          </p:cNvPr>
          <p:cNvSpPr/>
          <p:nvPr/>
        </p:nvSpPr>
        <p:spPr>
          <a:xfrm>
            <a:off x="8096250" y="1051822"/>
            <a:ext cx="3990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33E59"/>
                </a:solidFill>
                <a:cs typeface="Arial" panose="020B0604020202020204" pitchFamily="34" charset="0"/>
              </a:rPr>
              <a:t>ООО «УЧАСТОК «КОКСОВЫЙ»</a:t>
            </a:r>
          </a:p>
          <a:p>
            <a:r>
              <a:rPr lang="ru-RU" sz="2000" b="1" dirty="0">
                <a:solidFill>
                  <a:srgbClr val="233E59"/>
                </a:solidFill>
                <a:cs typeface="Arial" panose="020B0604020202020204" pitchFamily="34" charset="0"/>
              </a:rPr>
              <a:t>ПАО «ЦОФ «Березовская»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FD862334-8890-4051-B13A-19824BEEB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91</a:t>
            </a:fld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E6D15555-C3A7-4645-AEA2-FBC7395A13C3}"/>
              </a:ext>
            </a:extLst>
          </p:cNvPr>
          <p:cNvSpPr txBox="1">
            <a:spLocks/>
          </p:cNvSpPr>
          <p:nvPr/>
        </p:nvSpPr>
        <p:spPr>
          <a:xfrm>
            <a:off x="523875" y="1047747"/>
            <a:ext cx="7334250" cy="638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2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2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2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2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2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ru-RU" altLang="ru-RU" b="1" dirty="0">
                <a:solidFill>
                  <a:srgbClr val="233E59"/>
                </a:solidFill>
                <a:latin typeface="+mn-lt"/>
              </a:rPr>
              <a:t>Оперативный, управленческий и регламентированный учет </a:t>
            </a:r>
            <a:br>
              <a:rPr lang="ru-RU" altLang="ru-RU" b="1" dirty="0">
                <a:solidFill>
                  <a:srgbClr val="233E59"/>
                </a:solidFill>
                <a:latin typeface="+mn-lt"/>
              </a:rPr>
            </a:br>
            <a:r>
              <a:rPr lang="ru-RU" altLang="ru-RU" b="1" dirty="0">
                <a:solidFill>
                  <a:srgbClr val="233E59"/>
                </a:solidFill>
                <a:latin typeface="+mn-lt"/>
              </a:rPr>
              <a:t>на базе «1С</a:t>
            </a:r>
            <a:r>
              <a:rPr lang="en-US" altLang="ru-RU" b="1" dirty="0">
                <a:solidFill>
                  <a:srgbClr val="233E59"/>
                </a:solidFill>
                <a:latin typeface="+mn-lt"/>
              </a:rPr>
              <a:t>:ERP </a:t>
            </a:r>
            <a:r>
              <a:rPr lang="ru-RU" altLang="ru-RU" b="1" dirty="0">
                <a:solidFill>
                  <a:srgbClr val="233E59"/>
                </a:solidFill>
                <a:latin typeface="+mn-lt"/>
              </a:rPr>
              <a:t>Горнодобывающая промышленность 2»</a:t>
            </a:r>
            <a:endParaRPr lang="en-US" altLang="ru-RU" b="1" dirty="0">
              <a:solidFill>
                <a:srgbClr val="233E59"/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C2DB4E-F21D-49D0-B372-716FCABBC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415" y="1905571"/>
            <a:ext cx="4195111" cy="265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6625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Проектный опыт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634F875-2BCF-4EC4-B7DC-6F630492A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31810"/>
            <a:ext cx="3498850" cy="86311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F473982-B94D-4175-9A87-E47F6CDB7A22}"/>
              </a:ext>
            </a:extLst>
          </p:cNvPr>
          <p:cNvSpPr/>
          <p:nvPr/>
        </p:nvSpPr>
        <p:spPr>
          <a:xfrm>
            <a:off x="8096250" y="1051822"/>
            <a:ext cx="39909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33E59"/>
                </a:solidFill>
                <a:cs typeface="Arial" panose="020B0604020202020204" pitchFamily="34" charset="0"/>
              </a:rPr>
              <a:t>ООО «УЧАСТОК «КОКСОВЫЙ»</a:t>
            </a:r>
          </a:p>
          <a:p>
            <a:r>
              <a:rPr lang="ru-RU" sz="2000" b="1" dirty="0">
                <a:solidFill>
                  <a:srgbClr val="233E59"/>
                </a:solidFill>
                <a:cs typeface="Arial" panose="020B0604020202020204" pitchFamily="34" charset="0"/>
              </a:rPr>
              <a:t>ПАО «ЦОФ «Березовская»</a:t>
            </a: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FD862334-8890-4051-B13A-19824BEEB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47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70A23B-64CD-4924-9B44-D7B9484B0353}" type="slidenum">
              <a:rPr lang="ru-RU" smtClean="0"/>
              <a:t>92</a:t>
            </a:fld>
            <a:endParaRPr lang="ru-RU" dirty="0"/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E6D15555-C3A7-4645-AEA2-FBC7395A13C3}"/>
              </a:ext>
            </a:extLst>
          </p:cNvPr>
          <p:cNvSpPr txBox="1">
            <a:spLocks/>
          </p:cNvSpPr>
          <p:nvPr/>
        </p:nvSpPr>
        <p:spPr>
          <a:xfrm>
            <a:off x="523875" y="1047747"/>
            <a:ext cx="7334250" cy="6389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ru-RU" altLang="ru-RU" b="1" dirty="0">
                <a:solidFill>
                  <a:srgbClr val="233E59"/>
                </a:solidFill>
                <a:latin typeface="+mn-lt"/>
              </a:rPr>
              <a:t>Оперативный, управленческий и регламентированный учет </a:t>
            </a:r>
            <a:br>
              <a:rPr lang="ru-RU" altLang="ru-RU" b="1" dirty="0">
                <a:solidFill>
                  <a:srgbClr val="233E59"/>
                </a:solidFill>
                <a:latin typeface="+mn-lt"/>
              </a:rPr>
            </a:br>
            <a:r>
              <a:rPr lang="ru-RU" altLang="ru-RU" b="1" dirty="0">
                <a:solidFill>
                  <a:srgbClr val="233E59"/>
                </a:solidFill>
                <a:latin typeface="+mn-lt"/>
              </a:rPr>
              <a:t>на базе «1С</a:t>
            </a:r>
            <a:r>
              <a:rPr lang="en-US" altLang="ru-RU" b="1" dirty="0">
                <a:solidFill>
                  <a:srgbClr val="233E59"/>
                </a:solidFill>
                <a:latin typeface="+mn-lt"/>
              </a:rPr>
              <a:t>:ERP </a:t>
            </a:r>
            <a:r>
              <a:rPr lang="ru-RU" altLang="ru-RU" b="1" dirty="0">
                <a:solidFill>
                  <a:srgbClr val="233E59"/>
                </a:solidFill>
                <a:latin typeface="+mn-lt"/>
              </a:rPr>
              <a:t>Горнодобывающая промышленность 2»</a:t>
            </a:r>
            <a:endParaRPr lang="en-US" altLang="ru-RU" b="1" dirty="0">
              <a:solidFill>
                <a:srgbClr val="233E59"/>
              </a:solidFill>
              <a:latin typeface="+mn-l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FCD553-5324-44D7-B535-03217B510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575" y="1872360"/>
            <a:ext cx="7851648" cy="333849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8490A70-D37A-476D-81EB-0125B2FD8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111" y="2322737"/>
            <a:ext cx="6059424" cy="418081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6" name="Объект 2">
            <a:extLst>
              <a:ext uri="{FF2B5EF4-FFF2-40B4-BE49-F238E27FC236}">
                <a16:creationId xmlns:a16="http://schemas.microsoft.com/office/drawing/2014/main" id="{DEB9F3CB-29B1-4108-87E1-57D8D2247753}"/>
              </a:ext>
            </a:extLst>
          </p:cNvPr>
          <p:cNvSpPr txBox="1">
            <a:spLocks/>
          </p:cNvSpPr>
          <p:nvPr/>
        </p:nvSpPr>
        <p:spPr>
          <a:xfrm>
            <a:off x="3332575" y="908307"/>
            <a:ext cx="5543550" cy="7143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endParaRPr lang="en-US" altLang="ru-RU" dirty="0">
              <a:solidFill>
                <a:srgbClr val="233E59"/>
              </a:solidFill>
              <a:latin typeface="+mn-lt"/>
            </a:endParaRP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1F4C63B7-161C-4111-92C5-2FD7492900C2}"/>
              </a:ext>
            </a:extLst>
          </p:cNvPr>
          <p:cNvSpPr txBox="1">
            <a:spLocks/>
          </p:cNvSpPr>
          <p:nvPr/>
        </p:nvSpPr>
        <p:spPr>
          <a:xfrm>
            <a:off x="343561" y="1961530"/>
            <a:ext cx="2822333" cy="4642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rgbClr val="233E59"/>
                </a:solidFill>
                <a:latin typeface="+mn-lt"/>
              </a:rPr>
              <a:t>С помощью механизма регламентированных отчетов реализован баланс угля обогатительной фабрики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altLang="ru-RU" dirty="0">
                <a:solidFill>
                  <a:srgbClr val="233E59"/>
                </a:solidFill>
                <a:latin typeface="+mn-lt"/>
              </a:rPr>
              <a:t>Интеграция с АСД «Союзтехноком» с возможностью формирования отчетов по АСД из 1С</a:t>
            </a:r>
          </a:p>
        </p:txBody>
      </p:sp>
    </p:spTree>
    <p:extLst>
      <p:ext uri="{BB962C8B-B14F-4D97-AF65-F5344CB8AC3E}">
        <p14:creationId xmlns:p14="http://schemas.microsoft.com/office/powerpoint/2010/main" val="335709887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Решения для горнодобывающей промышленности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18" name="Shape 659">
            <a:extLst>
              <a:ext uri="{FF2B5EF4-FFF2-40B4-BE49-F238E27FC236}">
                <a16:creationId xmlns:a16="http://schemas.microsoft.com/office/drawing/2014/main" id="{635923D5-BCD5-4877-AA50-76EC8A75CE1B}"/>
              </a:ext>
            </a:extLst>
          </p:cNvPr>
          <p:cNvSpPr/>
          <p:nvPr/>
        </p:nvSpPr>
        <p:spPr>
          <a:xfrm>
            <a:off x="521660" y="1436069"/>
            <a:ext cx="763722" cy="762584"/>
          </a:xfrm>
          <a:prstGeom prst="ellipse">
            <a:avLst/>
          </a:prstGeom>
          <a:solidFill>
            <a:schemeClr val="accent1">
              <a:hueOff val="799179"/>
              <a:satOff val="-16973"/>
              <a:lumOff val="11768"/>
            </a:schemeClr>
          </a:solidFill>
          <a:ln w="12700">
            <a:miter lim="400000"/>
          </a:ln>
        </p:spPr>
        <p:txBody>
          <a:bodyPr lIns="22860" rIns="22860" anchor="ctr"/>
          <a:lstStyle/>
          <a:p>
            <a:pPr algn="ctr">
              <a:lnSpc>
                <a:spcPct val="100000"/>
              </a:lnSpc>
              <a:defRPr sz="3000"/>
            </a:pPr>
            <a:endParaRPr sz="1500" dirty="0"/>
          </a:p>
        </p:txBody>
      </p:sp>
      <p:sp>
        <p:nvSpPr>
          <p:cNvPr id="19" name="Shape 660">
            <a:extLst>
              <a:ext uri="{FF2B5EF4-FFF2-40B4-BE49-F238E27FC236}">
                <a16:creationId xmlns:a16="http://schemas.microsoft.com/office/drawing/2014/main" id="{2856AA67-156B-4040-A01A-2A8CA19FC248}"/>
              </a:ext>
            </a:extLst>
          </p:cNvPr>
          <p:cNvSpPr/>
          <p:nvPr/>
        </p:nvSpPr>
        <p:spPr>
          <a:xfrm>
            <a:off x="791928" y="1690687"/>
            <a:ext cx="223187" cy="253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18657" y="10819"/>
                </a:moveTo>
                <a:cubicBezTo>
                  <a:pt x="19275" y="11364"/>
                  <a:pt x="19805" y="11909"/>
                  <a:pt x="20203" y="12415"/>
                </a:cubicBezTo>
                <a:cubicBezTo>
                  <a:pt x="20644" y="12960"/>
                  <a:pt x="20954" y="13466"/>
                  <a:pt x="21174" y="13972"/>
                </a:cubicBezTo>
                <a:cubicBezTo>
                  <a:pt x="21439" y="14439"/>
                  <a:pt x="21528" y="14867"/>
                  <a:pt x="21572" y="15295"/>
                </a:cubicBezTo>
                <a:cubicBezTo>
                  <a:pt x="21572" y="15723"/>
                  <a:pt x="21484" y="16112"/>
                  <a:pt x="21263" y="16424"/>
                </a:cubicBezTo>
                <a:cubicBezTo>
                  <a:pt x="21174" y="16579"/>
                  <a:pt x="21042" y="16696"/>
                  <a:pt x="20909" y="16852"/>
                </a:cubicBezTo>
                <a:cubicBezTo>
                  <a:pt x="20733" y="16969"/>
                  <a:pt x="20556" y="17085"/>
                  <a:pt x="20291" y="17202"/>
                </a:cubicBezTo>
                <a:cubicBezTo>
                  <a:pt x="20026" y="17280"/>
                  <a:pt x="19761" y="17397"/>
                  <a:pt x="19408" y="17436"/>
                </a:cubicBezTo>
                <a:cubicBezTo>
                  <a:pt x="19054" y="17514"/>
                  <a:pt x="18657" y="17552"/>
                  <a:pt x="18215" y="17552"/>
                </a:cubicBezTo>
                <a:cubicBezTo>
                  <a:pt x="17950" y="17552"/>
                  <a:pt x="17641" y="17552"/>
                  <a:pt x="17376" y="17514"/>
                </a:cubicBezTo>
                <a:cubicBezTo>
                  <a:pt x="17066" y="17514"/>
                  <a:pt x="16801" y="17475"/>
                  <a:pt x="16492" y="17436"/>
                </a:cubicBezTo>
                <a:cubicBezTo>
                  <a:pt x="16183" y="17397"/>
                  <a:pt x="15874" y="17319"/>
                  <a:pt x="15565" y="17241"/>
                </a:cubicBezTo>
                <a:cubicBezTo>
                  <a:pt x="15255" y="17163"/>
                  <a:pt x="14902" y="17124"/>
                  <a:pt x="14593" y="17046"/>
                </a:cubicBezTo>
                <a:cubicBezTo>
                  <a:pt x="14328" y="17708"/>
                  <a:pt x="14107" y="18331"/>
                  <a:pt x="13798" y="18915"/>
                </a:cubicBezTo>
                <a:cubicBezTo>
                  <a:pt x="13533" y="19498"/>
                  <a:pt x="13224" y="19965"/>
                  <a:pt x="12914" y="20394"/>
                </a:cubicBezTo>
                <a:cubicBezTo>
                  <a:pt x="12561" y="20744"/>
                  <a:pt x="12208" y="21055"/>
                  <a:pt x="11766" y="21289"/>
                </a:cubicBezTo>
                <a:cubicBezTo>
                  <a:pt x="11368" y="21483"/>
                  <a:pt x="10971" y="21600"/>
                  <a:pt x="10529" y="21600"/>
                </a:cubicBezTo>
                <a:cubicBezTo>
                  <a:pt x="10132" y="21600"/>
                  <a:pt x="9734" y="21522"/>
                  <a:pt x="9336" y="21289"/>
                </a:cubicBezTo>
                <a:cubicBezTo>
                  <a:pt x="8939" y="21094"/>
                  <a:pt x="8630" y="20783"/>
                  <a:pt x="8320" y="20394"/>
                </a:cubicBezTo>
                <a:cubicBezTo>
                  <a:pt x="7967" y="20004"/>
                  <a:pt x="7658" y="19537"/>
                  <a:pt x="7349" y="18992"/>
                </a:cubicBezTo>
                <a:cubicBezTo>
                  <a:pt x="7084" y="18448"/>
                  <a:pt x="6819" y="17825"/>
                  <a:pt x="6598" y="17163"/>
                </a:cubicBezTo>
                <a:cubicBezTo>
                  <a:pt x="6289" y="17202"/>
                  <a:pt x="5979" y="17280"/>
                  <a:pt x="5714" y="17319"/>
                </a:cubicBezTo>
                <a:cubicBezTo>
                  <a:pt x="5449" y="17358"/>
                  <a:pt x="5184" y="17436"/>
                  <a:pt x="4919" y="17436"/>
                </a:cubicBezTo>
                <a:cubicBezTo>
                  <a:pt x="4654" y="17475"/>
                  <a:pt x="4389" y="17514"/>
                  <a:pt x="4124" y="17514"/>
                </a:cubicBezTo>
                <a:cubicBezTo>
                  <a:pt x="3903" y="17552"/>
                  <a:pt x="3638" y="17552"/>
                  <a:pt x="3417" y="17552"/>
                </a:cubicBezTo>
                <a:cubicBezTo>
                  <a:pt x="2932" y="17552"/>
                  <a:pt x="2490" y="17514"/>
                  <a:pt x="2136" y="17436"/>
                </a:cubicBezTo>
                <a:cubicBezTo>
                  <a:pt x="1827" y="17397"/>
                  <a:pt x="1518" y="17280"/>
                  <a:pt x="1297" y="17202"/>
                </a:cubicBezTo>
                <a:cubicBezTo>
                  <a:pt x="1032" y="17085"/>
                  <a:pt x="811" y="16969"/>
                  <a:pt x="679" y="16852"/>
                </a:cubicBezTo>
                <a:cubicBezTo>
                  <a:pt x="502" y="16696"/>
                  <a:pt x="370" y="16579"/>
                  <a:pt x="325" y="16424"/>
                </a:cubicBezTo>
                <a:cubicBezTo>
                  <a:pt x="60" y="16112"/>
                  <a:pt x="-28" y="15723"/>
                  <a:pt x="16" y="15295"/>
                </a:cubicBezTo>
                <a:cubicBezTo>
                  <a:pt x="16" y="14867"/>
                  <a:pt x="149" y="14439"/>
                  <a:pt x="370" y="13972"/>
                </a:cubicBezTo>
                <a:cubicBezTo>
                  <a:pt x="590" y="13466"/>
                  <a:pt x="944" y="12960"/>
                  <a:pt x="1341" y="12415"/>
                </a:cubicBezTo>
                <a:cubicBezTo>
                  <a:pt x="1783" y="11909"/>
                  <a:pt x="2269" y="11364"/>
                  <a:pt x="2887" y="10819"/>
                </a:cubicBezTo>
                <a:cubicBezTo>
                  <a:pt x="2666" y="10625"/>
                  <a:pt x="2446" y="10391"/>
                  <a:pt x="2225" y="10197"/>
                </a:cubicBezTo>
                <a:cubicBezTo>
                  <a:pt x="2048" y="10002"/>
                  <a:pt x="1827" y="9808"/>
                  <a:pt x="1695" y="9613"/>
                </a:cubicBezTo>
                <a:cubicBezTo>
                  <a:pt x="1253" y="9146"/>
                  <a:pt x="944" y="8718"/>
                  <a:pt x="679" y="8290"/>
                </a:cubicBezTo>
                <a:cubicBezTo>
                  <a:pt x="414" y="7862"/>
                  <a:pt x="237" y="7472"/>
                  <a:pt x="149" y="7122"/>
                </a:cubicBezTo>
                <a:cubicBezTo>
                  <a:pt x="16" y="6733"/>
                  <a:pt x="-28" y="6383"/>
                  <a:pt x="16" y="6071"/>
                </a:cubicBezTo>
                <a:cubicBezTo>
                  <a:pt x="16" y="5760"/>
                  <a:pt x="105" y="5449"/>
                  <a:pt x="325" y="5176"/>
                </a:cubicBezTo>
                <a:cubicBezTo>
                  <a:pt x="370" y="5059"/>
                  <a:pt x="502" y="4904"/>
                  <a:pt x="679" y="4787"/>
                </a:cubicBezTo>
                <a:cubicBezTo>
                  <a:pt x="811" y="4631"/>
                  <a:pt x="1032" y="4515"/>
                  <a:pt x="1297" y="4437"/>
                </a:cubicBezTo>
                <a:cubicBezTo>
                  <a:pt x="1518" y="4320"/>
                  <a:pt x="1827" y="4242"/>
                  <a:pt x="2136" y="4164"/>
                </a:cubicBezTo>
                <a:cubicBezTo>
                  <a:pt x="2490" y="4086"/>
                  <a:pt x="2932" y="4086"/>
                  <a:pt x="3417" y="4086"/>
                </a:cubicBezTo>
                <a:cubicBezTo>
                  <a:pt x="3638" y="4086"/>
                  <a:pt x="3903" y="4086"/>
                  <a:pt x="4124" y="4086"/>
                </a:cubicBezTo>
                <a:cubicBezTo>
                  <a:pt x="4389" y="4125"/>
                  <a:pt x="4654" y="4125"/>
                  <a:pt x="4919" y="4164"/>
                </a:cubicBezTo>
                <a:cubicBezTo>
                  <a:pt x="5184" y="4203"/>
                  <a:pt x="5449" y="4242"/>
                  <a:pt x="5714" y="4281"/>
                </a:cubicBezTo>
                <a:cubicBezTo>
                  <a:pt x="5979" y="4359"/>
                  <a:pt x="6289" y="4398"/>
                  <a:pt x="6598" y="4476"/>
                </a:cubicBezTo>
                <a:cubicBezTo>
                  <a:pt x="6819" y="3814"/>
                  <a:pt x="7084" y="3191"/>
                  <a:pt x="7349" y="2646"/>
                </a:cubicBezTo>
                <a:cubicBezTo>
                  <a:pt x="7658" y="2063"/>
                  <a:pt x="7967" y="1596"/>
                  <a:pt x="8320" y="1245"/>
                </a:cubicBezTo>
                <a:cubicBezTo>
                  <a:pt x="8630" y="817"/>
                  <a:pt x="8939" y="506"/>
                  <a:pt x="9336" y="311"/>
                </a:cubicBezTo>
                <a:cubicBezTo>
                  <a:pt x="9734" y="117"/>
                  <a:pt x="10132" y="0"/>
                  <a:pt x="10529" y="0"/>
                </a:cubicBezTo>
                <a:cubicBezTo>
                  <a:pt x="10971" y="0"/>
                  <a:pt x="11368" y="117"/>
                  <a:pt x="11766" y="350"/>
                </a:cubicBezTo>
                <a:cubicBezTo>
                  <a:pt x="12208" y="584"/>
                  <a:pt x="12561" y="856"/>
                  <a:pt x="12914" y="1245"/>
                </a:cubicBezTo>
                <a:cubicBezTo>
                  <a:pt x="13224" y="1635"/>
                  <a:pt x="13533" y="2141"/>
                  <a:pt x="13798" y="2685"/>
                </a:cubicBezTo>
                <a:cubicBezTo>
                  <a:pt x="14107" y="3269"/>
                  <a:pt x="14328" y="3892"/>
                  <a:pt x="14593" y="4592"/>
                </a:cubicBezTo>
                <a:cubicBezTo>
                  <a:pt x="14902" y="4515"/>
                  <a:pt x="15255" y="4437"/>
                  <a:pt x="15565" y="4359"/>
                </a:cubicBezTo>
                <a:cubicBezTo>
                  <a:pt x="15874" y="4320"/>
                  <a:pt x="16183" y="4242"/>
                  <a:pt x="16492" y="4164"/>
                </a:cubicBezTo>
                <a:cubicBezTo>
                  <a:pt x="16801" y="4125"/>
                  <a:pt x="17066" y="4125"/>
                  <a:pt x="17376" y="4086"/>
                </a:cubicBezTo>
                <a:cubicBezTo>
                  <a:pt x="17641" y="4086"/>
                  <a:pt x="17950" y="4086"/>
                  <a:pt x="18215" y="4086"/>
                </a:cubicBezTo>
                <a:cubicBezTo>
                  <a:pt x="18657" y="4086"/>
                  <a:pt x="19054" y="4086"/>
                  <a:pt x="19408" y="4164"/>
                </a:cubicBezTo>
                <a:cubicBezTo>
                  <a:pt x="19761" y="4242"/>
                  <a:pt x="20026" y="4320"/>
                  <a:pt x="20291" y="4437"/>
                </a:cubicBezTo>
                <a:cubicBezTo>
                  <a:pt x="20556" y="4515"/>
                  <a:pt x="20733" y="4631"/>
                  <a:pt x="20909" y="4787"/>
                </a:cubicBezTo>
                <a:cubicBezTo>
                  <a:pt x="21042" y="4904"/>
                  <a:pt x="21174" y="5059"/>
                  <a:pt x="21263" y="5176"/>
                </a:cubicBezTo>
                <a:cubicBezTo>
                  <a:pt x="21484" y="5526"/>
                  <a:pt x="21572" y="5916"/>
                  <a:pt x="21572" y="6344"/>
                </a:cubicBezTo>
                <a:cubicBezTo>
                  <a:pt x="21528" y="6733"/>
                  <a:pt x="21439" y="7200"/>
                  <a:pt x="21174" y="7667"/>
                </a:cubicBezTo>
                <a:cubicBezTo>
                  <a:pt x="20954" y="8134"/>
                  <a:pt x="20644" y="8640"/>
                  <a:pt x="20203" y="9185"/>
                </a:cubicBezTo>
                <a:cubicBezTo>
                  <a:pt x="19805" y="9730"/>
                  <a:pt x="19275" y="10275"/>
                  <a:pt x="18657" y="10819"/>
                </a:cubicBezTo>
                <a:close/>
                <a:moveTo>
                  <a:pt x="1120" y="5643"/>
                </a:moveTo>
                <a:cubicBezTo>
                  <a:pt x="988" y="5799"/>
                  <a:pt x="944" y="6032"/>
                  <a:pt x="944" y="6266"/>
                </a:cubicBezTo>
                <a:cubicBezTo>
                  <a:pt x="944" y="6538"/>
                  <a:pt x="988" y="6772"/>
                  <a:pt x="1120" y="7044"/>
                </a:cubicBezTo>
                <a:cubicBezTo>
                  <a:pt x="1253" y="7356"/>
                  <a:pt x="1385" y="7706"/>
                  <a:pt x="1606" y="8017"/>
                </a:cubicBezTo>
                <a:cubicBezTo>
                  <a:pt x="1827" y="8368"/>
                  <a:pt x="2092" y="8718"/>
                  <a:pt x="2446" y="9107"/>
                </a:cubicBezTo>
                <a:cubicBezTo>
                  <a:pt x="2578" y="9263"/>
                  <a:pt x="2755" y="9457"/>
                  <a:pt x="2976" y="9652"/>
                </a:cubicBezTo>
                <a:cubicBezTo>
                  <a:pt x="3152" y="9846"/>
                  <a:pt x="3373" y="10041"/>
                  <a:pt x="3594" y="10197"/>
                </a:cubicBezTo>
                <a:cubicBezTo>
                  <a:pt x="3727" y="10080"/>
                  <a:pt x="3903" y="9924"/>
                  <a:pt x="4080" y="9808"/>
                </a:cubicBezTo>
                <a:cubicBezTo>
                  <a:pt x="4257" y="9652"/>
                  <a:pt x="4433" y="9535"/>
                  <a:pt x="4610" y="9379"/>
                </a:cubicBezTo>
                <a:cubicBezTo>
                  <a:pt x="4831" y="9263"/>
                  <a:pt x="5008" y="9107"/>
                  <a:pt x="5184" y="8990"/>
                </a:cubicBezTo>
                <a:cubicBezTo>
                  <a:pt x="5405" y="8835"/>
                  <a:pt x="5582" y="8718"/>
                  <a:pt x="5759" y="8562"/>
                </a:cubicBezTo>
                <a:cubicBezTo>
                  <a:pt x="5803" y="8329"/>
                  <a:pt x="5847" y="8017"/>
                  <a:pt x="5891" y="7745"/>
                </a:cubicBezTo>
                <a:cubicBezTo>
                  <a:pt x="5935" y="7472"/>
                  <a:pt x="5979" y="7161"/>
                  <a:pt x="6024" y="6928"/>
                </a:cubicBezTo>
                <a:cubicBezTo>
                  <a:pt x="6024" y="6655"/>
                  <a:pt x="6112" y="6383"/>
                  <a:pt x="6156" y="6110"/>
                </a:cubicBezTo>
                <a:cubicBezTo>
                  <a:pt x="6200" y="5838"/>
                  <a:pt x="6289" y="5565"/>
                  <a:pt x="6333" y="5332"/>
                </a:cubicBezTo>
                <a:cubicBezTo>
                  <a:pt x="6068" y="5254"/>
                  <a:pt x="5803" y="5215"/>
                  <a:pt x="5538" y="5176"/>
                </a:cubicBezTo>
                <a:cubicBezTo>
                  <a:pt x="5273" y="5098"/>
                  <a:pt x="5008" y="5059"/>
                  <a:pt x="4787" y="5021"/>
                </a:cubicBezTo>
                <a:cubicBezTo>
                  <a:pt x="4522" y="4982"/>
                  <a:pt x="4301" y="4982"/>
                  <a:pt x="4036" y="4943"/>
                </a:cubicBezTo>
                <a:cubicBezTo>
                  <a:pt x="3815" y="4943"/>
                  <a:pt x="3594" y="4943"/>
                  <a:pt x="3417" y="4943"/>
                </a:cubicBezTo>
                <a:cubicBezTo>
                  <a:pt x="3197" y="4943"/>
                  <a:pt x="2976" y="4943"/>
                  <a:pt x="2755" y="4943"/>
                </a:cubicBezTo>
                <a:cubicBezTo>
                  <a:pt x="2534" y="4982"/>
                  <a:pt x="2357" y="4982"/>
                  <a:pt x="2136" y="5021"/>
                </a:cubicBezTo>
                <a:cubicBezTo>
                  <a:pt x="1916" y="5098"/>
                  <a:pt x="1739" y="5176"/>
                  <a:pt x="1562" y="5293"/>
                </a:cubicBezTo>
                <a:cubicBezTo>
                  <a:pt x="1385" y="5371"/>
                  <a:pt x="1253" y="5526"/>
                  <a:pt x="1120" y="5643"/>
                </a:cubicBezTo>
                <a:close/>
                <a:moveTo>
                  <a:pt x="3417" y="16696"/>
                </a:moveTo>
                <a:cubicBezTo>
                  <a:pt x="3594" y="16696"/>
                  <a:pt x="3815" y="16696"/>
                  <a:pt x="4036" y="16657"/>
                </a:cubicBezTo>
                <a:cubicBezTo>
                  <a:pt x="4301" y="16657"/>
                  <a:pt x="4522" y="16618"/>
                  <a:pt x="4787" y="16579"/>
                </a:cubicBezTo>
                <a:cubicBezTo>
                  <a:pt x="5008" y="16541"/>
                  <a:pt x="5273" y="16502"/>
                  <a:pt x="5538" y="16463"/>
                </a:cubicBezTo>
                <a:cubicBezTo>
                  <a:pt x="5803" y="16424"/>
                  <a:pt x="6068" y="16346"/>
                  <a:pt x="6333" y="16268"/>
                </a:cubicBezTo>
                <a:cubicBezTo>
                  <a:pt x="6289" y="16035"/>
                  <a:pt x="6200" y="15801"/>
                  <a:pt x="6156" y="15529"/>
                </a:cubicBezTo>
                <a:cubicBezTo>
                  <a:pt x="6112" y="15256"/>
                  <a:pt x="6024" y="14984"/>
                  <a:pt x="6024" y="14711"/>
                </a:cubicBezTo>
                <a:cubicBezTo>
                  <a:pt x="5979" y="14439"/>
                  <a:pt x="5935" y="14166"/>
                  <a:pt x="5891" y="13894"/>
                </a:cubicBezTo>
                <a:cubicBezTo>
                  <a:pt x="5847" y="13583"/>
                  <a:pt x="5803" y="13310"/>
                  <a:pt x="5759" y="13038"/>
                </a:cubicBezTo>
                <a:cubicBezTo>
                  <a:pt x="5582" y="12921"/>
                  <a:pt x="5405" y="12765"/>
                  <a:pt x="5184" y="12649"/>
                </a:cubicBezTo>
                <a:cubicBezTo>
                  <a:pt x="5008" y="12493"/>
                  <a:pt x="4831" y="12376"/>
                  <a:pt x="4610" y="12221"/>
                </a:cubicBezTo>
                <a:cubicBezTo>
                  <a:pt x="4433" y="12104"/>
                  <a:pt x="4257" y="11948"/>
                  <a:pt x="4080" y="11831"/>
                </a:cubicBezTo>
                <a:cubicBezTo>
                  <a:pt x="3903" y="11676"/>
                  <a:pt x="3727" y="11559"/>
                  <a:pt x="3594" y="11403"/>
                </a:cubicBezTo>
                <a:cubicBezTo>
                  <a:pt x="3064" y="11909"/>
                  <a:pt x="2578" y="12376"/>
                  <a:pt x="2225" y="12804"/>
                </a:cubicBezTo>
                <a:cubicBezTo>
                  <a:pt x="1827" y="13271"/>
                  <a:pt x="1518" y="13699"/>
                  <a:pt x="1341" y="14089"/>
                </a:cubicBezTo>
                <a:cubicBezTo>
                  <a:pt x="1120" y="14517"/>
                  <a:pt x="988" y="14867"/>
                  <a:pt x="988" y="15178"/>
                </a:cubicBezTo>
                <a:cubicBezTo>
                  <a:pt x="944" y="15490"/>
                  <a:pt x="988" y="15762"/>
                  <a:pt x="1120" y="15996"/>
                </a:cubicBezTo>
                <a:cubicBezTo>
                  <a:pt x="1253" y="16112"/>
                  <a:pt x="1385" y="16229"/>
                  <a:pt x="1562" y="16346"/>
                </a:cubicBezTo>
                <a:cubicBezTo>
                  <a:pt x="1739" y="16424"/>
                  <a:pt x="1916" y="16502"/>
                  <a:pt x="2136" y="16579"/>
                </a:cubicBezTo>
                <a:cubicBezTo>
                  <a:pt x="2357" y="16618"/>
                  <a:pt x="2534" y="16657"/>
                  <a:pt x="2755" y="16657"/>
                </a:cubicBezTo>
                <a:cubicBezTo>
                  <a:pt x="2976" y="16696"/>
                  <a:pt x="3197" y="16696"/>
                  <a:pt x="3417" y="16696"/>
                </a:cubicBezTo>
                <a:close/>
                <a:moveTo>
                  <a:pt x="5714" y="11870"/>
                </a:moveTo>
                <a:cubicBezTo>
                  <a:pt x="5714" y="11715"/>
                  <a:pt x="5714" y="11520"/>
                  <a:pt x="5670" y="11325"/>
                </a:cubicBezTo>
                <a:cubicBezTo>
                  <a:pt x="5670" y="11170"/>
                  <a:pt x="5670" y="10975"/>
                  <a:pt x="5670" y="10819"/>
                </a:cubicBezTo>
                <a:cubicBezTo>
                  <a:pt x="5670" y="10625"/>
                  <a:pt x="5670" y="10469"/>
                  <a:pt x="5670" y="10275"/>
                </a:cubicBezTo>
                <a:cubicBezTo>
                  <a:pt x="5714" y="10080"/>
                  <a:pt x="5714" y="9924"/>
                  <a:pt x="5714" y="9730"/>
                </a:cubicBezTo>
                <a:cubicBezTo>
                  <a:pt x="5449" y="9924"/>
                  <a:pt x="5184" y="10080"/>
                  <a:pt x="4963" y="10275"/>
                </a:cubicBezTo>
                <a:cubicBezTo>
                  <a:pt x="4743" y="10469"/>
                  <a:pt x="4522" y="10625"/>
                  <a:pt x="4301" y="10819"/>
                </a:cubicBezTo>
                <a:cubicBezTo>
                  <a:pt x="4522" y="10975"/>
                  <a:pt x="4743" y="11170"/>
                  <a:pt x="4963" y="11325"/>
                </a:cubicBezTo>
                <a:cubicBezTo>
                  <a:pt x="5184" y="11520"/>
                  <a:pt x="5449" y="11715"/>
                  <a:pt x="5714" y="11870"/>
                </a:cubicBezTo>
                <a:close/>
                <a:moveTo>
                  <a:pt x="12782" y="13738"/>
                </a:moveTo>
                <a:cubicBezTo>
                  <a:pt x="13091" y="13622"/>
                  <a:pt x="13356" y="13466"/>
                  <a:pt x="13621" y="13310"/>
                </a:cubicBezTo>
                <a:cubicBezTo>
                  <a:pt x="13886" y="13155"/>
                  <a:pt x="14151" y="12999"/>
                  <a:pt x="14416" y="12843"/>
                </a:cubicBezTo>
                <a:cubicBezTo>
                  <a:pt x="14416" y="12688"/>
                  <a:pt x="14416" y="12493"/>
                  <a:pt x="14416" y="12337"/>
                </a:cubicBezTo>
                <a:cubicBezTo>
                  <a:pt x="14460" y="12182"/>
                  <a:pt x="14460" y="11987"/>
                  <a:pt x="14460" y="11831"/>
                </a:cubicBezTo>
                <a:cubicBezTo>
                  <a:pt x="14460" y="11637"/>
                  <a:pt x="14460" y="11481"/>
                  <a:pt x="14460" y="11325"/>
                </a:cubicBezTo>
                <a:cubicBezTo>
                  <a:pt x="14460" y="11131"/>
                  <a:pt x="14460" y="10975"/>
                  <a:pt x="14460" y="10819"/>
                </a:cubicBezTo>
                <a:cubicBezTo>
                  <a:pt x="14460" y="10625"/>
                  <a:pt x="14460" y="10469"/>
                  <a:pt x="14460" y="10314"/>
                </a:cubicBezTo>
                <a:cubicBezTo>
                  <a:pt x="14460" y="10119"/>
                  <a:pt x="14460" y="9963"/>
                  <a:pt x="14460" y="9808"/>
                </a:cubicBezTo>
                <a:cubicBezTo>
                  <a:pt x="14460" y="9613"/>
                  <a:pt x="14460" y="9457"/>
                  <a:pt x="14416" y="9302"/>
                </a:cubicBezTo>
                <a:cubicBezTo>
                  <a:pt x="14416" y="9107"/>
                  <a:pt x="14416" y="8951"/>
                  <a:pt x="14416" y="8796"/>
                </a:cubicBezTo>
                <a:cubicBezTo>
                  <a:pt x="14151" y="8601"/>
                  <a:pt x="13886" y="8445"/>
                  <a:pt x="13621" y="8290"/>
                </a:cubicBezTo>
                <a:cubicBezTo>
                  <a:pt x="13356" y="8134"/>
                  <a:pt x="13091" y="8017"/>
                  <a:pt x="12782" y="7862"/>
                </a:cubicBezTo>
                <a:cubicBezTo>
                  <a:pt x="12649" y="7784"/>
                  <a:pt x="12473" y="7667"/>
                  <a:pt x="12296" y="7589"/>
                </a:cubicBezTo>
                <a:cubicBezTo>
                  <a:pt x="12119" y="7511"/>
                  <a:pt x="11987" y="7434"/>
                  <a:pt x="11810" y="7356"/>
                </a:cubicBezTo>
                <a:cubicBezTo>
                  <a:pt x="11633" y="7278"/>
                  <a:pt x="11457" y="7161"/>
                  <a:pt x="11280" y="7122"/>
                </a:cubicBezTo>
                <a:cubicBezTo>
                  <a:pt x="11147" y="7044"/>
                  <a:pt x="10971" y="6966"/>
                  <a:pt x="10794" y="6850"/>
                </a:cubicBezTo>
                <a:cubicBezTo>
                  <a:pt x="10617" y="6966"/>
                  <a:pt x="10485" y="7044"/>
                  <a:pt x="10308" y="7122"/>
                </a:cubicBezTo>
                <a:cubicBezTo>
                  <a:pt x="10132" y="7161"/>
                  <a:pt x="9955" y="7278"/>
                  <a:pt x="9734" y="7356"/>
                </a:cubicBezTo>
                <a:cubicBezTo>
                  <a:pt x="9601" y="7434"/>
                  <a:pt x="9425" y="7511"/>
                  <a:pt x="9248" y="7589"/>
                </a:cubicBezTo>
                <a:cubicBezTo>
                  <a:pt x="9071" y="7667"/>
                  <a:pt x="8939" y="7784"/>
                  <a:pt x="8762" y="7862"/>
                </a:cubicBezTo>
                <a:cubicBezTo>
                  <a:pt x="8585" y="7978"/>
                  <a:pt x="8409" y="8056"/>
                  <a:pt x="8232" y="8173"/>
                </a:cubicBezTo>
                <a:cubicBezTo>
                  <a:pt x="8055" y="8290"/>
                  <a:pt x="7879" y="8368"/>
                  <a:pt x="7746" y="8484"/>
                </a:cubicBezTo>
                <a:cubicBezTo>
                  <a:pt x="7525" y="8562"/>
                  <a:pt x="7349" y="8640"/>
                  <a:pt x="7216" y="8718"/>
                </a:cubicBezTo>
                <a:cubicBezTo>
                  <a:pt x="7039" y="8835"/>
                  <a:pt x="6907" y="8951"/>
                  <a:pt x="6774" y="9029"/>
                </a:cubicBezTo>
                <a:cubicBezTo>
                  <a:pt x="6730" y="9185"/>
                  <a:pt x="6686" y="9302"/>
                  <a:pt x="6686" y="9457"/>
                </a:cubicBezTo>
                <a:cubicBezTo>
                  <a:pt x="6686" y="9613"/>
                  <a:pt x="6686" y="9769"/>
                  <a:pt x="6686" y="9885"/>
                </a:cubicBezTo>
                <a:cubicBezTo>
                  <a:pt x="6686" y="10080"/>
                  <a:pt x="6686" y="10236"/>
                  <a:pt x="6686" y="10391"/>
                </a:cubicBezTo>
                <a:cubicBezTo>
                  <a:pt x="6642" y="10547"/>
                  <a:pt x="6642" y="10664"/>
                  <a:pt x="6642" y="10819"/>
                </a:cubicBezTo>
                <a:cubicBezTo>
                  <a:pt x="6642" y="10936"/>
                  <a:pt x="6642" y="11092"/>
                  <a:pt x="6686" y="11248"/>
                </a:cubicBezTo>
                <a:cubicBezTo>
                  <a:pt x="6686" y="11403"/>
                  <a:pt x="6686" y="11559"/>
                  <a:pt x="6686" y="11715"/>
                </a:cubicBezTo>
                <a:cubicBezTo>
                  <a:pt x="6686" y="11870"/>
                  <a:pt x="6686" y="11987"/>
                  <a:pt x="6686" y="12143"/>
                </a:cubicBezTo>
                <a:cubicBezTo>
                  <a:pt x="6686" y="12259"/>
                  <a:pt x="6730" y="12415"/>
                  <a:pt x="6774" y="12571"/>
                </a:cubicBezTo>
                <a:cubicBezTo>
                  <a:pt x="6907" y="12688"/>
                  <a:pt x="7039" y="12804"/>
                  <a:pt x="7216" y="12882"/>
                </a:cubicBezTo>
                <a:cubicBezTo>
                  <a:pt x="7349" y="12999"/>
                  <a:pt x="7525" y="13077"/>
                  <a:pt x="7746" y="13194"/>
                </a:cubicBezTo>
                <a:cubicBezTo>
                  <a:pt x="7879" y="13271"/>
                  <a:pt x="8055" y="13349"/>
                  <a:pt x="8232" y="13427"/>
                </a:cubicBezTo>
                <a:cubicBezTo>
                  <a:pt x="8409" y="13544"/>
                  <a:pt x="8585" y="13661"/>
                  <a:pt x="8762" y="13738"/>
                </a:cubicBezTo>
                <a:cubicBezTo>
                  <a:pt x="8939" y="13855"/>
                  <a:pt x="9071" y="13933"/>
                  <a:pt x="9248" y="14011"/>
                </a:cubicBezTo>
                <a:cubicBezTo>
                  <a:pt x="9425" y="14128"/>
                  <a:pt x="9601" y="14205"/>
                  <a:pt x="9734" y="14244"/>
                </a:cubicBezTo>
                <a:cubicBezTo>
                  <a:pt x="9955" y="14361"/>
                  <a:pt x="10132" y="14439"/>
                  <a:pt x="10308" y="14517"/>
                </a:cubicBezTo>
                <a:cubicBezTo>
                  <a:pt x="10485" y="14595"/>
                  <a:pt x="10617" y="14672"/>
                  <a:pt x="10794" y="14750"/>
                </a:cubicBezTo>
                <a:cubicBezTo>
                  <a:pt x="10971" y="14672"/>
                  <a:pt x="11147" y="14595"/>
                  <a:pt x="11280" y="14517"/>
                </a:cubicBezTo>
                <a:cubicBezTo>
                  <a:pt x="11457" y="14439"/>
                  <a:pt x="11633" y="14361"/>
                  <a:pt x="11810" y="14244"/>
                </a:cubicBezTo>
                <a:cubicBezTo>
                  <a:pt x="11987" y="14205"/>
                  <a:pt x="12119" y="14128"/>
                  <a:pt x="12296" y="14011"/>
                </a:cubicBezTo>
                <a:cubicBezTo>
                  <a:pt x="12473" y="13933"/>
                  <a:pt x="12649" y="13855"/>
                  <a:pt x="12782" y="13738"/>
                </a:cubicBezTo>
                <a:close/>
                <a:moveTo>
                  <a:pt x="6863" y="7939"/>
                </a:moveTo>
                <a:cubicBezTo>
                  <a:pt x="7039" y="7784"/>
                  <a:pt x="7260" y="7667"/>
                  <a:pt x="7525" y="7511"/>
                </a:cubicBezTo>
                <a:cubicBezTo>
                  <a:pt x="7790" y="7395"/>
                  <a:pt x="8011" y="7239"/>
                  <a:pt x="8232" y="7122"/>
                </a:cubicBezTo>
                <a:cubicBezTo>
                  <a:pt x="8497" y="7005"/>
                  <a:pt x="8718" y="6889"/>
                  <a:pt x="8983" y="6772"/>
                </a:cubicBezTo>
                <a:cubicBezTo>
                  <a:pt x="9204" y="6616"/>
                  <a:pt x="9469" y="6499"/>
                  <a:pt x="9690" y="6422"/>
                </a:cubicBezTo>
                <a:cubicBezTo>
                  <a:pt x="9513" y="6344"/>
                  <a:pt x="9292" y="6266"/>
                  <a:pt x="9071" y="6188"/>
                </a:cubicBezTo>
                <a:cubicBezTo>
                  <a:pt x="8851" y="6071"/>
                  <a:pt x="8674" y="6032"/>
                  <a:pt x="8497" y="5955"/>
                </a:cubicBezTo>
                <a:cubicBezTo>
                  <a:pt x="8276" y="5877"/>
                  <a:pt x="8100" y="5799"/>
                  <a:pt x="7879" y="5760"/>
                </a:cubicBezTo>
                <a:cubicBezTo>
                  <a:pt x="7658" y="5682"/>
                  <a:pt x="7481" y="5643"/>
                  <a:pt x="7260" y="5604"/>
                </a:cubicBezTo>
                <a:cubicBezTo>
                  <a:pt x="7216" y="5760"/>
                  <a:pt x="7172" y="5955"/>
                  <a:pt x="7172" y="6110"/>
                </a:cubicBezTo>
                <a:cubicBezTo>
                  <a:pt x="7128" y="6305"/>
                  <a:pt x="7084" y="6499"/>
                  <a:pt x="7039" y="6694"/>
                </a:cubicBezTo>
                <a:cubicBezTo>
                  <a:pt x="6995" y="6928"/>
                  <a:pt x="6951" y="7122"/>
                  <a:pt x="6907" y="7317"/>
                </a:cubicBezTo>
                <a:cubicBezTo>
                  <a:pt x="6907" y="7511"/>
                  <a:pt x="6863" y="7706"/>
                  <a:pt x="6863" y="7939"/>
                </a:cubicBezTo>
                <a:close/>
                <a:moveTo>
                  <a:pt x="9690" y="15217"/>
                </a:moveTo>
                <a:cubicBezTo>
                  <a:pt x="9469" y="15101"/>
                  <a:pt x="9204" y="14984"/>
                  <a:pt x="8983" y="14867"/>
                </a:cubicBezTo>
                <a:cubicBezTo>
                  <a:pt x="8718" y="14711"/>
                  <a:pt x="8497" y="14595"/>
                  <a:pt x="8232" y="14517"/>
                </a:cubicBezTo>
                <a:cubicBezTo>
                  <a:pt x="8011" y="14361"/>
                  <a:pt x="7790" y="14244"/>
                  <a:pt x="7525" y="14089"/>
                </a:cubicBezTo>
                <a:cubicBezTo>
                  <a:pt x="7260" y="13972"/>
                  <a:pt x="7039" y="13816"/>
                  <a:pt x="6863" y="13699"/>
                </a:cubicBezTo>
                <a:cubicBezTo>
                  <a:pt x="6863" y="13894"/>
                  <a:pt x="6907" y="14089"/>
                  <a:pt x="6907" y="14322"/>
                </a:cubicBezTo>
                <a:cubicBezTo>
                  <a:pt x="6951" y="14517"/>
                  <a:pt x="6995" y="14711"/>
                  <a:pt x="7039" y="14906"/>
                </a:cubicBezTo>
                <a:cubicBezTo>
                  <a:pt x="7084" y="15101"/>
                  <a:pt x="7128" y="15295"/>
                  <a:pt x="7172" y="15490"/>
                </a:cubicBezTo>
                <a:cubicBezTo>
                  <a:pt x="7172" y="15684"/>
                  <a:pt x="7216" y="15879"/>
                  <a:pt x="7260" y="16035"/>
                </a:cubicBezTo>
                <a:cubicBezTo>
                  <a:pt x="7481" y="15996"/>
                  <a:pt x="7658" y="15957"/>
                  <a:pt x="7879" y="15879"/>
                </a:cubicBezTo>
                <a:cubicBezTo>
                  <a:pt x="8100" y="15801"/>
                  <a:pt x="8276" y="15762"/>
                  <a:pt x="8497" y="15684"/>
                </a:cubicBezTo>
                <a:cubicBezTo>
                  <a:pt x="8674" y="15606"/>
                  <a:pt x="8851" y="15529"/>
                  <a:pt x="9071" y="15451"/>
                </a:cubicBezTo>
                <a:cubicBezTo>
                  <a:pt x="9292" y="15373"/>
                  <a:pt x="9513" y="15295"/>
                  <a:pt x="9690" y="15217"/>
                </a:cubicBezTo>
                <a:close/>
                <a:moveTo>
                  <a:pt x="10529" y="895"/>
                </a:moveTo>
                <a:cubicBezTo>
                  <a:pt x="10264" y="895"/>
                  <a:pt x="9999" y="973"/>
                  <a:pt x="9734" y="1129"/>
                </a:cubicBezTo>
                <a:cubicBezTo>
                  <a:pt x="9469" y="1284"/>
                  <a:pt x="9204" y="1557"/>
                  <a:pt x="8939" y="1907"/>
                </a:cubicBezTo>
                <a:cubicBezTo>
                  <a:pt x="8674" y="2218"/>
                  <a:pt x="8409" y="2646"/>
                  <a:pt x="8144" y="3114"/>
                </a:cubicBezTo>
                <a:cubicBezTo>
                  <a:pt x="7923" y="3581"/>
                  <a:pt x="7702" y="4125"/>
                  <a:pt x="7481" y="4748"/>
                </a:cubicBezTo>
                <a:cubicBezTo>
                  <a:pt x="7790" y="4787"/>
                  <a:pt x="8055" y="4865"/>
                  <a:pt x="8320" y="4943"/>
                </a:cubicBezTo>
                <a:cubicBezTo>
                  <a:pt x="8585" y="5059"/>
                  <a:pt x="8851" y="5137"/>
                  <a:pt x="9116" y="5254"/>
                </a:cubicBezTo>
                <a:cubicBezTo>
                  <a:pt x="9381" y="5332"/>
                  <a:pt x="9646" y="5449"/>
                  <a:pt x="9955" y="5565"/>
                </a:cubicBezTo>
                <a:cubicBezTo>
                  <a:pt x="10220" y="5682"/>
                  <a:pt x="10529" y="5799"/>
                  <a:pt x="10794" y="5877"/>
                </a:cubicBezTo>
                <a:cubicBezTo>
                  <a:pt x="11015" y="5799"/>
                  <a:pt x="11236" y="5682"/>
                  <a:pt x="11501" y="5604"/>
                </a:cubicBezTo>
                <a:cubicBezTo>
                  <a:pt x="11766" y="5488"/>
                  <a:pt x="11987" y="5410"/>
                  <a:pt x="12208" y="5332"/>
                </a:cubicBezTo>
                <a:cubicBezTo>
                  <a:pt x="12473" y="5254"/>
                  <a:pt x="12738" y="5137"/>
                  <a:pt x="12959" y="5059"/>
                </a:cubicBezTo>
                <a:cubicBezTo>
                  <a:pt x="13179" y="4982"/>
                  <a:pt x="13444" y="4904"/>
                  <a:pt x="13665" y="4826"/>
                </a:cubicBezTo>
                <a:cubicBezTo>
                  <a:pt x="13444" y="4242"/>
                  <a:pt x="13224" y="3658"/>
                  <a:pt x="13003" y="3191"/>
                </a:cubicBezTo>
                <a:cubicBezTo>
                  <a:pt x="12738" y="2685"/>
                  <a:pt x="12473" y="2296"/>
                  <a:pt x="12208" y="1946"/>
                </a:cubicBezTo>
                <a:cubicBezTo>
                  <a:pt x="11943" y="1596"/>
                  <a:pt x="11678" y="1362"/>
                  <a:pt x="11412" y="1168"/>
                </a:cubicBezTo>
                <a:cubicBezTo>
                  <a:pt x="11147" y="973"/>
                  <a:pt x="10838" y="895"/>
                  <a:pt x="10529" y="895"/>
                </a:cubicBezTo>
                <a:close/>
                <a:moveTo>
                  <a:pt x="10529" y="20744"/>
                </a:moveTo>
                <a:cubicBezTo>
                  <a:pt x="10838" y="20744"/>
                  <a:pt x="11147" y="20666"/>
                  <a:pt x="11412" y="20471"/>
                </a:cubicBezTo>
                <a:cubicBezTo>
                  <a:pt x="11678" y="20277"/>
                  <a:pt x="11943" y="20004"/>
                  <a:pt x="12208" y="19693"/>
                </a:cubicBezTo>
                <a:cubicBezTo>
                  <a:pt x="12473" y="19343"/>
                  <a:pt x="12738" y="18915"/>
                  <a:pt x="13003" y="18448"/>
                </a:cubicBezTo>
                <a:cubicBezTo>
                  <a:pt x="13224" y="17942"/>
                  <a:pt x="13444" y="17397"/>
                  <a:pt x="13665" y="16774"/>
                </a:cubicBezTo>
                <a:cubicBezTo>
                  <a:pt x="13444" y="16735"/>
                  <a:pt x="13179" y="16657"/>
                  <a:pt x="12959" y="16579"/>
                </a:cubicBezTo>
                <a:cubicBezTo>
                  <a:pt x="12738" y="16463"/>
                  <a:pt x="12473" y="16385"/>
                  <a:pt x="12208" y="16268"/>
                </a:cubicBezTo>
                <a:cubicBezTo>
                  <a:pt x="11987" y="16229"/>
                  <a:pt x="11766" y="16151"/>
                  <a:pt x="11501" y="16035"/>
                </a:cubicBezTo>
                <a:cubicBezTo>
                  <a:pt x="11236" y="15918"/>
                  <a:pt x="11015" y="15840"/>
                  <a:pt x="10794" y="15723"/>
                </a:cubicBezTo>
                <a:cubicBezTo>
                  <a:pt x="10529" y="15840"/>
                  <a:pt x="10220" y="15957"/>
                  <a:pt x="9955" y="16074"/>
                </a:cubicBezTo>
                <a:cubicBezTo>
                  <a:pt x="9646" y="16190"/>
                  <a:pt x="9381" y="16268"/>
                  <a:pt x="9116" y="16385"/>
                </a:cubicBezTo>
                <a:cubicBezTo>
                  <a:pt x="8851" y="16502"/>
                  <a:pt x="8585" y="16579"/>
                  <a:pt x="8320" y="16657"/>
                </a:cubicBezTo>
                <a:cubicBezTo>
                  <a:pt x="8055" y="16735"/>
                  <a:pt x="7790" y="16813"/>
                  <a:pt x="7481" y="16891"/>
                </a:cubicBezTo>
                <a:cubicBezTo>
                  <a:pt x="7702" y="17514"/>
                  <a:pt x="7923" y="18058"/>
                  <a:pt x="8144" y="18525"/>
                </a:cubicBezTo>
                <a:cubicBezTo>
                  <a:pt x="8409" y="18992"/>
                  <a:pt x="8674" y="19382"/>
                  <a:pt x="8939" y="19732"/>
                </a:cubicBezTo>
                <a:cubicBezTo>
                  <a:pt x="9204" y="20082"/>
                  <a:pt x="9469" y="20316"/>
                  <a:pt x="9734" y="20471"/>
                </a:cubicBezTo>
                <a:cubicBezTo>
                  <a:pt x="9999" y="20666"/>
                  <a:pt x="10264" y="20744"/>
                  <a:pt x="10529" y="20744"/>
                </a:cubicBezTo>
                <a:close/>
                <a:moveTo>
                  <a:pt x="11854" y="6422"/>
                </a:moveTo>
                <a:cubicBezTo>
                  <a:pt x="12119" y="6499"/>
                  <a:pt x="12384" y="6616"/>
                  <a:pt x="12605" y="6772"/>
                </a:cubicBezTo>
                <a:cubicBezTo>
                  <a:pt x="12870" y="6889"/>
                  <a:pt x="13091" y="7005"/>
                  <a:pt x="13312" y="7122"/>
                </a:cubicBezTo>
                <a:cubicBezTo>
                  <a:pt x="13444" y="7200"/>
                  <a:pt x="13621" y="7317"/>
                  <a:pt x="13798" y="7395"/>
                </a:cubicBezTo>
                <a:cubicBezTo>
                  <a:pt x="13974" y="7472"/>
                  <a:pt x="14151" y="7550"/>
                  <a:pt x="14284" y="7667"/>
                </a:cubicBezTo>
                <a:cubicBezTo>
                  <a:pt x="14239" y="7511"/>
                  <a:pt x="14195" y="7317"/>
                  <a:pt x="14151" y="7161"/>
                </a:cubicBezTo>
                <a:cubicBezTo>
                  <a:pt x="14151" y="7005"/>
                  <a:pt x="14107" y="6811"/>
                  <a:pt x="14107" y="6655"/>
                </a:cubicBezTo>
                <a:cubicBezTo>
                  <a:pt x="14063" y="6499"/>
                  <a:pt x="14019" y="6344"/>
                  <a:pt x="14019" y="6188"/>
                </a:cubicBezTo>
                <a:cubicBezTo>
                  <a:pt x="13974" y="6032"/>
                  <a:pt x="13930" y="5877"/>
                  <a:pt x="13886" y="5682"/>
                </a:cubicBezTo>
                <a:cubicBezTo>
                  <a:pt x="13754" y="5760"/>
                  <a:pt x="13577" y="5838"/>
                  <a:pt x="13400" y="5877"/>
                </a:cubicBezTo>
                <a:cubicBezTo>
                  <a:pt x="13224" y="5916"/>
                  <a:pt x="13047" y="5994"/>
                  <a:pt x="12914" y="6032"/>
                </a:cubicBezTo>
                <a:cubicBezTo>
                  <a:pt x="12738" y="6071"/>
                  <a:pt x="12605" y="6149"/>
                  <a:pt x="12428" y="6188"/>
                </a:cubicBezTo>
                <a:cubicBezTo>
                  <a:pt x="12252" y="6266"/>
                  <a:pt x="12075" y="6344"/>
                  <a:pt x="11854" y="6422"/>
                </a:cubicBezTo>
                <a:close/>
                <a:moveTo>
                  <a:pt x="14284" y="13972"/>
                </a:moveTo>
                <a:cubicBezTo>
                  <a:pt x="14151" y="14050"/>
                  <a:pt x="13974" y="14166"/>
                  <a:pt x="13798" y="14244"/>
                </a:cubicBezTo>
                <a:cubicBezTo>
                  <a:pt x="13621" y="14322"/>
                  <a:pt x="13444" y="14400"/>
                  <a:pt x="13312" y="14517"/>
                </a:cubicBezTo>
                <a:cubicBezTo>
                  <a:pt x="13091" y="14595"/>
                  <a:pt x="12870" y="14711"/>
                  <a:pt x="12605" y="14867"/>
                </a:cubicBezTo>
                <a:cubicBezTo>
                  <a:pt x="12384" y="14984"/>
                  <a:pt x="12119" y="15101"/>
                  <a:pt x="11854" y="15217"/>
                </a:cubicBezTo>
                <a:cubicBezTo>
                  <a:pt x="12075" y="15295"/>
                  <a:pt x="12252" y="15373"/>
                  <a:pt x="12428" y="15412"/>
                </a:cubicBezTo>
                <a:cubicBezTo>
                  <a:pt x="12605" y="15490"/>
                  <a:pt x="12738" y="15529"/>
                  <a:pt x="12914" y="15568"/>
                </a:cubicBezTo>
                <a:cubicBezTo>
                  <a:pt x="13047" y="15645"/>
                  <a:pt x="13224" y="15684"/>
                  <a:pt x="13400" y="15762"/>
                </a:cubicBezTo>
                <a:cubicBezTo>
                  <a:pt x="13577" y="15801"/>
                  <a:pt x="13754" y="15879"/>
                  <a:pt x="13886" y="15918"/>
                </a:cubicBezTo>
                <a:cubicBezTo>
                  <a:pt x="13930" y="15762"/>
                  <a:pt x="13974" y="15606"/>
                  <a:pt x="14019" y="15451"/>
                </a:cubicBezTo>
                <a:cubicBezTo>
                  <a:pt x="14019" y="15295"/>
                  <a:pt x="14063" y="15139"/>
                  <a:pt x="14107" y="14984"/>
                </a:cubicBezTo>
                <a:cubicBezTo>
                  <a:pt x="14107" y="14789"/>
                  <a:pt x="14151" y="14634"/>
                  <a:pt x="14151" y="14478"/>
                </a:cubicBezTo>
                <a:cubicBezTo>
                  <a:pt x="14195" y="14283"/>
                  <a:pt x="14239" y="14128"/>
                  <a:pt x="14284" y="13972"/>
                </a:cubicBezTo>
                <a:close/>
                <a:moveTo>
                  <a:pt x="18215" y="4943"/>
                </a:moveTo>
                <a:cubicBezTo>
                  <a:pt x="17950" y="4943"/>
                  <a:pt x="17685" y="4943"/>
                  <a:pt x="17420" y="4943"/>
                </a:cubicBezTo>
                <a:cubicBezTo>
                  <a:pt x="17155" y="4982"/>
                  <a:pt x="16890" y="4982"/>
                  <a:pt x="16581" y="5021"/>
                </a:cubicBezTo>
                <a:cubicBezTo>
                  <a:pt x="16316" y="5098"/>
                  <a:pt x="16051" y="5176"/>
                  <a:pt x="15741" y="5215"/>
                </a:cubicBezTo>
                <a:cubicBezTo>
                  <a:pt x="15432" y="5254"/>
                  <a:pt x="15123" y="5332"/>
                  <a:pt x="14814" y="5449"/>
                </a:cubicBezTo>
                <a:cubicBezTo>
                  <a:pt x="14902" y="5643"/>
                  <a:pt x="14946" y="5877"/>
                  <a:pt x="14990" y="6110"/>
                </a:cubicBezTo>
                <a:cubicBezTo>
                  <a:pt x="15035" y="6344"/>
                  <a:pt x="15035" y="6577"/>
                  <a:pt x="15079" y="6811"/>
                </a:cubicBezTo>
                <a:cubicBezTo>
                  <a:pt x="15167" y="7044"/>
                  <a:pt x="15211" y="7278"/>
                  <a:pt x="15255" y="7550"/>
                </a:cubicBezTo>
                <a:cubicBezTo>
                  <a:pt x="15255" y="7784"/>
                  <a:pt x="15300" y="8056"/>
                  <a:pt x="15344" y="8290"/>
                </a:cubicBezTo>
                <a:cubicBezTo>
                  <a:pt x="15565" y="8445"/>
                  <a:pt x="15785" y="8601"/>
                  <a:pt x="16051" y="8757"/>
                </a:cubicBezTo>
                <a:cubicBezTo>
                  <a:pt x="16271" y="8912"/>
                  <a:pt x="16492" y="9068"/>
                  <a:pt x="16713" y="9224"/>
                </a:cubicBezTo>
                <a:cubicBezTo>
                  <a:pt x="16934" y="9418"/>
                  <a:pt x="17155" y="9574"/>
                  <a:pt x="17376" y="9730"/>
                </a:cubicBezTo>
                <a:cubicBezTo>
                  <a:pt x="17597" y="9885"/>
                  <a:pt x="17773" y="10041"/>
                  <a:pt x="17950" y="10197"/>
                </a:cubicBezTo>
                <a:cubicBezTo>
                  <a:pt x="18524" y="9730"/>
                  <a:pt x="18966" y="9263"/>
                  <a:pt x="19363" y="8796"/>
                </a:cubicBezTo>
                <a:cubicBezTo>
                  <a:pt x="19717" y="8368"/>
                  <a:pt x="20026" y="7939"/>
                  <a:pt x="20203" y="7511"/>
                </a:cubicBezTo>
                <a:cubicBezTo>
                  <a:pt x="20424" y="7161"/>
                  <a:pt x="20556" y="6811"/>
                  <a:pt x="20600" y="6461"/>
                </a:cubicBezTo>
                <a:cubicBezTo>
                  <a:pt x="20644" y="6149"/>
                  <a:pt x="20600" y="5877"/>
                  <a:pt x="20424" y="5643"/>
                </a:cubicBezTo>
                <a:cubicBezTo>
                  <a:pt x="20335" y="5526"/>
                  <a:pt x="20203" y="5371"/>
                  <a:pt x="20026" y="5293"/>
                </a:cubicBezTo>
                <a:cubicBezTo>
                  <a:pt x="19849" y="5176"/>
                  <a:pt x="19673" y="5098"/>
                  <a:pt x="19452" y="5021"/>
                </a:cubicBezTo>
                <a:cubicBezTo>
                  <a:pt x="19231" y="4982"/>
                  <a:pt x="19010" y="4982"/>
                  <a:pt x="18789" y="4943"/>
                </a:cubicBezTo>
                <a:cubicBezTo>
                  <a:pt x="18612" y="4943"/>
                  <a:pt x="18392" y="4943"/>
                  <a:pt x="18215" y="4943"/>
                </a:cubicBezTo>
                <a:close/>
                <a:moveTo>
                  <a:pt x="20424" y="15996"/>
                </a:moveTo>
                <a:cubicBezTo>
                  <a:pt x="20600" y="15762"/>
                  <a:pt x="20644" y="15490"/>
                  <a:pt x="20600" y="15178"/>
                </a:cubicBezTo>
                <a:cubicBezTo>
                  <a:pt x="20556" y="14867"/>
                  <a:pt x="20424" y="14517"/>
                  <a:pt x="20203" y="14089"/>
                </a:cubicBezTo>
                <a:cubicBezTo>
                  <a:pt x="20026" y="13699"/>
                  <a:pt x="19717" y="13271"/>
                  <a:pt x="19363" y="12804"/>
                </a:cubicBezTo>
                <a:cubicBezTo>
                  <a:pt x="18966" y="12376"/>
                  <a:pt x="18524" y="11909"/>
                  <a:pt x="17950" y="11403"/>
                </a:cubicBezTo>
                <a:cubicBezTo>
                  <a:pt x="17773" y="11598"/>
                  <a:pt x="17597" y="11754"/>
                  <a:pt x="17376" y="11909"/>
                </a:cubicBezTo>
                <a:cubicBezTo>
                  <a:pt x="17155" y="12065"/>
                  <a:pt x="16934" y="12221"/>
                  <a:pt x="16713" y="12376"/>
                </a:cubicBezTo>
                <a:cubicBezTo>
                  <a:pt x="16492" y="12571"/>
                  <a:pt x="16271" y="12726"/>
                  <a:pt x="16051" y="12882"/>
                </a:cubicBezTo>
                <a:cubicBezTo>
                  <a:pt x="15785" y="12999"/>
                  <a:pt x="15565" y="13194"/>
                  <a:pt x="15344" y="13349"/>
                </a:cubicBezTo>
                <a:cubicBezTo>
                  <a:pt x="15300" y="13583"/>
                  <a:pt x="15255" y="13816"/>
                  <a:pt x="15255" y="14089"/>
                </a:cubicBezTo>
                <a:cubicBezTo>
                  <a:pt x="15211" y="14322"/>
                  <a:pt x="15167" y="14595"/>
                  <a:pt x="15079" y="14828"/>
                </a:cubicBezTo>
                <a:cubicBezTo>
                  <a:pt x="15035" y="15062"/>
                  <a:pt x="15035" y="15295"/>
                  <a:pt x="14990" y="15529"/>
                </a:cubicBezTo>
                <a:cubicBezTo>
                  <a:pt x="14946" y="15762"/>
                  <a:pt x="14902" y="15996"/>
                  <a:pt x="14814" y="16190"/>
                </a:cubicBezTo>
                <a:cubicBezTo>
                  <a:pt x="15123" y="16268"/>
                  <a:pt x="15432" y="16346"/>
                  <a:pt x="15741" y="16424"/>
                </a:cubicBezTo>
                <a:cubicBezTo>
                  <a:pt x="16051" y="16463"/>
                  <a:pt x="16316" y="16502"/>
                  <a:pt x="16581" y="16579"/>
                </a:cubicBezTo>
                <a:cubicBezTo>
                  <a:pt x="16890" y="16618"/>
                  <a:pt x="17155" y="16657"/>
                  <a:pt x="17420" y="16657"/>
                </a:cubicBezTo>
                <a:cubicBezTo>
                  <a:pt x="17685" y="16696"/>
                  <a:pt x="17950" y="16696"/>
                  <a:pt x="18215" y="16696"/>
                </a:cubicBezTo>
                <a:cubicBezTo>
                  <a:pt x="18392" y="16696"/>
                  <a:pt x="18612" y="16696"/>
                  <a:pt x="18789" y="16657"/>
                </a:cubicBezTo>
                <a:cubicBezTo>
                  <a:pt x="19010" y="16657"/>
                  <a:pt x="19231" y="16618"/>
                  <a:pt x="19452" y="16579"/>
                </a:cubicBezTo>
                <a:cubicBezTo>
                  <a:pt x="19673" y="16502"/>
                  <a:pt x="19849" y="16424"/>
                  <a:pt x="20026" y="16346"/>
                </a:cubicBezTo>
                <a:cubicBezTo>
                  <a:pt x="20203" y="16229"/>
                  <a:pt x="20335" y="16112"/>
                  <a:pt x="20424" y="15996"/>
                </a:cubicBezTo>
                <a:close/>
                <a:moveTo>
                  <a:pt x="15432" y="9457"/>
                </a:moveTo>
                <a:cubicBezTo>
                  <a:pt x="15432" y="9691"/>
                  <a:pt x="15432" y="9924"/>
                  <a:pt x="15432" y="10119"/>
                </a:cubicBezTo>
                <a:cubicBezTo>
                  <a:pt x="15432" y="10352"/>
                  <a:pt x="15432" y="10586"/>
                  <a:pt x="15432" y="10819"/>
                </a:cubicBezTo>
                <a:cubicBezTo>
                  <a:pt x="15432" y="11053"/>
                  <a:pt x="15432" y="11286"/>
                  <a:pt x="15432" y="11481"/>
                </a:cubicBezTo>
                <a:cubicBezTo>
                  <a:pt x="15432" y="11715"/>
                  <a:pt x="15432" y="11948"/>
                  <a:pt x="15432" y="12182"/>
                </a:cubicBezTo>
                <a:cubicBezTo>
                  <a:pt x="15609" y="12065"/>
                  <a:pt x="15741" y="11987"/>
                  <a:pt x="15918" y="11831"/>
                </a:cubicBezTo>
                <a:cubicBezTo>
                  <a:pt x="16095" y="11715"/>
                  <a:pt x="16271" y="11637"/>
                  <a:pt x="16404" y="11520"/>
                </a:cubicBezTo>
                <a:cubicBezTo>
                  <a:pt x="16581" y="11403"/>
                  <a:pt x="16713" y="11248"/>
                  <a:pt x="16846" y="11131"/>
                </a:cubicBezTo>
                <a:cubicBezTo>
                  <a:pt x="16978" y="11014"/>
                  <a:pt x="17111" y="10897"/>
                  <a:pt x="17287" y="10819"/>
                </a:cubicBezTo>
                <a:cubicBezTo>
                  <a:pt x="17111" y="10703"/>
                  <a:pt x="16978" y="10586"/>
                  <a:pt x="16846" y="10469"/>
                </a:cubicBezTo>
                <a:cubicBezTo>
                  <a:pt x="16713" y="10352"/>
                  <a:pt x="16581" y="10236"/>
                  <a:pt x="16404" y="10119"/>
                </a:cubicBezTo>
                <a:cubicBezTo>
                  <a:pt x="16271" y="10002"/>
                  <a:pt x="16095" y="9885"/>
                  <a:pt x="15918" y="9769"/>
                </a:cubicBezTo>
                <a:cubicBezTo>
                  <a:pt x="15741" y="9652"/>
                  <a:pt x="15609" y="9535"/>
                  <a:pt x="15432" y="9457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60" rIns="22860" anchor="ctr"/>
          <a:lstStyle/>
          <a:p>
            <a:pPr algn="ctr">
              <a:lnSpc>
                <a:spcPct val="100000"/>
              </a:lnSpc>
              <a:defRPr sz="3000"/>
            </a:pPr>
            <a:endParaRPr sz="1500" dirty="0"/>
          </a:p>
        </p:txBody>
      </p:sp>
      <p:sp>
        <p:nvSpPr>
          <p:cNvPr id="20" name="Shape 661">
            <a:extLst>
              <a:ext uri="{FF2B5EF4-FFF2-40B4-BE49-F238E27FC236}">
                <a16:creationId xmlns:a16="http://schemas.microsoft.com/office/drawing/2014/main" id="{05391EA7-990A-4F4B-A89E-9130EF4E8C40}"/>
              </a:ext>
            </a:extLst>
          </p:cNvPr>
          <p:cNvSpPr/>
          <p:nvPr/>
        </p:nvSpPr>
        <p:spPr>
          <a:xfrm>
            <a:off x="1428340" y="1436069"/>
            <a:ext cx="3143660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3000"/>
            </a:lvl1pPr>
          </a:lstStyle>
          <a:p>
            <a:pPr algn="l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Портал электронных пропусков</a:t>
            </a:r>
            <a:endParaRPr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Shape 662">
            <a:extLst>
              <a:ext uri="{FF2B5EF4-FFF2-40B4-BE49-F238E27FC236}">
                <a16:creationId xmlns:a16="http://schemas.microsoft.com/office/drawing/2014/main" id="{7EE067A1-BA99-4C56-A2A3-802DBD9D3871}"/>
              </a:ext>
            </a:extLst>
          </p:cNvPr>
          <p:cNvSpPr/>
          <p:nvPr/>
        </p:nvSpPr>
        <p:spPr>
          <a:xfrm>
            <a:off x="1428340" y="2075086"/>
            <a:ext cx="2887506" cy="1128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defRPr sz="1600">
                <a:solidFill>
                  <a:srgbClr val="686B73"/>
                </a:solidFill>
              </a:defRPr>
            </a:lvl1pPr>
          </a:lstStyle>
          <a:p>
            <a:pPr algn="l"/>
            <a:r>
              <a:rPr lang="ru-RU" sz="1400" dirty="0"/>
              <a:t>Связь с активными заказами на поставку</a:t>
            </a:r>
            <a:r>
              <a:rPr lang="en-US" sz="1400" dirty="0"/>
              <a:t> </a:t>
            </a:r>
            <a:r>
              <a:rPr lang="ru-RU" sz="1400" dirty="0"/>
              <a:t>в </a:t>
            </a:r>
            <a:r>
              <a:rPr lang="en-US" sz="1400" dirty="0"/>
              <a:t>ERP </a:t>
            </a:r>
            <a:r>
              <a:rPr lang="ru-RU" sz="1400" dirty="0"/>
              <a:t>позволяет выдавать большую часть пропусков автоматически</a:t>
            </a:r>
          </a:p>
          <a:p>
            <a:pPr algn="l"/>
            <a:endParaRPr sz="1400" dirty="0"/>
          </a:p>
        </p:txBody>
      </p:sp>
      <p:sp>
        <p:nvSpPr>
          <p:cNvPr id="23" name="Shape 659">
            <a:extLst>
              <a:ext uri="{FF2B5EF4-FFF2-40B4-BE49-F238E27FC236}">
                <a16:creationId xmlns:a16="http://schemas.microsoft.com/office/drawing/2014/main" id="{65C94A84-E195-46B7-9A54-7BB147C009A1}"/>
              </a:ext>
            </a:extLst>
          </p:cNvPr>
          <p:cNvSpPr/>
          <p:nvPr/>
        </p:nvSpPr>
        <p:spPr>
          <a:xfrm>
            <a:off x="521660" y="2938337"/>
            <a:ext cx="763722" cy="762584"/>
          </a:xfrm>
          <a:prstGeom prst="ellipse">
            <a:avLst/>
          </a:prstGeom>
          <a:solidFill>
            <a:schemeClr val="accent1">
              <a:hueOff val="799179"/>
              <a:satOff val="-16973"/>
              <a:lumOff val="11768"/>
            </a:schemeClr>
          </a:solidFill>
          <a:ln w="12700">
            <a:miter lim="400000"/>
          </a:ln>
        </p:spPr>
        <p:txBody>
          <a:bodyPr lIns="22860" rIns="22860" anchor="ctr"/>
          <a:lstStyle/>
          <a:p>
            <a:pPr algn="ctr">
              <a:lnSpc>
                <a:spcPct val="100000"/>
              </a:lnSpc>
              <a:defRPr sz="3000"/>
            </a:pPr>
            <a:endParaRPr sz="1500" dirty="0"/>
          </a:p>
        </p:txBody>
      </p:sp>
      <p:sp>
        <p:nvSpPr>
          <p:cNvPr id="24" name="Shape 660">
            <a:extLst>
              <a:ext uri="{FF2B5EF4-FFF2-40B4-BE49-F238E27FC236}">
                <a16:creationId xmlns:a16="http://schemas.microsoft.com/office/drawing/2014/main" id="{06587B84-CCD7-492C-A291-5B1048D78AC8}"/>
              </a:ext>
            </a:extLst>
          </p:cNvPr>
          <p:cNvSpPr/>
          <p:nvPr/>
        </p:nvSpPr>
        <p:spPr>
          <a:xfrm>
            <a:off x="791928" y="3192955"/>
            <a:ext cx="223187" cy="253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18657" y="10819"/>
                </a:moveTo>
                <a:cubicBezTo>
                  <a:pt x="19275" y="11364"/>
                  <a:pt x="19805" y="11909"/>
                  <a:pt x="20203" y="12415"/>
                </a:cubicBezTo>
                <a:cubicBezTo>
                  <a:pt x="20644" y="12960"/>
                  <a:pt x="20954" y="13466"/>
                  <a:pt x="21174" y="13972"/>
                </a:cubicBezTo>
                <a:cubicBezTo>
                  <a:pt x="21439" y="14439"/>
                  <a:pt x="21528" y="14867"/>
                  <a:pt x="21572" y="15295"/>
                </a:cubicBezTo>
                <a:cubicBezTo>
                  <a:pt x="21572" y="15723"/>
                  <a:pt x="21484" y="16112"/>
                  <a:pt x="21263" y="16424"/>
                </a:cubicBezTo>
                <a:cubicBezTo>
                  <a:pt x="21174" y="16579"/>
                  <a:pt x="21042" y="16696"/>
                  <a:pt x="20909" y="16852"/>
                </a:cubicBezTo>
                <a:cubicBezTo>
                  <a:pt x="20733" y="16969"/>
                  <a:pt x="20556" y="17085"/>
                  <a:pt x="20291" y="17202"/>
                </a:cubicBezTo>
                <a:cubicBezTo>
                  <a:pt x="20026" y="17280"/>
                  <a:pt x="19761" y="17397"/>
                  <a:pt x="19408" y="17436"/>
                </a:cubicBezTo>
                <a:cubicBezTo>
                  <a:pt x="19054" y="17514"/>
                  <a:pt x="18657" y="17552"/>
                  <a:pt x="18215" y="17552"/>
                </a:cubicBezTo>
                <a:cubicBezTo>
                  <a:pt x="17950" y="17552"/>
                  <a:pt x="17641" y="17552"/>
                  <a:pt x="17376" y="17514"/>
                </a:cubicBezTo>
                <a:cubicBezTo>
                  <a:pt x="17066" y="17514"/>
                  <a:pt x="16801" y="17475"/>
                  <a:pt x="16492" y="17436"/>
                </a:cubicBezTo>
                <a:cubicBezTo>
                  <a:pt x="16183" y="17397"/>
                  <a:pt x="15874" y="17319"/>
                  <a:pt x="15565" y="17241"/>
                </a:cubicBezTo>
                <a:cubicBezTo>
                  <a:pt x="15255" y="17163"/>
                  <a:pt x="14902" y="17124"/>
                  <a:pt x="14593" y="17046"/>
                </a:cubicBezTo>
                <a:cubicBezTo>
                  <a:pt x="14328" y="17708"/>
                  <a:pt x="14107" y="18331"/>
                  <a:pt x="13798" y="18915"/>
                </a:cubicBezTo>
                <a:cubicBezTo>
                  <a:pt x="13533" y="19498"/>
                  <a:pt x="13224" y="19965"/>
                  <a:pt x="12914" y="20394"/>
                </a:cubicBezTo>
                <a:cubicBezTo>
                  <a:pt x="12561" y="20744"/>
                  <a:pt x="12208" y="21055"/>
                  <a:pt x="11766" y="21289"/>
                </a:cubicBezTo>
                <a:cubicBezTo>
                  <a:pt x="11368" y="21483"/>
                  <a:pt x="10971" y="21600"/>
                  <a:pt x="10529" y="21600"/>
                </a:cubicBezTo>
                <a:cubicBezTo>
                  <a:pt x="10132" y="21600"/>
                  <a:pt x="9734" y="21522"/>
                  <a:pt x="9336" y="21289"/>
                </a:cubicBezTo>
                <a:cubicBezTo>
                  <a:pt x="8939" y="21094"/>
                  <a:pt x="8630" y="20783"/>
                  <a:pt x="8320" y="20394"/>
                </a:cubicBezTo>
                <a:cubicBezTo>
                  <a:pt x="7967" y="20004"/>
                  <a:pt x="7658" y="19537"/>
                  <a:pt x="7349" y="18992"/>
                </a:cubicBezTo>
                <a:cubicBezTo>
                  <a:pt x="7084" y="18448"/>
                  <a:pt x="6819" y="17825"/>
                  <a:pt x="6598" y="17163"/>
                </a:cubicBezTo>
                <a:cubicBezTo>
                  <a:pt x="6289" y="17202"/>
                  <a:pt x="5979" y="17280"/>
                  <a:pt x="5714" y="17319"/>
                </a:cubicBezTo>
                <a:cubicBezTo>
                  <a:pt x="5449" y="17358"/>
                  <a:pt x="5184" y="17436"/>
                  <a:pt x="4919" y="17436"/>
                </a:cubicBezTo>
                <a:cubicBezTo>
                  <a:pt x="4654" y="17475"/>
                  <a:pt x="4389" y="17514"/>
                  <a:pt x="4124" y="17514"/>
                </a:cubicBezTo>
                <a:cubicBezTo>
                  <a:pt x="3903" y="17552"/>
                  <a:pt x="3638" y="17552"/>
                  <a:pt x="3417" y="17552"/>
                </a:cubicBezTo>
                <a:cubicBezTo>
                  <a:pt x="2932" y="17552"/>
                  <a:pt x="2490" y="17514"/>
                  <a:pt x="2136" y="17436"/>
                </a:cubicBezTo>
                <a:cubicBezTo>
                  <a:pt x="1827" y="17397"/>
                  <a:pt x="1518" y="17280"/>
                  <a:pt x="1297" y="17202"/>
                </a:cubicBezTo>
                <a:cubicBezTo>
                  <a:pt x="1032" y="17085"/>
                  <a:pt x="811" y="16969"/>
                  <a:pt x="679" y="16852"/>
                </a:cubicBezTo>
                <a:cubicBezTo>
                  <a:pt x="502" y="16696"/>
                  <a:pt x="370" y="16579"/>
                  <a:pt x="325" y="16424"/>
                </a:cubicBezTo>
                <a:cubicBezTo>
                  <a:pt x="60" y="16112"/>
                  <a:pt x="-28" y="15723"/>
                  <a:pt x="16" y="15295"/>
                </a:cubicBezTo>
                <a:cubicBezTo>
                  <a:pt x="16" y="14867"/>
                  <a:pt x="149" y="14439"/>
                  <a:pt x="370" y="13972"/>
                </a:cubicBezTo>
                <a:cubicBezTo>
                  <a:pt x="590" y="13466"/>
                  <a:pt x="944" y="12960"/>
                  <a:pt x="1341" y="12415"/>
                </a:cubicBezTo>
                <a:cubicBezTo>
                  <a:pt x="1783" y="11909"/>
                  <a:pt x="2269" y="11364"/>
                  <a:pt x="2887" y="10819"/>
                </a:cubicBezTo>
                <a:cubicBezTo>
                  <a:pt x="2666" y="10625"/>
                  <a:pt x="2446" y="10391"/>
                  <a:pt x="2225" y="10197"/>
                </a:cubicBezTo>
                <a:cubicBezTo>
                  <a:pt x="2048" y="10002"/>
                  <a:pt x="1827" y="9808"/>
                  <a:pt x="1695" y="9613"/>
                </a:cubicBezTo>
                <a:cubicBezTo>
                  <a:pt x="1253" y="9146"/>
                  <a:pt x="944" y="8718"/>
                  <a:pt x="679" y="8290"/>
                </a:cubicBezTo>
                <a:cubicBezTo>
                  <a:pt x="414" y="7862"/>
                  <a:pt x="237" y="7472"/>
                  <a:pt x="149" y="7122"/>
                </a:cubicBezTo>
                <a:cubicBezTo>
                  <a:pt x="16" y="6733"/>
                  <a:pt x="-28" y="6383"/>
                  <a:pt x="16" y="6071"/>
                </a:cubicBezTo>
                <a:cubicBezTo>
                  <a:pt x="16" y="5760"/>
                  <a:pt x="105" y="5449"/>
                  <a:pt x="325" y="5176"/>
                </a:cubicBezTo>
                <a:cubicBezTo>
                  <a:pt x="370" y="5059"/>
                  <a:pt x="502" y="4904"/>
                  <a:pt x="679" y="4787"/>
                </a:cubicBezTo>
                <a:cubicBezTo>
                  <a:pt x="811" y="4631"/>
                  <a:pt x="1032" y="4515"/>
                  <a:pt x="1297" y="4437"/>
                </a:cubicBezTo>
                <a:cubicBezTo>
                  <a:pt x="1518" y="4320"/>
                  <a:pt x="1827" y="4242"/>
                  <a:pt x="2136" y="4164"/>
                </a:cubicBezTo>
                <a:cubicBezTo>
                  <a:pt x="2490" y="4086"/>
                  <a:pt x="2932" y="4086"/>
                  <a:pt x="3417" y="4086"/>
                </a:cubicBezTo>
                <a:cubicBezTo>
                  <a:pt x="3638" y="4086"/>
                  <a:pt x="3903" y="4086"/>
                  <a:pt x="4124" y="4086"/>
                </a:cubicBezTo>
                <a:cubicBezTo>
                  <a:pt x="4389" y="4125"/>
                  <a:pt x="4654" y="4125"/>
                  <a:pt x="4919" y="4164"/>
                </a:cubicBezTo>
                <a:cubicBezTo>
                  <a:pt x="5184" y="4203"/>
                  <a:pt x="5449" y="4242"/>
                  <a:pt x="5714" y="4281"/>
                </a:cubicBezTo>
                <a:cubicBezTo>
                  <a:pt x="5979" y="4359"/>
                  <a:pt x="6289" y="4398"/>
                  <a:pt x="6598" y="4476"/>
                </a:cubicBezTo>
                <a:cubicBezTo>
                  <a:pt x="6819" y="3814"/>
                  <a:pt x="7084" y="3191"/>
                  <a:pt x="7349" y="2646"/>
                </a:cubicBezTo>
                <a:cubicBezTo>
                  <a:pt x="7658" y="2063"/>
                  <a:pt x="7967" y="1596"/>
                  <a:pt x="8320" y="1245"/>
                </a:cubicBezTo>
                <a:cubicBezTo>
                  <a:pt x="8630" y="817"/>
                  <a:pt x="8939" y="506"/>
                  <a:pt x="9336" y="311"/>
                </a:cubicBezTo>
                <a:cubicBezTo>
                  <a:pt x="9734" y="117"/>
                  <a:pt x="10132" y="0"/>
                  <a:pt x="10529" y="0"/>
                </a:cubicBezTo>
                <a:cubicBezTo>
                  <a:pt x="10971" y="0"/>
                  <a:pt x="11368" y="117"/>
                  <a:pt x="11766" y="350"/>
                </a:cubicBezTo>
                <a:cubicBezTo>
                  <a:pt x="12208" y="584"/>
                  <a:pt x="12561" y="856"/>
                  <a:pt x="12914" y="1245"/>
                </a:cubicBezTo>
                <a:cubicBezTo>
                  <a:pt x="13224" y="1635"/>
                  <a:pt x="13533" y="2141"/>
                  <a:pt x="13798" y="2685"/>
                </a:cubicBezTo>
                <a:cubicBezTo>
                  <a:pt x="14107" y="3269"/>
                  <a:pt x="14328" y="3892"/>
                  <a:pt x="14593" y="4592"/>
                </a:cubicBezTo>
                <a:cubicBezTo>
                  <a:pt x="14902" y="4515"/>
                  <a:pt x="15255" y="4437"/>
                  <a:pt x="15565" y="4359"/>
                </a:cubicBezTo>
                <a:cubicBezTo>
                  <a:pt x="15874" y="4320"/>
                  <a:pt x="16183" y="4242"/>
                  <a:pt x="16492" y="4164"/>
                </a:cubicBezTo>
                <a:cubicBezTo>
                  <a:pt x="16801" y="4125"/>
                  <a:pt x="17066" y="4125"/>
                  <a:pt x="17376" y="4086"/>
                </a:cubicBezTo>
                <a:cubicBezTo>
                  <a:pt x="17641" y="4086"/>
                  <a:pt x="17950" y="4086"/>
                  <a:pt x="18215" y="4086"/>
                </a:cubicBezTo>
                <a:cubicBezTo>
                  <a:pt x="18657" y="4086"/>
                  <a:pt x="19054" y="4086"/>
                  <a:pt x="19408" y="4164"/>
                </a:cubicBezTo>
                <a:cubicBezTo>
                  <a:pt x="19761" y="4242"/>
                  <a:pt x="20026" y="4320"/>
                  <a:pt x="20291" y="4437"/>
                </a:cubicBezTo>
                <a:cubicBezTo>
                  <a:pt x="20556" y="4515"/>
                  <a:pt x="20733" y="4631"/>
                  <a:pt x="20909" y="4787"/>
                </a:cubicBezTo>
                <a:cubicBezTo>
                  <a:pt x="21042" y="4904"/>
                  <a:pt x="21174" y="5059"/>
                  <a:pt x="21263" y="5176"/>
                </a:cubicBezTo>
                <a:cubicBezTo>
                  <a:pt x="21484" y="5526"/>
                  <a:pt x="21572" y="5916"/>
                  <a:pt x="21572" y="6344"/>
                </a:cubicBezTo>
                <a:cubicBezTo>
                  <a:pt x="21528" y="6733"/>
                  <a:pt x="21439" y="7200"/>
                  <a:pt x="21174" y="7667"/>
                </a:cubicBezTo>
                <a:cubicBezTo>
                  <a:pt x="20954" y="8134"/>
                  <a:pt x="20644" y="8640"/>
                  <a:pt x="20203" y="9185"/>
                </a:cubicBezTo>
                <a:cubicBezTo>
                  <a:pt x="19805" y="9730"/>
                  <a:pt x="19275" y="10275"/>
                  <a:pt x="18657" y="10819"/>
                </a:cubicBezTo>
                <a:close/>
                <a:moveTo>
                  <a:pt x="1120" y="5643"/>
                </a:moveTo>
                <a:cubicBezTo>
                  <a:pt x="988" y="5799"/>
                  <a:pt x="944" y="6032"/>
                  <a:pt x="944" y="6266"/>
                </a:cubicBezTo>
                <a:cubicBezTo>
                  <a:pt x="944" y="6538"/>
                  <a:pt x="988" y="6772"/>
                  <a:pt x="1120" y="7044"/>
                </a:cubicBezTo>
                <a:cubicBezTo>
                  <a:pt x="1253" y="7356"/>
                  <a:pt x="1385" y="7706"/>
                  <a:pt x="1606" y="8017"/>
                </a:cubicBezTo>
                <a:cubicBezTo>
                  <a:pt x="1827" y="8368"/>
                  <a:pt x="2092" y="8718"/>
                  <a:pt x="2446" y="9107"/>
                </a:cubicBezTo>
                <a:cubicBezTo>
                  <a:pt x="2578" y="9263"/>
                  <a:pt x="2755" y="9457"/>
                  <a:pt x="2976" y="9652"/>
                </a:cubicBezTo>
                <a:cubicBezTo>
                  <a:pt x="3152" y="9846"/>
                  <a:pt x="3373" y="10041"/>
                  <a:pt x="3594" y="10197"/>
                </a:cubicBezTo>
                <a:cubicBezTo>
                  <a:pt x="3727" y="10080"/>
                  <a:pt x="3903" y="9924"/>
                  <a:pt x="4080" y="9808"/>
                </a:cubicBezTo>
                <a:cubicBezTo>
                  <a:pt x="4257" y="9652"/>
                  <a:pt x="4433" y="9535"/>
                  <a:pt x="4610" y="9379"/>
                </a:cubicBezTo>
                <a:cubicBezTo>
                  <a:pt x="4831" y="9263"/>
                  <a:pt x="5008" y="9107"/>
                  <a:pt x="5184" y="8990"/>
                </a:cubicBezTo>
                <a:cubicBezTo>
                  <a:pt x="5405" y="8835"/>
                  <a:pt x="5582" y="8718"/>
                  <a:pt x="5759" y="8562"/>
                </a:cubicBezTo>
                <a:cubicBezTo>
                  <a:pt x="5803" y="8329"/>
                  <a:pt x="5847" y="8017"/>
                  <a:pt x="5891" y="7745"/>
                </a:cubicBezTo>
                <a:cubicBezTo>
                  <a:pt x="5935" y="7472"/>
                  <a:pt x="5979" y="7161"/>
                  <a:pt x="6024" y="6928"/>
                </a:cubicBezTo>
                <a:cubicBezTo>
                  <a:pt x="6024" y="6655"/>
                  <a:pt x="6112" y="6383"/>
                  <a:pt x="6156" y="6110"/>
                </a:cubicBezTo>
                <a:cubicBezTo>
                  <a:pt x="6200" y="5838"/>
                  <a:pt x="6289" y="5565"/>
                  <a:pt x="6333" y="5332"/>
                </a:cubicBezTo>
                <a:cubicBezTo>
                  <a:pt x="6068" y="5254"/>
                  <a:pt x="5803" y="5215"/>
                  <a:pt x="5538" y="5176"/>
                </a:cubicBezTo>
                <a:cubicBezTo>
                  <a:pt x="5273" y="5098"/>
                  <a:pt x="5008" y="5059"/>
                  <a:pt x="4787" y="5021"/>
                </a:cubicBezTo>
                <a:cubicBezTo>
                  <a:pt x="4522" y="4982"/>
                  <a:pt x="4301" y="4982"/>
                  <a:pt x="4036" y="4943"/>
                </a:cubicBezTo>
                <a:cubicBezTo>
                  <a:pt x="3815" y="4943"/>
                  <a:pt x="3594" y="4943"/>
                  <a:pt x="3417" y="4943"/>
                </a:cubicBezTo>
                <a:cubicBezTo>
                  <a:pt x="3197" y="4943"/>
                  <a:pt x="2976" y="4943"/>
                  <a:pt x="2755" y="4943"/>
                </a:cubicBezTo>
                <a:cubicBezTo>
                  <a:pt x="2534" y="4982"/>
                  <a:pt x="2357" y="4982"/>
                  <a:pt x="2136" y="5021"/>
                </a:cubicBezTo>
                <a:cubicBezTo>
                  <a:pt x="1916" y="5098"/>
                  <a:pt x="1739" y="5176"/>
                  <a:pt x="1562" y="5293"/>
                </a:cubicBezTo>
                <a:cubicBezTo>
                  <a:pt x="1385" y="5371"/>
                  <a:pt x="1253" y="5526"/>
                  <a:pt x="1120" y="5643"/>
                </a:cubicBezTo>
                <a:close/>
                <a:moveTo>
                  <a:pt x="3417" y="16696"/>
                </a:moveTo>
                <a:cubicBezTo>
                  <a:pt x="3594" y="16696"/>
                  <a:pt x="3815" y="16696"/>
                  <a:pt x="4036" y="16657"/>
                </a:cubicBezTo>
                <a:cubicBezTo>
                  <a:pt x="4301" y="16657"/>
                  <a:pt x="4522" y="16618"/>
                  <a:pt x="4787" y="16579"/>
                </a:cubicBezTo>
                <a:cubicBezTo>
                  <a:pt x="5008" y="16541"/>
                  <a:pt x="5273" y="16502"/>
                  <a:pt x="5538" y="16463"/>
                </a:cubicBezTo>
                <a:cubicBezTo>
                  <a:pt x="5803" y="16424"/>
                  <a:pt x="6068" y="16346"/>
                  <a:pt x="6333" y="16268"/>
                </a:cubicBezTo>
                <a:cubicBezTo>
                  <a:pt x="6289" y="16035"/>
                  <a:pt x="6200" y="15801"/>
                  <a:pt x="6156" y="15529"/>
                </a:cubicBezTo>
                <a:cubicBezTo>
                  <a:pt x="6112" y="15256"/>
                  <a:pt x="6024" y="14984"/>
                  <a:pt x="6024" y="14711"/>
                </a:cubicBezTo>
                <a:cubicBezTo>
                  <a:pt x="5979" y="14439"/>
                  <a:pt x="5935" y="14166"/>
                  <a:pt x="5891" y="13894"/>
                </a:cubicBezTo>
                <a:cubicBezTo>
                  <a:pt x="5847" y="13583"/>
                  <a:pt x="5803" y="13310"/>
                  <a:pt x="5759" y="13038"/>
                </a:cubicBezTo>
                <a:cubicBezTo>
                  <a:pt x="5582" y="12921"/>
                  <a:pt x="5405" y="12765"/>
                  <a:pt x="5184" y="12649"/>
                </a:cubicBezTo>
                <a:cubicBezTo>
                  <a:pt x="5008" y="12493"/>
                  <a:pt x="4831" y="12376"/>
                  <a:pt x="4610" y="12221"/>
                </a:cubicBezTo>
                <a:cubicBezTo>
                  <a:pt x="4433" y="12104"/>
                  <a:pt x="4257" y="11948"/>
                  <a:pt x="4080" y="11831"/>
                </a:cubicBezTo>
                <a:cubicBezTo>
                  <a:pt x="3903" y="11676"/>
                  <a:pt x="3727" y="11559"/>
                  <a:pt x="3594" y="11403"/>
                </a:cubicBezTo>
                <a:cubicBezTo>
                  <a:pt x="3064" y="11909"/>
                  <a:pt x="2578" y="12376"/>
                  <a:pt x="2225" y="12804"/>
                </a:cubicBezTo>
                <a:cubicBezTo>
                  <a:pt x="1827" y="13271"/>
                  <a:pt x="1518" y="13699"/>
                  <a:pt x="1341" y="14089"/>
                </a:cubicBezTo>
                <a:cubicBezTo>
                  <a:pt x="1120" y="14517"/>
                  <a:pt x="988" y="14867"/>
                  <a:pt x="988" y="15178"/>
                </a:cubicBezTo>
                <a:cubicBezTo>
                  <a:pt x="944" y="15490"/>
                  <a:pt x="988" y="15762"/>
                  <a:pt x="1120" y="15996"/>
                </a:cubicBezTo>
                <a:cubicBezTo>
                  <a:pt x="1253" y="16112"/>
                  <a:pt x="1385" y="16229"/>
                  <a:pt x="1562" y="16346"/>
                </a:cubicBezTo>
                <a:cubicBezTo>
                  <a:pt x="1739" y="16424"/>
                  <a:pt x="1916" y="16502"/>
                  <a:pt x="2136" y="16579"/>
                </a:cubicBezTo>
                <a:cubicBezTo>
                  <a:pt x="2357" y="16618"/>
                  <a:pt x="2534" y="16657"/>
                  <a:pt x="2755" y="16657"/>
                </a:cubicBezTo>
                <a:cubicBezTo>
                  <a:pt x="2976" y="16696"/>
                  <a:pt x="3197" y="16696"/>
                  <a:pt x="3417" y="16696"/>
                </a:cubicBezTo>
                <a:close/>
                <a:moveTo>
                  <a:pt x="5714" y="11870"/>
                </a:moveTo>
                <a:cubicBezTo>
                  <a:pt x="5714" y="11715"/>
                  <a:pt x="5714" y="11520"/>
                  <a:pt x="5670" y="11325"/>
                </a:cubicBezTo>
                <a:cubicBezTo>
                  <a:pt x="5670" y="11170"/>
                  <a:pt x="5670" y="10975"/>
                  <a:pt x="5670" y="10819"/>
                </a:cubicBezTo>
                <a:cubicBezTo>
                  <a:pt x="5670" y="10625"/>
                  <a:pt x="5670" y="10469"/>
                  <a:pt x="5670" y="10275"/>
                </a:cubicBezTo>
                <a:cubicBezTo>
                  <a:pt x="5714" y="10080"/>
                  <a:pt x="5714" y="9924"/>
                  <a:pt x="5714" y="9730"/>
                </a:cubicBezTo>
                <a:cubicBezTo>
                  <a:pt x="5449" y="9924"/>
                  <a:pt x="5184" y="10080"/>
                  <a:pt x="4963" y="10275"/>
                </a:cubicBezTo>
                <a:cubicBezTo>
                  <a:pt x="4743" y="10469"/>
                  <a:pt x="4522" y="10625"/>
                  <a:pt x="4301" y="10819"/>
                </a:cubicBezTo>
                <a:cubicBezTo>
                  <a:pt x="4522" y="10975"/>
                  <a:pt x="4743" y="11170"/>
                  <a:pt x="4963" y="11325"/>
                </a:cubicBezTo>
                <a:cubicBezTo>
                  <a:pt x="5184" y="11520"/>
                  <a:pt x="5449" y="11715"/>
                  <a:pt x="5714" y="11870"/>
                </a:cubicBezTo>
                <a:close/>
                <a:moveTo>
                  <a:pt x="12782" y="13738"/>
                </a:moveTo>
                <a:cubicBezTo>
                  <a:pt x="13091" y="13622"/>
                  <a:pt x="13356" y="13466"/>
                  <a:pt x="13621" y="13310"/>
                </a:cubicBezTo>
                <a:cubicBezTo>
                  <a:pt x="13886" y="13155"/>
                  <a:pt x="14151" y="12999"/>
                  <a:pt x="14416" y="12843"/>
                </a:cubicBezTo>
                <a:cubicBezTo>
                  <a:pt x="14416" y="12688"/>
                  <a:pt x="14416" y="12493"/>
                  <a:pt x="14416" y="12337"/>
                </a:cubicBezTo>
                <a:cubicBezTo>
                  <a:pt x="14460" y="12182"/>
                  <a:pt x="14460" y="11987"/>
                  <a:pt x="14460" y="11831"/>
                </a:cubicBezTo>
                <a:cubicBezTo>
                  <a:pt x="14460" y="11637"/>
                  <a:pt x="14460" y="11481"/>
                  <a:pt x="14460" y="11325"/>
                </a:cubicBezTo>
                <a:cubicBezTo>
                  <a:pt x="14460" y="11131"/>
                  <a:pt x="14460" y="10975"/>
                  <a:pt x="14460" y="10819"/>
                </a:cubicBezTo>
                <a:cubicBezTo>
                  <a:pt x="14460" y="10625"/>
                  <a:pt x="14460" y="10469"/>
                  <a:pt x="14460" y="10314"/>
                </a:cubicBezTo>
                <a:cubicBezTo>
                  <a:pt x="14460" y="10119"/>
                  <a:pt x="14460" y="9963"/>
                  <a:pt x="14460" y="9808"/>
                </a:cubicBezTo>
                <a:cubicBezTo>
                  <a:pt x="14460" y="9613"/>
                  <a:pt x="14460" y="9457"/>
                  <a:pt x="14416" y="9302"/>
                </a:cubicBezTo>
                <a:cubicBezTo>
                  <a:pt x="14416" y="9107"/>
                  <a:pt x="14416" y="8951"/>
                  <a:pt x="14416" y="8796"/>
                </a:cubicBezTo>
                <a:cubicBezTo>
                  <a:pt x="14151" y="8601"/>
                  <a:pt x="13886" y="8445"/>
                  <a:pt x="13621" y="8290"/>
                </a:cubicBezTo>
                <a:cubicBezTo>
                  <a:pt x="13356" y="8134"/>
                  <a:pt x="13091" y="8017"/>
                  <a:pt x="12782" y="7862"/>
                </a:cubicBezTo>
                <a:cubicBezTo>
                  <a:pt x="12649" y="7784"/>
                  <a:pt x="12473" y="7667"/>
                  <a:pt x="12296" y="7589"/>
                </a:cubicBezTo>
                <a:cubicBezTo>
                  <a:pt x="12119" y="7511"/>
                  <a:pt x="11987" y="7434"/>
                  <a:pt x="11810" y="7356"/>
                </a:cubicBezTo>
                <a:cubicBezTo>
                  <a:pt x="11633" y="7278"/>
                  <a:pt x="11457" y="7161"/>
                  <a:pt x="11280" y="7122"/>
                </a:cubicBezTo>
                <a:cubicBezTo>
                  <a:pt x="11147" y="7044"/>
                  <a:pt x="10971" y="6966"/>
                  <a:pt x="10794" y="6850"/>
                </a:cubicBezTo>
                <a:cubicBezTo>
                  <a:pt x="10617" y="6966"/>
                  <a:pt x="10485" y="7044"/>
                  <a:pt x="10308" y="7122"/>
                </a:cubicBezTo>
                <a:cubicBezTo>
                  <a:pt x="10132" y="7161"/>
                  <a:pt x="9955" y="7278"/>
                  <a:pt x="9734" y="7356"/>
                </a:cubicBezTo>
                <a:cubicBezTo>
                  <a:pt x="9601" y="7434"/>
                  <a:pt x="9425" y="7511"/>
                  <a:pt x="9248" y="7589"/>
                </a:cubicBezTo>
                <a:cubicBezTo>
                  <a:pt x="9071" y="7667"/>
                  <a:pt x="8939" y="7784"/>
                  <a:pt x="8762" y="7862"/>
                </a:cubicBezTo>
                <a:cubicBezTo>
                  <a:pt x="8585" y="7978"/>
                  <a:pt x="8409" y="8056"/>
                  <a:pt x="8232" y="8173"/>
                </a:cubicBezTo>
                <a:cubicBezTo>
                  <a:pt x="8055" y="8290"/>
                  <a:pt x="7879" y="8368"/>
                  <a:pt x="7746" y="8484"/>
                </a:cubicBezTo>
                <a:cubicBezTo>
                  <a:pt x="7525" y="8562"/>
                  <a:pt x="7349" y="8640"/>
                  <a:pt x="7216" y="8718"/>
                </a:cubicBezTo>
                <a:cubicBezTo>
                  <a:pt x="7039" y="8835"/>
                  <a:pt x="6907" y="8951"/>
                  <a:pt x="6774" y="9029"/>
                </a:cubicBezTo>
                <a:cubicBezTo>
                  <a:pt x="6730" y="9185"/>
                  <a:pt x="6686" y="9302"/>
                  <a:pt x="6686" y="9457"/>
                </a:cubicBezTo>
                <a:cubicBezTo>
                  <a:pt x="6686" y="9613"/>
                  <a:pt x="6686" y="9769"/>
                  <a:pt x="6686" y="9885"/>
                </a:cubicBezTo>
                <a:cubicBezTo>
                  <a:pt x="6686" y="10080"/>
                  <a:pt x="6686" y="10236"/>
                  <a:pt x="6686" y="10391"/>
                </a:cubicBezTo>
                <a:cubicBezTo>
                  <a:pt x="6642" y="10547"/>
                  <a:pt x="6642" y="10664"/>
                  <a:pt x="6642" y="10819"/>
                </a:cubicBezTo>
                <a:cubicBezTo>
                  <a:pt x="6642" y="10936"/>
                  <a:pt x="6642" y="11092"/>
                  <a:pt x="6686" y="11248"/>
                </a:cubicBezTo>
                <a:cubicBezTo>
                  <a:pt x="6686" y="11403"/>
                  <a:pt x="6686" y="11559"/>
                  <a:pt x="6686" y="11715"/>
                </a:cubicBezTo>
                <a:cubicBezTo>
                  <a:pt x="6686" y="11870"/>
                  <a:pt x="6686" y="11987"/>
                  <a:pt x="6686" y="12143"/>
                </a:cubicBezTo>
                <a:cubicBezTo>
                  <a:pt x="6686" y="12259"/>
                  <a:pt x="6730" y="12415"/>
                  <a:pt x="6774" y="12571"/>
                </a:cubicBezTo>
                <a:cubicBezTo>
                  <a:pt x="6907" y="12688"/>
                  <a:pt x="7039" y="12804"/>
                  <a:pt x="7216" y="12882"/>
                </a:cubicBezTo>
                <a:cubicBezTo>
                  <a:pt x="7349" y="12999"/>
                  <a:pt x="7525" y="13077"/>
                  <a:pt x="7746" y="13194"/>
                </a:cubicBezTo>
                <a:cubicBezTo>
                  <a:pt x="7879" y="13271"/>
                  <a:pt x="8055" y="13349"/>
                  <a:pt x="8232" y="13427"/>
                </a:cubicBezTo>
                <a:cubicBezTo>
                  <a:pt x="8409" y="13544"/>
                  <a:pt x="8585" y="13661"/>
                  <a:pt x="8762" y="13738"/>
                </a:cubicBezTo>
                <a:cubicBezTo>
                  <a:pt x="8939" y="13855"/>
                  <a:pt x="9071" y="13933"/>
                  <a:pt x="9248" y="14011"/>
                </a:cubicBezTo>
                <a:cubicBezTo>
                  <a:pt x="9425" y="14128"/>
                  <a:pt x="9601" y="14205"/>
                  <a:pt x="9734" y="14244"/>
                </a:cubicBezTo>
                <a:cubicBezTo>
                  <a:pt x="9955" y="14361"/>
                  <a:pt x="10132" y="14439"/>
                  <a:pt x="10308" y="14517"/>
                </a:cubicBezTo>
                <a:cubicBezTo>
                  <a:pt x="10485" y="14595"/>
                  <a:pt x="10617" y="14672"/>
                  <a:pt x="10794" y="14750"/>
                </a:cubicBezTo>
                <a:cubicBezTo>
                  <a:pt x="10971" y="14672"/>
                  <a:pt x="11147" y="14595"/>
                  <a:pt x="11280" y="14517"/>
                </a:cubicBezTo>
                <a:cubicBezTo>
                  <a:pt x="11457" y="14439"/>
                  <a:pt x="11633" y="14361"/>
                  <a:pt x="11810" y="14244"/>
                </a:cubicBezTo>
                <a:cubicBezTo>
                  <a:pt x="11987" y="14205"/>
                  <a:pt x="12119" y="14128"/>
                  <a:pt x="12296" y="14011"/>
                </a:cubicBezTo>
                <a:cubicBezTo>
                  <a:pt x="12473" y="13933"/>
                  <a:pt x="12649" y="13855"/>
                  <a:pt x="12782" y="13738"/>
                </a:cubicBezTo>
                <a:close/>
                <a:moveTo>
                  <a:pt x="6863" y="7939"/>
                </a:moveTo>
                <a:cubicBezTo>
                  <a:pt x="7039" y="7784"/>
                  <a:pt x="7260" y="7667"/>
                  <a:pt x="7525" y="7511"/>
                </a:cubicBezTo>
                <a:cubicBezTo>
                  <a:pt x="7790" y="7395"/>
                  <a:pt x="8011" y="7239"/>
                  <a:pt x="8232" y="7122"/>
                </a:cubicBezTo>
                <a:cubicBezTo>
                  <a:pt x="8497" y="7005"/>
                  <a:pt x="8718" y="6889"/>
                  <a:pt x="8983" y="6772"/>
                </a:cubicBezTo>
                <a:cubicBezTo>
                  <a:pt x="9204" y="6616"/>
                  <a:pt x="9469" y="6499"/>
                  <a:pt x="9690" y="6422"/>
                </a:cubicBezTo>
                <a:cubicBezTo>
                  <a:pt x="9513" y="6344"/>
                  <a:pt x="9292" y="6266"/>
                  <a:pt x="9071" y="6188"/>
                </a:cubicBezTo>
                <a:cubicBezTo>
                  <a:pt x="8851" y="6071"/>
                  <a:pt x="8674" y="6032"/>
                  <a:pt x="8497" y="5955"/>
                </a:cubicBezTo>
                <a:cubicBezTo>
                  <a:pt x="8276" y="5877"/>
                  <a:pt x="8100" y="5799"/>
                  <a:pt x="7879" y="5760"/>
                </a:cubicBezTo>
                <a:cubicBezTo>
                  <a:pt x="7658" y="5682"/>
                  <a:pt x="7481" y="5643"/>
                  <a:pt x="7260" y="5604"/>
                </a:cubicBezTo>
                <a:cubicBezTo>
                  <a:pt x="7216" y="5760"/>
                  <a:pt x="7172" y="5955"/>
                  <a:pt x="7172" y="6110"/>
                </a:cubicBezTo>
                <a:cubicBezTo>
                  <a:pt x="7128" y="6305"/>
                  <a:pt x="7084" y="6499"/>
                  <a:pt x="7039" y="6694"/>
                </a:cubicBezTo>
                <a:cubicBezTo>
                  <a:pt x="6995" y="6928"/>
                  <a:pt x="6951" y="7122"/>
                  <a:pt x="6907" y="7317"/>
                </a:cubicBezTo>
                <a:cubicBezTo>
                  <a:pt x="6907" y="7511"/>
                  <a:pt x="6863" y="7706"/>
                  <a:pt x="6863" y="7939"/>
                </a:cubicBezTo>
                <a:close/>
                <a:moveTo>
                  <a:pt x="9690" y="15217"/>
                </a:moveTo>
                <a:cubicBezTo>
                  <a:pt x="9469" y="15101"/>
                  <a:pt x="9204" y="14984"/>
                  <a:pt x="8983" y="14867"/>
                </a:cubicBezTo>
                <a:cubicBezTo>
                  <a:pt x="8718" y="14711"/>
                  <a:pt x="8497" y="14595"/>
                  <a:pt x="8232" y="14517"/>
                </a:cubicBezTo>
                <a:cubicBezTo>
                  <a:pt x="8011" y="14361"/>
                  <a:pt x="7790" y="14244"/>
                  <a:pt x="7525" y="14089"/>
                </a:cubicBezTo>
                <a:cubicBezTo>
                  <a:pt x="7260" y="13972"/>
                  <a:pt x="7039" y="13816"/>
                  <a:pt x="6863" y="13699"/>
                </a:cubicBezTo>
                <a:cubicBezTo>
                  <a:pt x="6863" y="13894"/>
                  <a:pt x="6907" y="14089"/>
                  <a:pt x="6907" y="14322"/>
                </a:cubicBezTo>
                <a:cubicBezTo>
                  <a:pt x="6951" y="14517"/>
                  <a:pt x="6995" y="14711"/>
                  <a:pt x="7039" y="14906"/>
                </a:cubicBezTo>
                <a:cubicBezTo>
                  <a:pt x="7084" y="15101"/>
                  <a:pt x="7128" y="15295"/>
                  <a:pt x="7172" y="15490"/>
                </a:cubicBezTo>
                <a:cubicBezTo>
                  <a:pt x="7172" y="15684"/>
                  <a:pt x="7216" y="15879"/>
                  <a:pt x="7260" y="16035"/>
                </a:cubicBezTo>
                <a:cubicBezTo>
                  <a:pt x="7481" y="15996"/>
                  <a:pt x="7658" y="15957"/>
                  <a:pt x="7879" y="15879"/>
                </a:cubicBezTo>
                <a:cubicBezTo>
                  <a:pt x="8100" y="15801"/>
                  <a:pt x="8276" y="15762"/>
                  <a:pt x="8497" y="15684"/>
                </a:cubicBezTo>
                <a:cubicBezTo>
                  <a:pt x="8674" y="15606"/>
                  <a:pt x="8851" y="15529"/>
                  <a:pt x="9071" y="15451"/>
                </a:cubicBezTo>
                <a:cubicBezTo>
                  <a:pt x="9292" y="15373"/>
                  <a:pt x="9513" y="15295"/>
                  <a:pt x="9690" y="15217"/>
                </a:cubicBezTo>
                <a:close/>
                <a:moveTo>
                  <a:pt x="10529" y="895"/>
                </a:moveTo>
                <a:cubicBezTo>
                  <a:pt x="10264" y="895"/>
                  <a:pt x="9999" y="973"/>
                  <a:pt x="9734" y="1129"/>
                </a:cubicBezTo>
                <a:cubicBezTo>
                  <a:pt x="9469" y="1284"/>
                  <a:pt x="9204" y="1557"/>
                  <a:pt x="8939" y="1907"/>
                </a:cubicBezTo>
                <a:cubicBezTo>
                  <a:pt x="8674" y="2218"/>
                  <a:pt x="8409" y="2646"/>
                  <a:pt x="8144" y="3114"/>
                </a:cubicBezTo>
                <a:cubicBezTo>
                  <a:pt x="7923" y="3581"/>
                  <a:pt x="7702" y="4125"/>
                  <a:pt x="7481" y="4748"/>
                </a:cubicBezTo>
                <a:cubicBezTo>
                  <a:pt x="7790" y="4787"/>
                  <a:pt x="8055" y="4865"/>
                  <a:pt x="8320" y="4943"/>
                </a:cubicBezTo>
                <a:cubicBezTo>
                  <a:pt x="8585" y="5059"/>
                  <a:pt x="8851" y="5137"/>
                  <a:pt x="9116" y="5254"/>
                </a:cubicBezTo>
                <a:cubicBezTo>
                  <a:pt x="9381" y="5332"/>
                  <a:pt x="9646" y="5449"/>
                  <a:pt x="9955" y="5565"/>
                </a:cubicBezTo>
                <a:cubicBezTo>
                  <a:pt x="10220" y="5682"/>
                  <a:pt x="10529" y="5799"/>
                  <a:pt x="10794" y="5877"/>
                </a:cubicBezTo>
                <a:cubicBezTo>
                  <a:pt x="11015" y="5799"/>
                  <a:pt x="11236" y="5682"/>
                  <a:pt x="11501" y="5604"/>
                </a:cubicBezTo>
                <a:cubicBezTo>
                  <a:pt x="11766" y="5488"/>
                  <a:pt x="11987" y="5410"/>
                  <a:pt x="12208" y="5332"/>
                </a:cubicBezTo>
                <a:cubicBezTo>
                  <a:pt x="12473" y="5254"/>
                  <a:pt x="12738" y="5137"/>
                  <a:pt x="12959" y="5059"/>
                </a:cubicBezTo>
                <a:cubicBezTo>
                  <a:pt x="13179" y="4982"/>
                  <a:pt x="13444" y="4904"/>
                  <a:pt x="13665" y="4826"/>
                </a:cubicBezTo>
                <a:cubicBezTo>
                  <a:pt x="13444" y="4242"/>
                  <a:pt x="13224" y="3658"/>
                  <a:pt x="13003" y="3191"/>
                </a:cubicBezTo>
                <a:cubicBezTo>
                  <a:pt x="12738" y="2685"/>
                  <a:pt x="12473" y="2296"/>
                  <a:pt x="12208" y="1946"/>
                </a:cubicBezTo>
                <a:cubicBezTo>
                  <a:pt x="11943" y="1596"/>
                  <a:pt x="11678" y="1362"/>
                  <a:pt x="11412" y="1168"/>
                </a:cubicBezTo>
                <a:cubicBezTo>
                  <a:pt x="11147" y="973"/>
                  <a:pt x="10838" y="895"/>
                  <a:pt x="10529" y="895"/>
                </a:cubicBezTo>
                <a:close/>
                <a:moveTo>
                  <a:pt x="10529" y="20744"/>
                </a:moveTo>
                <a:cubicBezTo>
                  <a:pt x="10838" y="20744"/>
                  <a:pt x="11147" y="20666"/>
                  <a:pt x="11412" y="20471"/>
                </a:cubicBezTo>
                <a:cubicBezTo>
                  <a:pt x="11678" y="20277"/>
                  <a:pt x="11943" y="20004"/>
                  <a:pt x="12208" y="19693"/>
                </a:cubicBezTo>
                <a:cubicBezTo>
                  <a:pt x="12473" y="19343"/>
                  <a:pt x="12738" y="18915"/>
                  <a:pt x="13003" y="18448"/>
                </a:cubicBezTo>
                <a:cubicBezTo>
                  <a:pt x="13224" y="17942"/>
                  <a:pt x="13444" y="17397"/>
                  <a:pt x="13665" y="16774"/>
                </a:cubicBezTo>
                <a:cubicBezTo>
                  <a:pt x="13444" y="16735"/>
                  <a:pt x="13179" y="16657"/>
                  <a:pt x="12959" y="16579"/>
                </a:cubicBezTo>
                <a:cubicBezTo>
                  <a:pt x="12738" y="16463"/>
                  <a:pt x="12473" y="16385"/>
                  <a:pt x="12208" y="16268"/>
                </a:cubicBezTo>
                <a:cubicBezTo>
                  <a:pt x="11987" y="16229"/>
                  <a:pt x="11766" y="16151"/>
                  <a:pt x="11501" y="16035"/>
                </a:cubicBezTo>
                <a:cubicBezTo>
                  <a:pt x="11236" y="15918"/>
                  <a:pt x="11015" y="15840"/>
                  <a:pt x="10794" y="15723"/>
                </a:cubicBezTo>
                <a:cubicBezTo>
                  <a:pt x="10529" y="15840"/>
                  <a:pt x="10220" y="15957"/>
                  <a:pt x="9955" y="16074"/>
                </a:cubicBezTo>
                <a:cubicBezTo>
                  <a:pt x="9646" y="16190"/>
                  <a:pt x="9381" y="16268"/>
                  <a:pt x="9116" y="16385"/>
                </a:cubicBezTo>
                <a:cubicBezTo>
                  <a:pt x="8851" y="16502"/>
                  <a:pt x="8585" y="16579"/>
                  <a:pt x="8320" y="16657"/>
                </a:cubicBezTo>
                <a:cubicBezTo>
                  <a:pt x="8055" y="16735"/>
                  <a:pt x="7790" y="16813"/>
                  <a:pt x="7481" y="16891"/>
                </a:cubicBezTo>
                <a:cubicBezTo>
                  <a:pt x="7702" y="17514"/>
                  <a:pt x="7923" y="18058"/>
                  <a:pt x="8144" y="18525"/>
                </a:cubicBezTo>
                <a:cubicBezTo>
                  <a:pt x="8409" y="18992"/>
                  <a:pt x="8674" y="19382"/>
                  <a:pt x="8939" y="19732"/>
                </a:cubicBezTo>
                <a:cubicBezTo>
                  <a:pt x="9204" y="20082"/>
                  <a:pt x="9469" y="20316"/>
                  <a:pt x="9734" y="20471"/>
                </a:cubicBezTo>
                <a:cubicBezTo>
                  <a:pt x="9999" y="20666"/>
                  <a:pt x="10264" y="20744"/>
                  <a:pt x="10529" y="20744"/>
                </a:cubicBezTo>
                <a:close/>
                <a:moveTo>
                  <a:pt x="11854" y="6422"/>
                </a:moveTo>
                <a:cubicBezTo>
                  <a:pt x="12119" y="6499"/>
                  <a:pt x="12384" y="6616"/>
                  <a:pt x="12605" y="6772"/>
                </a:cubicBezTo>
                <a:cubicBezTo>
                  <a:pt x="12870" y="6889"/>
                  <a:pt x="13091" y="7005"/>
                  <a:pt x="13312" y="7122"/>
                </a:cubicBezTo>
                <a:cubicBezTo>
                  <a:pt x="13444" y="7200"/>
                  <a:pt x="13621" y="7317"/>
                  <a:pt x="13798" y="7395"/>
                </a:cubicBezTo>
                <a:cubicBezTo>
                  <a:pt x="13974" y="7472"/>
                  <a:pt x="14151" y="7550"/>
                  <a:pt x="14284" y="7667"/>
                </a:cubicBezTo>
                <a:cubicBezTo>
                  <a:pt x="14239" y="7511"/>
                  <a:pt x="14195" y="7317"/>
                  <a:pt x="14151" y="7161"/>
                </a:cubicBezTo>
                <a:cubicBezTo>
                  <a:pt x="14151" y="7005"/>
                  <a:pt x="14107" y="6811"/>
                  <a:pt x="14107" y="6655"/>
                </a:cubicBezTo>
                <a:cubicBezTo>
                  <a:pt x="14063" y="6499"/>
                  <a:pt x="14019" y="6344"/>
                  <a:pt x="14019" y="6188"/>
                </a:cubicBezTo>
                <a:cubicBezTo>
                  <a:pt x="13974" y="6032"/>
                  <a:pt x="13930" y="5877"/>
                  <a:pt x="13886" y="5682"/>
                </a:cubicBezTo>
                <a:cubicBezTo>
                  <a:pt x="13754" y="5760"/>
                  <a:pt x="13577" y="5838"/>
                  <a:pt x="13400" y="5877"/>
                </a:cubicBezTo>
                <a:cubicBezTo>
                  <a:pt x="13224" y="5916"/>
                  <a:pt x="13047" y="5994"/>
                  <a:pt x="12914" y="6032"/>
                </a:cubicBezTo>
                <a:cubicBezTo>
                  <a:pt x="12738" y="6071"/>
                  <a:pt x="12605" y="6149"/>
                  <a:pt x="12428" y="6188"/>
                </a:cubicBezTo>
                <a:cubicBezTo>
                  <a:pt x="12252" y="6266"/>
                  <a:pt x="12075" y="6344"/>
                  <a:pt x="11854" y="6422"/>
                </a:cubicBezTo>
                <a:close/>
                <a:moveTo>
                  <a:pt x="14284" y="13972"/>
                </a:moveTo>
                <a:cubicBezTo>
                  <a:pt x="14151" y="14050"/>
                  <a:pt x="13974" y="14166"/>
                  <a:pt x="13798" y="14244"/>
                </a:cubicBezTo>
                <a:cubicBezTo>
                  <a:pt x="13621" y="14322"/>
                  <a:pt x="13444" y="14400"/>
                  <a:pt x="13312" y="14517"/>
                </a:cubicBezTo>
                <a:cubicBezTo>
                  <a:pt x="13091" y="14595"/>
                  <a:pt x="12870" y="14711"/>
                  <a:pt x="12605" y="14867"/>
                </a:cubicBezTo>
                <a:cubicBezTo>
                  <a:pt x="12384" y="14984"/>
                  <a:pt x="12119" y="15101"/>
                  <a:pt x="11854" y="15217"/>
                </a:cubicBezTo>
                <a:cubicBezTo>
                  <a:pt x="12075" y="15295"/>
                  <a:pt x="12252" y="15373"/>
                  <a:pt x="12428" y="15412"/>
                </a:cubicBezTo>
                <a:cubicBezTo>
                  <a:pt x="12605" y="15490"/>
                  <a:pt x="12738" y="15529"/>
                  <a:pt x="12914" y="15568"/>
                </a:cubicBezTo>
                <a:cubicBezTo>
                  <a:pt x="13047" y="15645"/>
                  <a:pt x="13224" y="15684"/>
                  <a:pt x="13400" y="15762"/>
                </a:cubicBezTo>
                <a:cubicBezTo>
                  <a:pt x="13577" y="15801"/>
                  <a:pt x="13754" y="15879"/>
                  <a:pt x="13886" y="15918"/>
                </a:cubicBezTo>
                <a:cubicBezTo>
                  <a:pt x="13930" y="15762"/>
                  <a:pt x="13974" y="15606"/>
                  <a:pt x="14019" y="15451"/>
                </a:cubicBezTo>
                <a:cubicBezTo>
                  <a:pt x="14019" y="15295"/>
                  <a:pt x="14063" y="15139"/>
                  <a:pt x="14107" y="14984"/>
                </a:cubicBezTo>
                <a:cubicBezTo>
                  <a:pt x="14107" y="14789"/>
                  <a:pt x="14151" y="14634"/>
                  <a:pt x="14151" y="14478"/>
                </a:cubicBezTo>
                <a:cubicBezTo>
                  <a:pt x="14195" y="14283"/>
                  <a:pt x="14239" y="14128"/>
                  <a:pt x="14284" y="13972"/>
                </a:cubicBezTo>
                <a:close/>
                <a:moveTo>
                  <a:pt x="18215" y="4943"/>
                </a:moveTo>
                <a:cubicBezTo>
                  <a:pt x="17950" y="4943"/>
                  <a:pt x="17685" y="4943"/>
                  <a:pt x="17420" y="4943"/>
                </a:cubicBezTo>
                <a:cubicBezTo>
                  <a:pt x="17155" y="4982"/>
                  <a:pt x="16890" y="4982"/>
                  <a:pt x="16581" y="5021"/>
                </a:cubicBezTo>
                <a:cubicBezTo>
                  <a:pt x="16316" y="5098"/>
                  <a:pt x="16051" y="5176"/>
                  <a:pt x="15741" y="5215"/>
                </a:cubicBezTo>
                <a:cubicBezTo>
                  <a:pt x="15432" y="5254"/>
                  <a:pt x="15123" y="5332"/>
                  <a:pt x="14814" y="5449"/>
                </a:cubicBezTo>
                <a:cubicBezTo>
                  <a:pt x="14902" y="5643"/>
                  <a:pt x="14946" y="5877"/>
                  <a:pt x="14990" y="6110"/>
                </a:cubicBezTo>
                <a:cubicBezTo>
                  <a:pt x="15035" y="6344"/>
                  <a:pt x="15035" y="6577"/>
                  <a:pt x="15079" y="6811"/>
                </a:cubicBezTo>
                <a:cubicBezTo>
                  <a:pt x="15167" y="7044"/>
                  <a:pt x="15211" y="7278"/>
                  <a:pt x="15255" y="7550"/>
                </a:cubicBezTo>
                <a:cubicBezTo>
                  <a:pt x="15255" y="7784"/>
                  <a:pt x="15300" y="8056"/>
                  <a:pt x="15344" y="8290"/>
                </a:cubicBezTo>
                <a:cubicBezTo>
                  <a:pt x="15565" y="8445"/>
                  <a:pt x="15785" y="8601"/>
                  <a:pt x="16051" y="8757"/>
                </a:cubicBezTo>
                <a:cubicBezTo>
                  <a:pt x="16271" y="8912"/>
                  <a:pt x="16492" y="9068"/>
                  <a:pt x="16713" y="9224"/>
                </a:cubicBezTo>
                <a:cubicBezTo>
                  <a:pt x="16934" y="9418"/>
                  <a:pt x="17155" y="9574"/>
                  <a:pt x="17376" y="9730"/>
                </a:cubicBezTo>
                <a:cubicBezTo>
                  <a:pt x="17597" y="9885"/>
                  <a:pt x="17773" y="10041"/>
                  <a:pt x="17950" y="10197"/>
                </a:cubicBezTo>
                <a:cubicBezTo>
                  <a:pt x="18524" y="9730"/>
                  <a:pt x="18966" y="9263"/>
                  <a:pt x="19363" y="8796"/>
                </a:cubicBezTo>
                <a:cubicBezTo>
                  <a:pt x="19717" y="8368"/>
                  <a:pt x="20026" y="7939"/>
                  <a:pt x="20203" y="7511"/>
                </a:cubicBezTo>
                <a:cubicBezTo>
                  <a:pt x="20424" y="7161"/>
                  <a:pt x="20556" y="6811"/>
                  <a:pt x="20600" y="6461"/>
                </a:cubicBezTo>
                <a:cubicBezTo>
                  <a:pt x="20644" y="6149"/>
                  <a:pt x="20600" y="5877"/>
                  <a:pt x="20424" y="5643"/>
                </a:cubicBezTo>
                <a:cubicBezTo>
                  <a:pt x="20335" y="5526"/>
                  <a:pt x="20203" y="5371"/>
                  <a:pt x="20026" y="5293"/>
                </a:cubicBezTo>
                <a:cubicBezTo>
                  <a:pt x="19849" y="5176"/>
                  <a:pt x="19673" y="5098"/>
                  <a:pt x="19452" y="5021"/>
                </a:cubicBezTo>
                <a:cubicBezTo>
                  <a:pt x="19231" y="4982"/>
                  <a:pt x="19010" y="4982"/>
                  <a:pt x="18789" y="4943"/>
                </a:cubicBezTo>
                <a:cubicBezTo>
                  <a:pt x="18612" y="4943"/>
                  <a:pt x="18392" y="4943"/>
                  <a:pt x="18215" y="4943"/>
                </a:cubicBezTo>
                <a:close/>
                <a:moveTo>
                  <a:pt x="20424" y="15996"/>
                </a:moveTo>
                <a:cubicBezTo>
                  <a:pt x="20600" y="15762"/>
                  <a:pt x="20644" y="15490"/>
                  <a:pt x="20600" y="15178"/>
                </a:cubicBezTo>
                <a:cubicBezTo>
                  <a:pt x="20556" y="14867"/>
                  <a:pt x="20424" y="14517"/>
                  <a:pt x="20203" y="14089"/>
                </a:cubicBezTo>
                <a:cubicBezTo>
                  <a:pt x="20026" y="13699"/>
                  <a:pt x="19717" y="13271"/>
                  <a:pt x="19363" y="12804"/>
                </a:cubicBezTo>
                <a:cubicBezTo>
                  <a:pt x="18966" y="12376"/>
                  <a:pt x="18524" y="11909"/>
                  <a:pt x="17950" y="11403"/>
                </a:cubicBezTo>
                <a:cubicBezTo>
                  <a:pt x="17773" y="11598"/>
                  <a:pt x="17597" y="11754"/>
                  <a:pt x="17376" y="11909"/>
                </a:cubicBezTo>
                <a:cubicBezTo>
                  <a:pt x="17155" y="12065"/>
                  <a:pt x="16934" y="12221"/>
                  <a:pt x="16713" y="12376"/>
                </a:cubicBezTo>
                <a:cubicBezTo>
                  <a:pt x="16492" y="12571"/>
                  <a:pt x="16271" y="12726"/>
                  <a:pt x="16051" y="12882"/>
                </a:cubicBezTo>
                <a:cubicBezTo>
                  <a:pt x="15785" y="12999"/>
                  <a:pt x="15565" y="13194"/>
                  <a:pt x="15344" y="13349"/>
                </a:cubicBezTo>
                <a:cubicBezTo>
                  <a:pt x="15300" y="13583"/>
                  <a:pt x="15255" y="13816"/>
                  <a:pt x="15255" y="14089"/>
                </a:cubicBezTo>
                <a:cubicBezTo>
                  <a:pt x="15211" y="14322"/>
                  <a:pt x="15167" y="14595"/>
                  <a:pt x="15079" y="14828"/>
                </a:cubicBezTo>
                <a:cubicBezTo>
                  <a:pt x="15035" y="15062"/>
                  <a:pt x="15035" y="15295"/>
                  <a:pt x="14990" y="15529"/>
                </a:cubicBezTo>
                <a:cubicBezTo>
                  <a:pt x="14946" y="15762"/>
                  <a:pt x="14902" y="15996"/>
                  <a:pt x="14814" y="16190"/>
                </a:cubicBezTo>
                <a:cubicBezTo>
                  <a:pt x="15123" y="16268"/>
                  <a:pt x="15432" y="16346"/>
                  <a:pt x="15741" y="16424"/>
                </a:cubicBezTo>
                <a:cubicBezTo>
                  <a:pt x="16051" y="16463"/>
                  <a:pt x="16316" y="16502"/>
                  <a:pt x="16581" y="16579"/>
                </a:cubicBezTo>
                <a:cubicBezTo>
                  <a:pt x="16890" y="16618"/>
                  <a:pt x="17155" y="16657"/>
                  <a:pt x="17420" y="16657"/>
                </a:cubicBezTo>
                <a:cubicBezTo>
                  <a:pt x="17685" y="16696"/>
                  <a:pt x="17950" y="16696"/>
                  <a:pt x="18215" y="16696"/>
                </a:cubicBezTo>
                <a:cubicBezTo>
                  <a:pt x="18392" y="16696"/>
                  <a:pt x="18612" y="16696"/>
                  <a:pt x="18789" y="16657"/>
                </a:cubicBezTo>
                <a:cubicBezTo>
                  <a:pt x="19010" y="16657"/>
                  <a:pt x="19231" y="16618"/>
                  <a:pt x="19452" y="16579"/>
                </a:cubicBezTo>
                <a:cubicBezTo>
                  <a:pt x="19673" y="16502"/>
                  <a:pt x="19849" y="16424"/>
                  <a:pt x="20026" y="16346"/>
                </a:cubicBezTo>
                <a:cubicBezTo>
                  <a:pt x="20203" y="16229"/>
                  <a:pt x="20335" y="16112"/>
                  <a:pt x="20424" y="15996"/>
                </a:cubicBezTo>
                <a:close/>
                <a:moveTo>
                  <a:pt x="15432" y="9457"/>
                </a:moveTo>
                <a:cubicBezTo>
                  <a:pt x="15432" y="9691"/>
                  <a:pt x="15432" y="9924"/>
                  <a:pt x="15432" y="10119"/>
                </a:cubicBezTo>
                <a:cubicBezTo>
                  <a:pt x="15432" y="10352"/>
                  <a:pt x="15432" y="10586"/>
                  <a:pt x="15432" y="10819"/>
                </a:cubicBezTo>
                <a:cubicBezTo>
                  <a:pt x="15432" y="11053"/>
                  <a:pt x="15432" y="11286"/>
                  <a:pt x="15432" y="11481"/>
                </a:cubicBezTo>
                <a:cubicBezTo>
                  <a:pt x="15432" y="11715"/>
                  <a:pt x="15432" y="11948"/>
                  <a:pt x="15432" y="12182"/>
                </a:cubicBezTo>
                <a:cubicBezTo>
                  <a:pt x="15609" y="12065"/>
                  <a:pt x="15741" y="11987"/>
                  <a:pt x="15918" y="11831"/>
                </a:cubicBezTo>
                <a:cubicBezTo>
                  <a:pt x="16095" y="11715"/>
                  <a:pt x="16271" y="11637"/>
                  <a:pt x="16404" y="11520"/>
                </a:cubicBezTo>
                <a:cubicBezTo>
                  <a:pt x="16581" y="11403"/>
                  <a:pt x="16713" y="11248"/>
                  <a:pt x="16846" y="11131"/>
                </a:cubicBezTo>
                <a:cubicBezTo>
                  <a:pt x="16978" y="11014"/>
                  <a:pt x="17111" y="10897"/>
                  <a:pt x="17287" y="10819"/>
                </a:cubicBezTo>
                <a:cubicBezTo>
                  <a:pt x="17111" y="10703"/>
                  <a:pt x="16978" y="10586"/>
                  <a:pt x="16846" y="10469"/>
                </a:cubicBezTo>
                <a:cubicBezTo>
                  <a:pt x="16713" y="10352"/>
                  <a:pt x="16581" y="10236"/>
                  <a:pt x="16404" y="10119"/>
                </a:cubicBezTo>
                <a:cubicBezTo>
                  <a:pt x="16271" y="10002"/>
                  <a:pt x="16095" y="9885"/>
                  <a:pt x="15918" y="9769"/>
                </a:cubicBezTo>
                <a:cubicBezTo>
                  <a:pt x="15741" y="9652"/>
                  <a:pt x="15609" y="9535"/>
                  <a:pt x="15432" y="9457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60" rIns="22860" anchor="ctr"/>
          <a:lstStyle/>
          <a:p>
            <a:pPr algn="ctr">
              <a:lnSpc>
                <a:spcPct val="100000"/>
              </a:lnSpc>
              <a:defRPr sz="3000"/>
            </a:pPr>
            <a:endParaRPr sz="1500" dirty="0"/>
          </a:p>
        </p:txBody>
      </p:sp>
      <p:sp>
        <p:nvSpPr>
          <p:cNvPr id="25" name="Shape 661">
            <a:extLst>
              <a:ext uri="{FF2B5EF4-FFF2-40B4-BE49-F238E27FC236}">
                <a16:creationId xmlns:a16="http://schemas.microsoft.com/office/drawing/2014/main" id="{D64B8CB7-C181-463A-8031-443FD7472276}"/>
              </a:ext>
            </a:extLst>
          </p:cNvPr>
          <p:cNvSpPr/>
          <p:nvPr/>
        </p:nvSpPr>
        <p:spPr>
          <a:xfrm>
            <a:off x="1428340" y="2938337"/>
            <a:ext cx="3143660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3000"/>
            </a:lvl1pPr>
          </a:lstStyle>
          <a:p>
            <a:pPr algn="l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Мобильное приложение «Производственный учет»</a:t>
            </a:r>
            <a:endParaRPr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Shape 662">
            <a:extLst>
              <a:ext uri="{FF2B5EF4-FFF2-40B4-BE49-F238E27FC236}">
                <a16:creationId xmlns:a16="http://schemas.microsoft.com/office/drawing/2014/main" id="{676885C3-824F-4686-9D00-0CEA9E1F1A31}"/>
              </a:ext>
            </a:extLst>
          </p:cNvPr>
          <p:cNvSpPr/>
          <p:nvPr/>
        </p:nvSpPr>
        <p:spPr>
          <a:xfrm>
            <a:off x="1428340" y="3670363"/>
            <a:ext cx="2686315" cy="1343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defRPr sz="1600">
                <a:solidFill>
                  <a:srgbClr val="686B73"/>
                </a:solidFill>
              </a:defRPr>
            </a:lvl1pPr>
          </a:lstStyle>
          <a:p>
            <a:r>
              <a:rPr lang="ru-RU" sz="1400" dirty="0"/>
              <a:t>Представление статистических данных по производственным показателям предприятий (шахт, обогатительных фабрик) ООО «РУК» менеджменту Компании на мобильных устройствах</a:t>
            </a:r>
            <a:endParaRPr sz="1400" dirty="0"/>
          </a:p>
        </p:txBody>
      </p:sp>
      <p:sp>
        <p:nvSpPr>
          <p:cNvPr id="28" name="Shape 659">
            <a:extLst>
              <a:ext uri="{FF2B5EF4-FFF2-40B4-BE49-F238E27FC236}">
                <a16:creationId xmlns:a16="http://schemas.microsoft.com/office/drawing/2014/main" id="{C7152BC4-BAF1-4F0F-8E28-559D40864FE6}"/>
              </a:ext>
            </a:extLst>
          </p:cNvPr>
          <p:cNvSpPr/>
          <p:nvPr/>
        </p:nvSpPr>
        <p:spPr>
          <a:xfrm>
            <a:off x="521660" y="5125531"/>
            <a:ext cx="763722" cy="762584"/>
          </a:xfrm>
          <a:prstGeom prst="ellipse">
            <a:avLst/>
          </a:prstGeom>
          <a:solidFill>
            <a:schemeClr val="accent1">
              <a:hueOff val="799179"/>
              <a:satOff val="-16973"/>
              <a:lumOff val="11768"/>
            </a:schemeClr>
          </a:solidFill>
          <a:ln w="12700">
            <a:miter lim="400000"/>
          </a:ln>
        </p:spPr>
        <p:txBody>
          <a:bodyPr lIns="22860" rIns="22860" anchor="ctr"/>
          <a:lstStyle/>
          <a:p>
            <a:pPr algn="ctr">
              <a:lnSpc>
                <a:spcPct val="100000"/>
              </a:lnSpc>
              <a:defRPr sz="3000"/>
            </a:pPr>
            <a:endParaRPr sz="1500" dirty="0"/>
          </a:p>
        </p:txBody>
      </p:sp>
      <p:sp>
        <p:nvSpPr>
          <p:cNvPr id="29" name="Shape 660">
            <a:extLst>
              <a:ext uri="{FF2B5EF4-FFF2-40B4-BE49-F238E27FC236}">
                <a16:creationId xmlns:a16="http://schemas.microsoft.com/office/drawing/2014/main" id="{993AB25C-93D1-46E5-90D1-0888B7243451}"/>
              </a:ext>
            </a:extLst>
          </p:cNvPr>
          <p:cNvSpPr/>
          <p:nvPr/>
        </p:nvSpPr>
        <p:spPr>
          <a:xfrm>
            <a:off x="791928" y="5380149"/>
            <a:ext cx="223187" cy="253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18657" y="10819"/>
                </a:moveTo>
                <a:cubicBezTo>
                  <a:pt x="19275" y="11364"/>
                  <a:pt x="19805" y="11909"/>
                  <a:pt x="20203" y="12415"/>
                </a:cubicBezTo>
                <a:cubicBezTo>
                  <a:pt x="20644" y="12960"/>
                  <a:pt x="20954" y="13466"/>
                  <a:pt x="21174" y="13972"/>
                </a:cubicBezTo>
                <a:cubicBezTo>
                  <a:pt x="21439" y="14439"/>
                  <a:pt x="21528" y="14867"/>
                  <a:pt x="21572" y="15295"/>
                </a:cubicBezTo>
                <a:cubicBezTo>
                  <a:pt x="21572" y="15723"/>
                  <a:pt x="21484" y="16112"/>
                  <a:pt x="21263" y="16424"/>
                </a:cubicBezTo>
                <a:cubicBezTo>
                  <a:pt x="21174" y="16579"/>
                  <a:pt x="21042" y="16696"/>
                  <a:pt x="20909" y="16852"/>
                </a:cubicBezTo>
                <a:cubicBezTo>
                  <a:pt x="20733" y="16969"/>
                  <a:pt x="20556" y="17085"/>
                  <a:pt x="20291" y="17202"/>
                </a:cubicBezTo>
                <a:cubicBezTo>
                  <a:pt x="20026" y="17280"/>
                  <a:pt x="19761" y="17397"/>
                  <a:pt x="19408" y="17436"/>
                </a:cubicBezTo>
                <a:cubicBezTo>
                  <a:pt x="19054" y="17514"/>
                  <a:pt x="18657" y="17552"/>
                  <a:pt x="18215" y="17552"/>
                </a:cubicBezTo>
                <a:cubicBezTo>
                  <a:pt x="17950" y="17552"/>
                  <a:pt x="17641" y="17552"/>
                  <a:pt x="17376" y="17514"/>
                </a:cubicBezTo>
                <a:cubicBezTo>
                  <a:pt x="17066" y="17514"/>
                  <a:pt x="16801" y="17475"/>
                  <a:pt x="16492" y="17436"/>
                </a:cubicBezTo>
                <a:cubicBezTo>
                  <a:pt x="16183" y="17397"/>
                  <a:pt x="15874" y="17319"/>
                  <a:pt x="15565" y="17241"/>
                </a:cubicBezTo>
                <a:cubicBezTo>
                  <a:pt x="15255" y="17163"/>
                  <a:pt x="14902" y="17124"/>
                  <a:pt x="14593" y="17046"/>
                </a:cubicBezTo>
                <a:cubicBezTo>
                  <a:pt x="14328" y="17708"/>
                  <a:pt x="14107" y="18331"/>
                  <a:pt x="13798" y="18915"/>
                </a:cubicBezTo>
                <a:cubicBezTo>
                  <a:pt x="13533" y="19498"/>
                  <a:pt x="13224" y="19965"/>
                  <a:pt x="12914" y="20394"/>
                </a:cubicBezTo>
                <a:cubicBezTo>
                  <a:pt x="12561" y="20744"/>
                  <a:pt x="12208" y="21055"/>
                  <a:pt x="11766" y="21289"/>
                </a:cubicBezTo>
                <a:cubicBezTo>
                  <a:pt x="11368" y="21483"/>
                  <a:pt x="10971" y="21600"/>
                  <a:pt x="10529" y="21600"/>
                </a:cubicBezTo>
                <a:cubicBezTo>
                  <a:pt x="10132" y="21600"/>
                  <a:pt x="9734" y="21522"/>
                  <a:pt x="9336" y="21289"/>
                </a:cubicBezTo>
                <a:cubicBezTo>
                  <a:pt x="8939" y="21094"/>
                  <a:pt x="8630" y="20783"/>
                  <a:pt x="8320" y="20394"/>
                </a:cubicBezTo>
                <a:cubicBezTo>
                  <a:pt x="7967" y="20004"/>
                  <a:pt x="7658" y="19537"/>
                  <a:pt x="7349" y="18992"/>
                </a:cubicBezTo>
                <a:cubicBezTo>
                  <a:pt x="7084" y="18448"/>
                  <a:pt x="6819" y="17825"/>
                  <a:pt x="6598" y="17163"/>
                </a:cubicBezTo>
                <a:cubicBezTo>
                  <a:pt x="6289" y="17202"/>
                  <a:pt x="5979" y="17280"/>
                  <a:pt x="5714" y="17319"/>
                </a:cubicBezTo>
                <a:cubicBezTo>
                  <a:pt x="5449" y="17358"/>
                  <a:pt x="5184" y="17436"/>
                  <a:pt x="4919" y="17436"/>
                </a:cubicBezTo>
                <a:cubicBezTo>
                  <a:pt x="4654" y="17475"/>
                  <a:pt x="4389" y="17514"/>
                  <a:pt x="4124" y="17514"/>
                </a:cubicBezTo>
                <a:cubicBezTo>
                  <a:pt x="3903" y="17552"/>
                  <a:pt x="3638" y="17552"/>
                  <a:pt x="3417" y="17552"/>
                </a:cubicBezTo>
                <a:cubicBezTo>
                  <a:pt x="2932" y="17552"/>
                  <a:pt x="2490" y="17514"/>
                  <a:pt x="2136" y="17436"/>
                </a:cubicBezTo>
                <a:cubicBezTo>
                  <a:pt x="1827" y="17397"/>
                  <a:pt x="1518" y="17280"/>
                  <a:pt x="1297" y="17202"/>
                </a:cubicBezTo>
                <a:cubicBezTo>
                  <a:pt x="1032" y="17085"/>
                  <a:pt x="811" y="16969"/>
                  <a:pt x="679" y="16852"/>
                </a:cubicBezTo>
                <a:cubicBezTo>
                  <a:pt x="502" y="16696"/>
                  <a:pt x="370" y="16579"/>
                  <a:pt x="325" y="16424"/>
                </a:cubicBezTo>
                <a:cubicBezTo>
                  <a:pt x="60" y="16112"/>
                  <a:pt x="-28" y="15723"/>
                  <a:pt x="16" y="15295"/>
                </a:cubicBezTo>
                <a:cubicBezTo>
                  <a:pt x="16" y="14867"/>
                  <a:pt x="149" y="14439"/>
                  <a:pt x="370" y="13972"/>
                </a:cubicBezTo>
                <a:cubicBezTo>
                  <a:pt x="590" y="13466"/>
                  <a:pt x="944" y="12960"/>
                  <a:pt x="1341" y="12415"/>
                </a:cubicBezTo>
                <a:cubicBezTo>
                  <a:pt x="1783" y="11909"/>
                  <a:pt x="2269" y="11364"/>
                  <a:pt x="2887" y="10819"/>
                </a:cubicBezTo>
                <a:cubicBezTo>
                  <a:pt x="2666" y="10625"/>
                  <a:pt x="2446" y="10391"/>
                  <a:pt x="2225" y="10197"/>
                </a:cubicBezTo>
                <a:cubicBezTo>
                  <a:pt x="2048" y="10002"/>
                  <a:pt x="1827" y="9808"/>
                  <a:pt x="1695" y="9613"/>
                </a:cubicBezTo>
                <a:cubicBezTo>
                  <a:pt x="1253" y="9146"/>
                  <a:pt x="944" y="8718"/>
                  <a:pt x="679" y="8290"/>
                </a:cubicBezTo>
                <a:cubicBezTo>
                  <a:pt x="414" y="7862"/>
                  <a:pt x="237" y="7472"/>
                  <a:pt x="149" y="7122"/>
                </a:cubicBezTo>
                <a:cubicBezTo>
                  <a:pt x="16" y="6733"/>
                  <a:pt x="-28" y="6383"/>
                  <a:pt x="16" y="6071"/>
                </a:cubicBezTo>
                <a:cubicBezTo>
                  <a:pt x="16" y="5760"/>
                  <a:pt x="105" y="5449"/>
                  <a:pt x="325" y="5176"/>
                </a:cubicBezTo>
                <a:cubicBezTo>
                  <a:pt x="370" y="5059"/>
                  <a:pt x="502" y="4904"/>
                  <a:pt x="679" y="4787"/>
                </a:cubicBezTo>
                <a:cubicBezTo>
                  <a:pt x="811" y="4631"/>
                  <a:pt x="1032" y="4515"/>
                  <a:pt x="1297" y="4437"/>
                </a:cubicBezTo>
                <a:cubicBezTo>
                  <a:pt x="1518" y="4320"/>
                  <a:pt x="1827" y="4242"/>
                  <a:pt x="2136" y="4164"/>
                </a:cubicBezTo>
                <a:cubicBezTo>
                  <a:pt x="2490" y="4086"/>
                  <a:pt x="2932" y="4086"/>
                  <a:pt x="3417" y="4086"/>
                </a:cubicBezTo>
                <a:cubicBezTo>
                  <a:pt x="3638" y="4086"/>
                  <a:pt x="3903" y="4086"/>
                  <a:pt x="4124" y="4086"/>
                </a:cubicBezTo>
                <a:cubicBezTo>
                  <a:pt x="4389" y="4125"/>
                  <a:pt x="4654" y="4125"/>
                  <a:pt x="4919" y="4164"/>
                </a:cubicBezTo>
                <a:cubicBezTo>
                  <a:pt x="5184" y="4203"/>
                  <a:pt x="5449" y="4242"/>
                  <a:pt x="5714" y="4281"/>
                </a:cubicBezTo>
                <a:cubicBezTo>
                  <a:pt x="5979" y="4359"/>
                  <a:pt x="6289" y="4398"/>
                  <a:pt x="6598" y="4476"/>
                </a:cubicBezTo>
                <a:cubicBezTo>
                  <a:pt x="6819" y="3814"/>
                  <a:pt x="7084" y="3191"/>
                  <a:pt x="7349" y="2646"/>
                </a:cubicBezTo>
                <a:cubicBezTo>
                  <a:pt x="7658" y="2063"/>
                  <a:pt x="7967" y="1596"/>
                  <a:pt x="8320" y="1245"/>
                </a:cubicBezTo>
                <a:cubicBezTo>
                  <a:pt x="8630" y="817"/>
                  <a:pt x="8939" y="506"/>
                  <a:pt x="9336" y="311"/>
                </a:cubicBezTo>
                <a:cubicBezTo>
                  <a:pt x="9734" y="117"/>
                  <a:pt x="10132" y="0"/>
                  <a:pt x="10529" y="0"/>
                </a:cubicBezTo>
                <a:cubicBezTo>
                  <a:pt x="10971" y="0"/>
                  <a:pt x="11368" y="117"/>
                  <a:pt x="11766" y="350"/>
                </a:cubicBezTo>
                <a:cubicBezTo>
                  <a:pt x="12208" y="584"/>
                  <a:pt x="12561" y="856"/>
                  <a:pt x="12914" y="1245"/>
                </a:cubicBezTo>
                <a:cubicBezTo>
                  <a:pt x="13224" y="1635"/>
                  <a:pt x="13533" y="2141"/>
                  <a:pt x="13798" y="2685"/>
                </a:cubicBezTo>
                <a:cubicBezTo>
                  <a:pt x="14107" y="3269"/>
                  <a:pt x="14328" y="3892"/>
                  <a:pt x="14593" y="4592"/>
                </a:cubicBezTo>
                <a:cubicBezTo>
                  <a:pt x="14902" y="4515"/>
                  <a:pt x="15255" y="4437"/>
                  <a:pt x="15565" y="4359"/>
                </a:cubicBezTo>
                <a:cubicBezTo>
                  <a:pt x="15874" y="4320"/>
                  <a:pt x="16183" y="4242"/>
                  <a:pt x="16492" y="4164"/>
                </a:cubicBezTo>
                <a:cubicBezTo>
                  <a:pt x="16801" y="4125"/>
                  <a:pt x="17066" y="4125"/>
                  <a:pt x="17376" y="4086"/>
                </a:cubicBezTo>
                <a:cubicBezTo>
                  <a:pt x="17641" y="4086"/>
                  <a:pt x="17950" y="4086"/>
                  <a:pt x="18215" y="4086"/>
                </a:cubicBezTo>
                <a:cubicBezTo>
                  <a:pt x="18657" y="4086"/>
                  <a:pt x="19054" y="4086"/>
                  <a:pt x="19408" y="4164"/>
                </a:cubicBezTo>
                <a:cubicBezTo>
                  <a:pt x="19761" y="4242"/>
                  <a:pt x="20026" y="4320"/>
                  <a:pt x="20291" y="4437"/>
                </a:cubicBezTo>
                <a:cubicBezTo>
                  <a:pt x="20556" y="4515"/>
                  <a:pt x="20733" y="4631"/>
                  <a:pt x="20909" y="4787"/>
                </a:cubicBezTo>
                <a:cubicBezTo>
                  <a:pt x="21042" y="4904"/>
                  <a:pt x="21174" y="5059"/>
                  <a:pt x="21263" y="5176"/>
                </a:cubicBezTo>
                <a:cubicBezTo>
                  <a:pt x="21484" y="5526"/>
                  <a:pt x="21572" y="5916"/>
                  <a:pt x="21572" y="6344"/>
                </a:cubicBezTo>
                <a:cubicBezTo>
                  <a:pt x="21528" y="6733"/>
                  <a:pt x="21439" y="7200"/>
                  <a:pt x="21174" y="7667"/>
                </a:cubicBezTo>
                <a:cubicBezTo>
                  <a:pt x="20954" y="8134"/>
                  <a:pt x="20644" y="8640"/>
                  <a:pt x="20203" y="9185"/>
                </a:cubicBezTo>
                <a:cubicBezTo>
                  <a:pt x="19805" y="9730"/>
                  <a:pt x="19275" y="10275"/>
                  <a:pt x="18657" y="10819"/>
                </a:cubicBezTo>
                <a:close/>
                <a:moveTo>
                  <a:pt x="1120" y="5643"/>
                </a:moveTo>
                <a:cubicBezTo>
                  <a:pt x="988" y="5799"/>
                  <a:pt x="944" y="6032"/>
                  <a:pt x="944" y="6266"/>
                </a:cubicBezTo>
                <a:cubicBezTo>
                  <a:pt x="944" y="6538"/>
                  <a:pt x="988" y="6772"/>
                  <a:pt x="1120" y="7044"/>
                </a:cubicBezTo>
                <a:cubicBezTo>
                  <a:pt x="1253" y="7356"/>
                  <a:pt x="1385" y="7706"/>
                  <a:pt x="1606" y="8017"/>
                </a:cubicBezTo>
                <a:cubicBezTo>
                  <a:pt x="1827" y="8368"/>
                  <a:pt x="2092" y="8718"/>
                  <a:pt x="2446" y="9107"/>
                </a:cubicBezTo>
                <a:cubicBezTo>
                  <a:pt x="2578" y="9263"/>
                  <a:pt x="2755" y="9457"/>
                  <a:pt x="2976" y="9652"/>
                </a:cubicBezTo>
                <a:cubicBezTo>
                  <a:pt x="3152" y="9846"/>
                  <a:pt x="3373" y="10041"/>
                  <a:pt x="3594" y="10197"/>
                </a:cubicBezTo>
                <a:cubicBezTo>
                  <a:pt x="3727" y="10080"/>
                  <a:pt x="3903" y="9924"/>
                  <a:pt x="4080" y="9808"/>
                </a:cubicBezTo>
                <a:cubicBezTo>
                  <a:pt x="4257" y="9652"/>
                  <a:pt x="4433" y="9535"/>
                  <a:pt x="4610" y="9379"/>
                </a:cubicBezTo>
                <a:cubicBezTo>
                  <a:pt x="4831" y="9263"/>
                  <a:pt x="5008" y="9107"/>
                  <a:pt x="5184" y="8990"/>
                </a:cubicBezTo>
                <a:cubicBezTo>
                  <a:pt x="5405" y="8835"/>
                  <a:pt x="5582" y="8718"/>
                  <a:pt x="5759" y="8562"/>
                </a:cubicBezTo>
                <a:cubicBezTo>
                  <a:pt x="5803" y="8329"/>
                  <a:pt x="5847" y="8017"/>
                  <a:pt x="5891" y="7745"/>
                </a:cubicBezTo>
                <a:cubicBezTo>
                  <a:pt x="5935" y="7472"/>
                  <a:pt x="5979" y="7161"/>
                  <a:pt x="6024" y="6928"/>
                </a:cubicBezTo>
                <a:cubicBezTo>
                  <a:pt x="6024" y="6655"/>
                  <a:pt x="6112" y="6383"/>
                  <a:pt x="6156" y="6110"/>
                </a:cubicBezTo>
                <a:cubicBezTo>
                  <a:pt x="6200" y="5838"/>
                  <a:pt x="6289" y="5565"/>
                  <a:pt x="6333" y="5332"/>
                </a:cubicBezTo>
                <a:cubicBezTo>
                  <a:pt x="6068" y="5254"/>
                  <a:pt x="5803" y="5215"/>
                  <a:pt x="5538" y="5176"/>
                </a:cubicBezTo>
                <a:cubicBezTo>
                  <a:pt x="5273" y="5098"/>
                  <a:pt x="5008" y="5059"/>
                  <a:pt x="4787" y="5021"/>
                </a:cubicBezTo>
                <a:cubicBezTo>
                  <a:pt x="4522" y="4982"/>
                  <a:pt x="4301" y="4982"/>
                  <a:pt x="4036" y="4943"/>
                </a:cubicBezTo>
                <a:cubicBezTo>
                  <a:pt x="3815" y="4943"/>
                  <a:pt x="3594" y="4943"/>
                  <a:pt x="3417" y="4943"/>
                </a:cubicBezTo>
                <a:cubicBezTo>
                  <a:pt x="3197" y="4943"/>
                  <a:pt x="2976" y="4943"/>
                  <a:pt x="2755" y="4943"/>
                </a:cubicBezTo>
                <a:cubicBezTo>
                  <a:pt x="2534" y="4982"/>
                  <a:pt x="2357" y="4982"/>
                  <a:pt x="2136" y="5021"/>
                </a:cubicBezTo>
                <a:cubicBezTo>
                  <a:pt x="1916" y="5098"/>
                  <a:pt x="1739" y="5176"/>
                  <a:pt x="1562" y="5293"/>
                </a:cubicBezTo>
                <a:cubicBezTo>
                  <a:pt x="1385" y="5371"/>
                  <a:pt x="1253" y="5526"/>
                  <a:pt x="1120" y="5643"/>
                </a:cubicBezTo>
                <a:close/>
                <a:moveTo>
                  <a:pt x="3417" y="16696"/>
                </a:moveTo>
                <a:cubicBezTo>
                  <a:pt x="3594" y="16696"/>
                  <a:pt x="3815" y="16696"/>
                  <a:pt x="4036" y="16657"/>
                </a:cubicBezTo>
                <a:cubicBezTo>
                  <a:pt x="4301" y="16657"/>
                  <a:pt x="4522" y="16618"/>
                  <a:pt x="4787" y="16579"/>
                </a:cubicBezTo>
                <a:cubicBezTo>
                  <a:pt x="5008" y="16541"/>
                  <a:pt x="5273" y="16502"/>
                  <a:pt x="5538" y="16463"/>
                </a:cubicBezTo>
                <a:cubicBezTo>
                  <a:pt x="5803" y="16424"/>
                  <a:pt x="6068" y="16346"/>
                  <a:pt x="6333" y="16268"/>
                </a:cubicBezTo>
                <a:cubicBezTo>
                  <a:pt x="6289" y="16035"/>
                  <a:pt x="6200" y="15801"/>
                  <a:pt x="6156" y="15529"/>
                </a:cubicBezTo>
                <a:cubicBezTo>
                  <a:pt x="6112" y="15256"/>
                  <a:pt x="6024" y="14984"/>
                  <a:pt x="6024" y="14711"/>
                </a:cubicBezTo>
                <a:cubicBezTo>
                  <a:pt x="5979" y="14439"/>
                  <a:pt x="5935" y="14166"/>
                  <a:pt x="5891" y="13894"/>
                </a:cubicBezTo>
                <a:cubicBezTo>
                  <a:pt x="5847" y="13583"/>
                  <a:pt x="5803" y="13310"/>
                  <a:pt x="5759" y="13038"/>
                </a:cubicBezTo>
                <a:cubicBezTo>
                  <a:pt x="5582" y="12921"/>
                  <a:pt x="5405" y="12765"/>
                  <a:pt x="5184" y="12649"/>
                </a:cubicBezTo>
                <a:cubicBezTo>
                  <a:pt x="5008" y="12493"/>
                  <a:pt x="4831" y="12376"/>
                  <a:pt x="4610" y="12221"/>
                </a:cubicBezTo>
                <a:cubicBezTo>
                  <a:pt x="4433" y="12104"/>
                  <a:pt x="4257" y="11948"/>
                  <a:pt x="4080" y="11831"/>
                </a:cubicBezTo>
                <a:cubicBezTo>
                  <a:pt x="3903" y="11676"/>
                  <a:pt x="3727" y="11559"/>
                  <a:pt x="3594" y="11403"/>
                </a:cubicBezTo>
                <a:cubicBezTo>
                  <a:pt x="3064" y="11909"/>
                  <a:pt x="2578" y="12376"/>
                  <a:pt x="2225" y="12804"/>
                </a:cubicBezTo>
                <a:cubicBezTo>
                  <a:pt x="1827" y="13271"/>
                  <a:pt x="1518" y="13699"/>
                  <a:pt x="1341" y="14089"/>
                </a:cubicBezTo>
                <a:cubicBezTo>
                  <a:pt x="1120" y="14517"/>
                  <a:pt x="988" y="14867"/>
                  <a:pt x="988" y="15178"/>
                </a:cubicBezTo>
                <a:cubicBezTo>
                  <a:pt x="944" y="15490"/>
                  <a:pt x="988" y="15762"/>
                  <a:pt x="1120" y="15996"/>
                </a:cubicBezTo>
                <a:cubicBezTo>
                  <a:pt x="1253" y="16112"/>
                  <a:pt x="1385" y="16229"/>
                  <a:pt x="1562" y="16346"/>
                </a:cubicBezTo>
                <a:cubicBezTo>
                  <a:pt x="1739" y="16424"/>
                  <a:pt x="1916" y="16502"/>
                  <a:pt x="2136" y="16579"/>
                </a:cubicBezTo>
                <a:cubicBezTo>
                  <a:pt x="2357" y="16618"/>
                  <a:pt x="2534" y="16657"/>
                  <a:pt x="2755" y="16657"/>
                </a:cubicBezTo>
                <a:cubicBezTo>
                  <a:pt x="2976" y="16696"/>
                  <a:pt x="3197" y="16696"/>
                  <a:pt x="3417" y="16696"/>
                </a:cubicBezTo>
                <a:close/>
                <a:moveTo>
                  <a:pt x="5714" y="11870"/>
                </a:moveTo>
                <a:cubicBezTo>
                  <a:pt x="5714" y="11715"/>
                  <a:pt x="5714" y="11520"/>
                  <a:pt x="5670" y="11325"/>
                </a:cubicBezTo>
                <a:cubicBezTo>
                  <a:pt x="5670" y="11170"/>
                  <a:pt x="5670" y="10975"/>
                  <a:pt x="5670" y="10819"/>
                </a:cubicBezTo>
                <a:cubicBezTo>
                  <a:pt x="5670" y="10625"/>
                  <a:pt x="5670" y="10469"/>
                  <a:pt x="5670" y="10275"/>
                </a:cubicBezTo>
                <a:cubicBezTo>
                  <a:pt x="5714" y="10080"/>
                  <a:pt x="5714" y="9924"/>
                  <a:pt x="5714" y="9730"/>
                </a:cubicBezTo>
                <a:cubicBezTo>
                  <a:pt x="5449" y="9924"/>
                  <a:pt x="5184" y="10080"/>
                  <a:pt x="4963" y="10275"/>
                </a:cubicBezTo>
                <a:cubicBezTo>
                  <a:pt x="4743" y="10469"/>
                  <a:pt x="4522" y="10625"/>
                  <a:pt x="4301" y="10819"/>
                </a:cubicBezTo>
                <a:cubicBezTo>
                  <a:pt x="4522" y="10975"/>
                  <a:pt x="4743" y="11170"/>
                  <a:pt x="4963" y="11325"/>
                </a:cubicBezTo>
                <a:cubicBezTo>
                  <a:pt x="5184" y="11520"/>
                  <a:pt x="5449" y="11715"/>
                  <a:pt x="5714" y="11870"/>
                </a:cubicBezTo>
                <a:close/>
                <a:moveTo>
                  <a:pt x="12782" y="13738"/>
                </a:moveTo>
                <a:cubicBezTo>
                  <a:pt x="13091" y="13622"/>
                  <a:pt x="13356" y="13466"/>
                  <a:pt x="13621" y="13310"/>
                </a:cubicBezTo>
                <a:cubicBezTo>
                  <a:pt x="13886" y="13155"/>
                  <a:pt x="14151" y="12999"/>
                  <a:pt x="14416" y="12843"/>
                </a:cubicBezTo>
                <a:cubicBezTo>
                  <a:pt x="14416" y="12688"/>
                  <a:pt x="14416" y="12493"/>
                  <a:pt x="14416" y="12337"/>
                </a:cubicBezTo>
                <a:cubicBezTo>
                  <a:pt x="14460" y="12182"/>
                  <a:pt x="14460" y="11987"/>
                  <a:pt x="14460" y="11831"/>
                </a:cubicBezTo>
                <a:cubicBezTo>
                  <a:pt x="14460" y="11637"/>
                  <a:pt x="14460" y="11481"/>
                  <a:pt x="14460" y="11325"/>
                </a:cubicBezTo>
                <a:cubicBezTo>
                  <a:pt x="14460" y="11131"/>
                  <a:pt x="14460" y="10975"/>
                  <a:pt x="14460" y="10819"/>
                </a:cubicBezTo>
                <a:cubicBezTo>
                  <a:pt x="14460" y="10625"/>
                  <a:pt x="14460" y="10469"/>
                  <a:pt x="14460" y="10314"/>
                </a:cubicBezTo>
                <a:cubicBezTo>
                  <a:pt x="14460" y="10119"/>
                  <a:pt x="14460" y="9963"/>
                  <a:pt x="14460" y="9808"/>
                </a:cubicBezTo>
                <a:cubicBezTo>
                  <a:pt x="14460" y="9613"/>
                  <a:pt x="14460" y="9457"/>
                  <a:pt x="14416" y="9302"/>
                </a:cubicBezTo>
                <a:cubicBezTo>
                  <a:pt x="14416" y="9107"/>
                  <a:pt x="14416" y="8951"/>
                  <a:pt x="14416" y="8796"/>
                </a:cubicBezTo>
                <a:cubicBezTo>
                  <a:pt x="14151" y="8601"/>
                  <a:pt x="13886" y="8445"/>
                  <a:pt x="13621" y="8290"/>
                </a:cubicBezTo>
                <a:cubicBezTo>
                  <a:pt x="13356" y="8134"/>
                  <a:pt x="13091" y="8017"/>
                  <a:pt x="12782" y="7862"/>
                </a:cubicBezTo>
                <a:cubicBezTo>
                  <a:pt x="12649" y="7784"/>
                  <a:pt x="12473" y="7667"/>
                  <a:pt x="12296" y="7589"/>
                </a:cubicBezTo>
                <a:cubicBezTo>
                  <a:pt x="12119" y="7511"/>
                  <a:pt x="11987" y="7434"/>
                  <a:pt x="11810" y="7356"/>
                </a:cubicBezTo>
                <a:cubicBezTo>
                  <a:pt x="11633" y="7278"/>
                  <a:pt x="11457" y="7161"/>
                  <a:pt x="11280" y="7122"/>
                </a:cubicBezTo>
                <a:cubicBezTo>
                  <a:pt x="11147" y="7044"/>
                  <a:pt x="10971" y="6966"/>
                  <a:pt x="10794" y="6850"/>
                </a:cubicBezTo>
                <a:cubicBezTo>
                  <a:pt x="10617" y="6966"/>
                  <a:pt x="10485" y="7044"/>
                  <a:pt x="10308" y="7122"/>
                </a:cubicBezTo>
                <a:cubicBezTo>
                  <a:pt x="10132" y="7161"/>
                  <a:pt x="9955" y="7278"/>
                  <a:pt x="9734" y="7356"/>
                </a:cubicBezTo>
                <a:cubicBezTo>
                  <a:pt x="9601" y="7434"/>
                  <a:pt x="9425" y="7511"/>
                  <a:pt x="9248" y="7589"/>
                </a:cubicBezTo>
                <a:cubicBezTo>
                  <a:pt x="9071" y="7667"/>
                  <a:pt x="8939" y="7784"/>
                  <a:pt x="8762" y="7862"/>
                </a:cubicBezTo>
                <a:cubicBezTo>
                  <a:pt x="8585" y="7978"/>
                  <a:pt x="8409" y="8056"/>
                  <a:pt x="8232" y="8173"/>
                </a:cubicBezTo>
                <a:cubicBezTo>
                  <a:pt x="8055" y="8290"/>
                  <a:pt x="7879" y="8368"/>
                  <a:pt x="7746" y="8484"/>
                </a:cubicBezTo>
                <a:cubicBezTo>
                  <a:pt x="7525" y="8562"/>
                  <a:pt x="7349" y="8640"/>
                  <a:pt x="7216" y="8718"/>
                </a:cubicBezTo>
                <a:cubicBezTo>
                  <a:pt x="7039" y="8835"/>
                  <a:pt x="6907" y="8951"/>
                  <a:pt x="6774" y="9029"/>
                </a:cubicBezTo>
                <a:cubicBezTo>
                  <a:pt x="6730" y="9185"/>
                  <a:pt x="6686" y="9302"/>
                  <a:pt x="6686" y="9457"/>
                </a:cubicBezTo>
                <a:cubicBezTo>
                  <a:pt x="6686" y="9613"/>
                  <a:pt x="6686" y="9769"/>
                  <a:pt x="6686" y="9885"/>
                </a:cubicBezTo>
                <a:cubicBezTo>
                  <a:pt x="6686" y="10080"/>
                  <a:pt x="6686" y="10236"/>
                  <a:pt x="6686" y="10391"/>
                </a:cubicBezTo>
                <a:cubicBezTo>
                  <a:pt x="6642" y="10547"/>
                  <a:pt x="6642" y="10664"/>
                  <a:pt x="6642" y="10819"/>
                </a:cubicBezTo>
                <a:cubicBezTo>
                  <a:pt x="6642" y="10936"/>
                  <a:pt x="6642" y="11092"/>
                  <a:pt x="6686" y="11248"/>
                </a:cubicBezTo>
                <a:cubicBezTo>
                  <a:pt x="6686" y="11403"/>
                  <a:pt x="6686" y="11559"/>
                  <a:pt x="6686" y="11715"/>
                </a:cubicBezTo>
                <a:cubicBezTo>
                  <a:pt x="6686" y="11870"/>
                  <a:pt x="6686" y="11987"/>
                  <a:pt x="6686" y="12143"/>
                </a:cubicBezTo>
                <a:cubicBezTo>
                  <a:pt x="6686" y="12259"/>
                  <a:pt x="6730" y="12415"/>
                  <a:pt x="6774" y="12571"/>
                </a:cubicBezTo>
                <a:cubicBezTo>
                  <a:pt x="6907" y="12688"/>
                  <a:pt x="7039" y="12804"/>
                  <a:pt x="7216" y="12882"/>
                </a:cubicBezTo>
                <a:cubicBezTo>
                  <a:pt x="7349" y="12999"/>
                  <a:pt x="7525" y="13077"/>
                  <a:pt x="7746" y="13194"/>
                </a:cubicBezTo>
                <a:cubicBezTo>
                  <a:pt x="7879" y="13271"/>
                  <a:pt x="8055" y="13349"/>
                  <a:pt x="8232" y="13427"/>
                </a:cubicBezTo>
                <a:cubicBezTo>
                  <a:pt x="8409" y="13544"/>
                  <a:pt x="8585" y="13661"/>
                  <a:pt x="8762" y="13738"/>
                </a:cubicBezTo>
                <a:cubicBezTo>
                  <a:pt x="8939" y="13855"/>
                  <a:pt x="9071" y="13933"/>
                  <a:pt x="9248" y="14011"/>
                </a:cubicBezTo>
                <a:cubicBezTo>
                  <a:pt x="9425" y="14128"/>
                  <a:pt x="9601" y="14205"/>
                  <a:pt x="9734" y="14244"/>
                </a:cubicBezTo>
                <a:cubicBezTo>
                  <a:pt x="9955" y="14361"/>
                  <a:pt x="10132" y="14439"/>
                  <a:pt x="10308" y="14517"/>
                </a:cubicBezTo>
                <a:cubicBezTo>
                  <a:pt x="10485" y="14595"/>
                  <a:pt x="10617" y="14672"/>
                  <a:pt x="10794" y="14750"/>
                </a:cubicBezTo>
                <a:cubicBezTo>
                  <a:pt x="10971" y="14672"/>
                  <a:pt x="11147" y="14595"/>
                  <a:pt x="11280" y="14517"/>
                </a:cubicBezTo>
                <a:cubicBezTo>
                  <a:pt x="11457" y="14439"/>
                  <a:pt x="11633" y="14361"/>
                  <a:pt x="11810" y="14244"/>
                </a:cubicBezTo>
                <a:cubicBezTo>
                  <a:pt x="11987" y="14205"/>
                  <a:pt x="12119" y="14128"/>
                  <a:pt x="12296" y="14011"/>
                </a:cubicBezTo>
                <a:cubicBezTo>
                  <a:pt x="12473" y="13933"/>
                  <a:pt x="12649" y="13855"/>
                  <a:pt x="12782" y="13738"/>
                </a:cubicBezTo>
                <a:close/>
                <a:moveTo>
                  <a:pt x="6863" y="7939"/>
                </a:moveTo>
                <a:cubicBezTo>
                  <a:pt x="7039" y="7784"/>
                  <a:pt x="7260" y="7667"/>
                  <a:pt x="7525" y="7511"/>
                </a:cubicBezTo>
                <a:cubicBezTo>
                  <a:pt x="7790" y="7395"/>
                  <a:pt x="8011" y="7239"/>
                  <a:pt x="8232" y="7122"/>
                </a:cubicBezTo>
                <a:cubicBezTo>
                  <a:pt x="8497" y="7005"/>
                  <a:pt x="8718" y="6889"/>
                  <a:pt x="8983" y="6772"/>
                </a:cubicBezTo>
                <a:cubicBezTo>
                  <a:pt x="9204" y="6616"/>
                  <a:pt x="9469" y="6499"/>
                  <a:pt x="9690" y="6422"/>
                </a:cubicBezTo>
                <a:cubicBezTo>
                  <a:pt x="9513" y="6344"/>
                  <a:pt x="9292" y="6266"/>
                  <a:pt x="9071" y="6188"/>
                </a:cubicBezTo>
                <a:cubicBezTo>
                  <a:pt x="8851" y="6071"/>
                  <a:pt x="8674" y="6032"/>
                  <a:pt x="8497" y="5955"/>
                </a:cubicBezTo>
                <a:cubicBezTo>
                  <a:pt x="8276" y="5877"/>
                  <a:pt x="8100" y="5799"/>
                  <a:pt x="7879" y="5760"/>
                </a:cubicBezTo>
                <a:cubicBezTo>
                  <a:pt x="7658" y="5682"/>
                  <a:pt x="7481" y="5643"/>
                  <a:pt x="7260" y="5604"/>
                </a:cubicBezTo>
                <a:cubicBezTo>
                  <a:pt x="7216" y="5760"/>
                  <a:pt x="7172" y="5955"/>
                  <a:pt x="7172" y="6110"/>
                </a:cubicBezTo>
                <a:cubicBezTo>
                  <a:pt x="7128" y="6305"/>
                  <a:pt x="7084" y="6499"/>
                  <a:pt x="7039" y="6694"/>
                </a:cubicBezTo>
                <a:cubicBezTo>
                  <a:pt x="6995" y="6928"/>
                  <a:pt x="6951" y="7122"/>
                  <a:pt x="6907" y="7317"/>
                </a:cubicBezTo>
                <a:cubicBezTo>
                  <a:pt x="6907" y="7511"/>
                  <a:pt x="6863" y="7706"/>
                  <a:pt x="6863" y="7939"/>
                </a:cubicBezTo>
                <a:close/>
                <a:moveTo>
                  <a:pt x="9690" y="15217"/>
                </a:moveTo>
                <a:cubicBezTo>
                  <a:pt x="9469" y="15101"/>
                  <a:pt x="9204" y="14984"/>
                  <a:pt x="8983" y="14867"/>
                </a:cubicBezTo>
                <a:cubicBezTo>
                  <a:pt x="8718" y="14711"/>
                  <a:pt x="8497" y="14595"/>
                  <a:pt x="8232" y="14517"/>
                </a:cubicBezTo>
                <a:cubicBezTo>
                  <a:pt x="8011" y="14361"/>
                  <a:pt x="7790" y="14244"/>
                  <a:pt x="7525" y="14089"/>
                </a:cubicBezTo>
                <a:cubicBezTo>
                  <a:pt x="7260" y="13972"/>
                  <a:pt x="7039" y="13816"/>
                  <a:pt x="6863" y="13699"/>
                </a:cubicBezTo>
                <a:cubicBezTo>
                  <a:pt x="6863" y="13894"/>
                  <a:pt x="6907" y="14089"/>
                  <a:pt x="6907" y="14322"/>
                </a:cubicBezTo>
                <a:cubicBezTo>
                  <a:pt x="6951" y="14517"/>
                  <a:pt x="6995" y="14711"/>
                  <a:pt x="7039" y="14906"/>
                </a:cubicBezTo>
                <a:cubicBezTo>
                  <a:pt x="7084" y="15101"/>
                  <a:pt x="7128" y="15295"/>
                  <a:pt x="7172" y="15490"/>
                </a:cubicBezTo>
                <a:cubicBezTo>
                  <a:pt x="7172" y="15684"/>
                  <a:pt x="7216" y="15879"/>
                  <a:pt x="7260" y="16035"/>
                </a:cubicBezTo>
                <a:cubicBezTo>
                  <a:pt x="7481" y="15996"/>
                  <a:pt x="7658" y="15957"/>
                  <a:pt x="7879" y="15879"/>
                </a:cubicBezTo>
                <a:cubicBezTo>
                  <a:pt x="8100" y="15801"/>
                  <a:pt x="8276" y="15762"/>
                  <a:pt x="8497" y="15684"/>
                </a:cubicBezTo>
                <a:cubicBezTo>
                  <a:pt x="8674" y="15606"/>
                  <a:pt x="8851" y="15529"/>
                  <a:pt x="9071" y="15451"/>
                </a:cubicBezTo>
                <a:cubicBezTo>
                  <a:pt x="9292" y="15373"/>
                  <a:pt x="9513" y="15295"/>
                  <a:pt x="9690" y="15217"/>
                </a:cubicBezTo>
                <a:close/>
                <a:moveTo>
                  <a:pt x="10529" y="895"/>
                </a:moveTo>
                <a:cubicBezTo>
                  <a:pt x="10264" y="895"/>
                  <a:pt x="9999" y="973"/>
                  <a:pt x="9734" y="1129"/>
                </a:cubicBezTo>
                <a:cubicBezTo>
                  <a:pt x="9469" y="1284"/>
                  <a:pt x="9204" y="1557"/>
                  <a:pt x="8939" y="1907"/>
                </a:cubicBezTo>
                <a:cubicBezTo>
                  <a:pt x="8674" y="2218"/>
                  <a:pt x="8409" y="2646"/>
                  <a:pt x="8144" y="3114"/>
                </a:cubicBezTo>
                <a:cubicBezTo>
                  <a:pt x="7923" y="3581"/>
                  <a:pt x="7702" y="4125"/>
                  <a:pt x="7481" y="4748"/>
                </a:cubicBezTo>
                <a:cubicBezTo>
                  <a:pt x="7790" y="4787"/>
                  <a:pt x="8055" y="4865"/>
                  <a:pt x="8320" y="4943"/>
                </a:cubicBezTo>
                <a:cubicBezTo>
                  <a:pt x="8585" y="5059"/>
                  <a:pt x="8851" y="5137"/>
                  <a:pt x="9116" y="5254"/>
                </a:cubicBezTo>
                <a:cubicBezTo>
                  <a:pt x="9381" y="5332"/>
                  <a:pt x="9646" y="5449"/>
                  <a:pt x="9955" y="5565"/>
                </a:cubicBezTo>
                <a:cubicBezTo>
                  <a:pt x="10220" y="5682"/>
                  <a:pt x="10529" y="5799"/>
                  <a:pt x="10794" y="5877"/>
                </a:cubicBezTo>
                <a:cubicBezTo>
                  <a:pt x="11015" y="5799"/>
                  <a:pt x="11236" y="5682"/>
                  <a:pt x="11501" y="5604"/>
                </a:cubicBezTo>
                <a:cubicBezTo>
                  <a:pt x="11766" y="5488"/>
                  <a:pt x="11987" y="5410"/>
                  <a:pt x="12208" y="5332"/>
                </a:cubicBezTo>
                <a:cubicBezTo>
                  <a:pt x="12473" y="5254"/>
                  <a:pt x="12738" y="5137"/>
                  <a:pt x="12959" y="5059"/>
                </a:cubicBezTo>
                <a:cubicBezTo>
                  <a:pt x="13179" y="4982"/>
                  <a:pt x="13444" y="4904"/>
                  <a:pt x="13665" y="4826"/>
                </a:cubicBezTo>
                <a:cubicBezTo>
                  <a:pt x="13444" y="4242"/>
                  <a:pt x="13224" y="3658"/>
                  <a:pt x="13003" y="3191"/>
                </a:cubicBezTo>
                <a:cubicBezTo>
                  <a:pt x="12738" y="2685"/>
                  <a:pt x="12473" y="2296"/>
                  <a:pt x="12208" y="1946"/>
                </a:cubicBezTo>
                <a:cubicBezTo>
                  <a:pt x="11943" y="1596"/>
                  <a:pt x="11678" y="1362"/>
                  <a:pt x="11412" y="1168"/>
                </a:cubicBezTo>
                <a:cubicBezTo>
                  <a:pt x="11147" y="973"/>
                  <a:pt x="10838" y="895"/>
                  <a:pt x="10529" y="895"/>
                </a:cubicBezTo>
                <a:close/>
                <a:moveTo>
                  <a:pt x="10529" y="20744"/>
                </a:moveTo>
                <a:cubicBezTo>
                  <a:pt x="10838" y="20744"/>
                  <a:pt x="11147" y="20666"/>
                  <a:pt x="11412" y="20471"/>
                </a:cubicBezTo>
                <a:cubicBezTo>
                  <a:pt x="11678" y="20277"/>
                  <a:pt x="11943" y="20004"/>
                  <a:pt x="12208" y="19693"/>
                </a:cubicBezTo>
                <a:cubicBezTo>
                  <a:pt x="12473" y="19343"/>
                  <a:pt x="12738" y="18915"/>
                  <a:pt x="13003" y="18448"/>
                </a:cubicBezTo>
                <a:cubicBezTo>
                  <a:pt x="13224" y="17942"/>
                  <a:pt x="13444" y="17397"/>
                  <a:pt x="13665" y="16774"/>
                </a:cubicBezTo>
                <a:cubicBezTo>
                  <a:pt x="13444" y="16735"/>
                  <a:pt x="13179" y="16657"/>
                  <a:pt x="12959" y="16579"/>
                </a:cubicBezTo>
                <a:cubicBezTo>
                  <a:pt x="12738" y="16463"/>
                  <a:pt x="12473" y="16385"/>
                  <a:pt x="12208" y="16268"/>
                </a:cubicBezTo>
                <a:cubicBezTo>
                  <a:pt x="11987" y="16229"/>
                  <a:pt x="11766" y="16151"/>
                  <a:pt x="11501" y="16035"/>
                </a:cubicBezTo>
                <a:cubicBezTo>
                  <a:pt x="11236" y="15918"/>
                  <a:pt x="11015" y="15840"/>
                  <a:pt x="10794" y="15723"/>
                </a:cubicBezTo>
                <a:cubicBezTo>
                  <a:pt x="10529" y="15840"/>
                  <a:pt x="10220" y="15957"/>
                  <a:pt x="9955" y="16074"/>
                </a:cubicBezTo>
                <a:cubicBezTo>
                  <a:pt x="9646" y="16190"/>
                  <a:pt x="9381" y="16268"/>
                  <a:pt x="9116" y="16385"/>
                </a:cubicBezTo>
                <a:cubicBezTo>
                  <a:pt x="8851" y="16502"/>
                  <a:pt x="8585" y="16579"/>
                  <a:pt x="8320" y="16657"/>
                </a:cubicBezTo>
                <a:cubicBezTo>
                  <a:pt x="8055" y="16735"/>
                  <a:pt x="7790" y="16813"/>
                  <a:pt x="7481" y="16891"/>
                </a:cubicBezTo>
                <a:cubicBezTo>
                  <a:pt x="7702" y="17514"/>
                  <a:pt x="7923" y="18058"/>
                  <a:pt x="8144" y="18525"/>
                </a:cubicBezTo>
                <a:cubicBezTo>
                  <a:pt x="8409" y="18992"/>
                  <a:pt x="8674" y="19382"/>
                  <a:pt x="8939" y="19732"/>
                </a:cubicBezTo>
                <a:cubicBezTo>
                  <a:pt x="9204" y="20082"/>
                  <a:pt x="9469" y="20316"/>
                  <a:pt x="9734" y="20471"/>
                </a:cubicBezTo>
                <a:cubicBezTo>
                  <a:pt x="9999" y="20666"/>
                  <a:pt x="10264" y="20744"/>
                  <a:pt x="10529" y="20744"/>
                </a:cubicBezTo>
                <a:close/>
                <a:moveTo>
                  <a:pt x="11854" y="6422"/>
                </a:moveTo>
                <a:cubicBezTo>
                  <a:pt x="12119" y="6499"/>
                  <a:pt x="12384" y="6616"/>
                  <a:pt x="12605" y="6772"/>
                </a:cubicBezTo>
                <a:cubicBezTo>
                  <a:pt x="12870" y="6889"/>
                  <a:pt x="13091" y="7005"/>
                  <a:pt x="13312" y="7122"/>
                </a:cubicBezTo>
                <a:cubicBezTo>
                  <a:pt x="13444" y="7200"/>
                  <a:pt x="13621" y="7317"/>
                  <a:pt x="13798" y="7395"/>
                </a:cubicBezTo>
                <a:cubicBezTo>
                  <a:pt x="13974" y="7472"/>
                  <a:pt x="14151" y="7550"/>
                  <a:pt x="14284" y="7667"/>
                </a:cubicBezTo>
                <a:cubicBezTo>
                  <a:pt x="14239" y="7511"/>
                  <a:pt x="14195" y="7317"/>
                  <a:pt x="14151" y="7161"/>
                </a:cubicBezTo>
                <a:cubicBezTo>
                  <a:pt x="14151" y="7005"/>
                  <a:pt x="14107" y="6811"/>
                  <a:pt x="14107" y="6655"/>
                </a:cubicBezTo>
                <a:cubicBezTo>
                  <a:pt x="14063" y="6499"/>
                  <a:pt x="14019" y="6344"/>
                  <a:pt x="14019" y="6188"/>
                </a:cubicBezTo>
                <a:cubicBezTo>
                  <a:pt x="13974" y="6032"/>
                  <a:pt x="13930" y="5877"/>
                  <a:pt x="13886" y="5682"/>
                </a:cubicBezTo>
                <a:cubicBezTo>
                  <a:pt x="13754" y="5760"/>
                  <a:pt x="13577" y="5838"/>
                  <a:pt x="13400" y="5877"/>
                </a:cubicBezTo>
                <a:cubicBezTo>
                  <a:pt x="13224" y="5916"/>
                  <a:pt x="13047" y="5994"/>
                  <a:pt x="12914" y="6032"/>
                </a:cubicBezTo>
                <a:cubicBezTo>
                  <a:pt x="12738" y="6071"/>
                  <a:pt x="12605" y="6149"/>
                  <a:pt x="12428" y="6188"/>
                </a:cubicBezTo>
                <a:cubicBezTo>
                  <a:pt x="12252" y="6266"/>
                  <a:pt x="12075" y="6344"/>
                  <a:pt x="11854" y="6422"/>
                </a:cubicBezTo>
                <a:close/>
                <a:moveTo>
                  <a:pt x="14284" y="13972"/>
                </a:moveTo>
                <a:cubicBezTo>
                  <a:pt x="14151" y="14050"/>
                  <a:pt x="13974" y="14166"/>
                  <a:pt x="13798" y="14244"/>
                </a:cubicBezTo>
                <a:cubicBezTo>
                  <a:pt x="13621" y="14322"/>
                  <a:pt x="13444" y="14400"/>
                  <a:pt x="13312" y="14517"/>
                </a:cubicBezTo>
                <a:cubicBezTo>
                  <a:pt x="13091" y="14595"/>
                  <a:pt x="12870" y="14711"/>
                  <a:pt x="12605" y="14867"/>
                </a:cubicBezTo>
                <a:cubicBezTo>
                  <a:pt x="12384" y="14984"/>
                  <a:pt x="12119" y="15101"/>
                  <a:pt x="11854" y="15217"/>
                </a:cubicBezTo>
                <a:cubicBezTo>
                  <a:pt x="12075" y="15295"/>
                  <a:pt x="12252" y="15373"/>
                  <a:pt x="12428" y="15412"/>
                </a:cubicBezTo>
                <a:cubicBezTo>
                  <a:pt x="12605" y="15490"/>
                  <a:pt x="12738" y="15529"/>
                  <a:pt x="12914" y="15568"/>
                </a:cubicBezTo>
                <a:cubicBezTo>
                  <a:pt x="13047" y="15645"/>
                  <a:pt x="13224" y="15684"/>
                  <a:pt x="13400" y="15762"/>
                </a:cubicBezTo>
                <a:cubicBezTo>
                  <a:pt x="13577" y="15801"/>
                  <a:pt x="13754" y="15879"/>
                  <a:pt x="13886" y="15918"/>
                </a:cubicBezTo>
                <a:cubicBezTo>
                  <a:pt x="13930" y="15762"/>
                  <a:pt x="13974" y="15606"/>
                  <a:pt x="14019" y="15451"/>
                </a:cubicBezTo>
                <a:cubicBezTo>
                  <a:pt x="14019" y="15295"/>
                  <a:pt x="14063" y="15139"/>
                  <a:pt x="14107" y="14984"/>
                </a:cubicBezTo>
                <a:cubicBezTo>
                  <a:pt x="14107" y="14789"/>
                  <a:pt x="14151" y="14634"/>
                  <a:pt x="14151" y="14478"/>
                </a:cubicBezTo>
                <a:cubicBezTo>
                  <a:pt x="14195" y="14283"/>
                  <a:pt x="14239" y="14128"/>
                  <a:pt x="14284" y="13972"/>
                </a:cubicBezTo>
                <a:close/>
                <a:moveTo>
                  <a:pt x="18215" y="4943"/>
                </a:moveTo>
                <a:cubicBezTo>
                  <a:pt x="17950" y="4943"/>
                  <a:pt x="17685" y="4943"/>
                  <a:pt x="17420" y="4943"/>
                </a:cubicBezTo>
                <a:cubicBezTo>
                  <a:pt x="17155" y="4982"/>
                  <a:pt x="16890" y="4982"/>
                  <a:pt x="16581" y="5021"/>
                </a:cubicBezTo>
                <a:cubicBezTo>
                  <a:pt x="16316" y="5098"/>
                  <a:pt x="16051" y="5176"/>
                  <a:pt x="15741" y="5215"/>
                </a:cubicBezTo>
                <a:cubicBezTo>
                  <a:pt x="15432" y="5254"/>
                  <a:pt x="15123" y="5332"/>
                  <a:pt x="14814" y="5449"/>
                </a:cubicBezTo>
                <a:cubicBezTo>
                  <a:pt x="14902" y="5643"/>
                  <a:pt x="14946" y="5877"/>
                  <a:pt x="14990" y="6110"/>
                </a:cubicBezTo>
                <a:cubicBezTo>
                  <a:pt x="15035" y="6344"/>
                  <a:pt x="15035" y="6577"/>
                  <a:pt x="15079" y="6811"/>
                </a:cubicBezTo>
                <a:cubicBezTo>
                  <a:pt x="15167" y="7044"/>
                  <a:pt x="15211" y="7278"/>
                  <a:pt x="15255" y="7550"/>
                </a:cubicBezTo>
                <a:cubicBezTo>
                  <a:pt x="15255" y="7784"/>
                  <a:pt x="15300" y="8056"/>
                  <a:pt x="15344" y="8290"/>
                </a:cubicBezTo>
                <a:cubicBezTo>
                  <a:pt x="15565" y="8445"/>
                  <a:pt x="15785" y="8601"/>
                  <a:pt x="16051" y="8757"/>
                </a:cubicBezTo>
                <a:cubicBezTo>
                  <a:pt x="16271" y="8912"/>
                  <a:pt x="16492" y="9068"/>
                  <a:pt x="16713" y="9224"/>
                </a:cubicBezTo>
                <a:cubicBezTo>
                  <a:pt x="16934" y="9418"/>
                  <a:pt x="17155" y="9574"/>
                  <a:pt x="17376" y="9730"/>
                </a:cubicBezTo>
                <a:cubicBezTo>
                  <a:pt x="17597" y="9885"/>
                  <a:pt x="17773" y="10041"/>
                  <a:pt x="17950" y="10197"/>
                </a:cubicBezTo>
                <a:cubicBezTo>
                  <a:pt x="18524" y="9730"/>
                  <a:pt x="18966" y="9263"/>
                  <a:pt x="19363" y="8796"/>
                </a:cubicBezTo>
                <a:cubicBezTo>
                  <a:pt x="19717" y="8368"/>
                  <a:pt x="20026" y="7939"/>
                  <a:pt x="20203" y="7511"/>
                </a:cubicBezTo>
                <a:cubicBezTo>
                  <a:pt x="20424" y="7161"/>
                  <a:pt x="20556" y="6811"/>
                  <a:pt x="20600" y="6461"/>
                </a:cubicBezTo>
                <a:cubicBezTo>
                  <a:pt x="20644" y="6149"/>
                  <a:pt x="20600" y="5877"/>
                  <a:pt x="20424" y="5643"/>
                </a:cubicBezTo>
                <a:cubicBezTo>
                  <a:pt x="20335" y="5526"/>
                  <a:pt x="20203" y="5371"/>
                  <a:pt x="20026" y="5293"/>
                </a:cubicBezTo>
                <a:cubicBezTo>
                  <a:pt x="19849" y="5176"/>
                  <a:pt x="19673" y="5098"/>
                  <a:pt x="19452" y="5021"/>
                </a:cubicBezTo>
                <a:cubicBezTo>
                  <a:pt x="19231" y="4982"/>
                  <a:pt x="19010" y="4982"/>
                  <a:pt x="18789" y="4943"/>
                </a:cubicBezTo>
                <a:cubicBezTo>
                  <a:pt x="18612" y="4943"/>
                  <a:pt x="18392" y="4943"/>
                  <a:pt x="18215" y="4943"/>
                </a:cubicBezTo>
                <a:close/>
                <a:moveTo>
                  <a:pt x="20424" y="15996"/>
                </a:moveTo>
                <a:cubicBezTo>
                  <a:pt x="20600" y="15762"/>
                  <a:pt x="20644" y="15490"/>
                  <a:pt x="20600" y="15178"/>
                </a:cubicBezTo>
                <a:cubicBezTo>
                  <a:pt x="20556" y="14867"/>
                  <a:pt x="20424" y="14517"/>
                  <a:pt x="20203" y="14089"/>
                </a:cubicBezTo>
                <a:cubicBezTo>
                  <a:pt x="20026" y="13699"/>
                  <a:pt x="19717" y="13271"/>
                  <a:pt x="19363" y="12804"/>
                </a:cubicBezTo>
                <a:cubicBezTo>
                  <a:pt x="18966" y="12376"/>
                  <a:pt x="18524" y="11909"/>
                  <a:pt x="17950" y="11403"/>
                </a:cubicBezTo>
                <a:cubicBezTo>
                  <a:pt x="17773" y="11598"/>
                  <a:pt x="17597" y="11754"/>
                  <a:pt x="17376" y="11909"/>
                </a:cubicBezTo>
                <a:cubicBezTo>
                  <a:pt x="17155" y="12065"/>
                  <a:pt x="16934" y="12221"/>
                  <a:pt x="16713" y="12376"/>
                </a:cubicBezTo>
                <a:cubicBezTo>
                  <a:pt x="16492" y="12571"/>
                  <a:pt x="16271" y="12726"/>
                  <a:pt x="16051" y="12882"/>
                </a:cubicBezTo>
                <a:cubicBezTo>
                  <a:pt x="15785" y="12999"/>
                  <a:pt x="15565" y="13194"/>
                  <a:pt x="15344" y="13349"/>
                </a:cubicBezTo>
                <a:cubicBezTo>
                  <a:pt x="15300" y="13583"/>
                  <a:pt x="15255" y="13816"/>
                  <a:pt x="15255" y="14089"/>
                </a:cubicBezTo>
                <a:cubicBezTo>
                  <a:pt x="15211" y="14322"/>
                  <a:pt x="15167" y="14595"/>
                  <a:pt x="15079" y="14828"/>
                </a:cubicBezTo>
                <a:cubicBezTo>
                  <a:pt x="15035" y="15062"/>
                  <a:pt x="15035" y="15295"/>
                  <a:pt x="14990" y="15529"/>
                </a:cubicBezTo>
                <a:cubicBezTo>
                  <a:pt x="14946" y="15762"/>
                  <a:pt x="14902" y="15996"/>
                  <a:pt x="14814" y="16190"/>
                </a:cubicBezTo>
                <a:cubicBezTo>
                  <a:pt x="15123" y="16268"/>
                  <a:pt x="15432" y="16346"/>
                  <a:pt x="15741" y="16424"/>
                </a:cubicBezTo>
                <a:cubicBezTo>
                  <a:pt x="16051" y="16463"/>
                  <a:pt x="16316" y="16502"/>
                  <a:pt x="16581" y="16579"/>
                </a:cubicBezTo>
                <a:cubicBezTo>
                  <a:pt x="16890" y="16618"/>
                  <a:pt x="17155" y="16657"/>
                  <a:pt x="17420" y="16657"/>
                </a:cubicBezTo>
                <a:cubicBezTo>
                  <a:pt x="17685" y="16696"/>
                  <a:pt x="17950" y="16696"/>
                  <a:pt x="18215" y="16696"/>
                </a:cubicBezTo>
                <a:cubicBezTo>
                  <a:pt x="18392" y="16696"/>
                  <a:pt x="18612" y="16696"/>
                  <a:pt x="18789" y="16657"/>
                </a:cubicBezTo>
                <a:cubicBezTo>
                  <a:pt x="19010" y="16657"/>
                  <a:pt x="19231" y="16618"/>
                  <a:pt x="19452" y="16579"/>
                </a:cubicBezTo>
                <a:cubicBezTo>
                  <a:pt x="19673" y="16502"/>
                  <a:pt x="19849" y="16424"/>
                  <a:pt x="20026" y="16346"/>
                </a:cubicBezTo>
                <a:cubicBezTo>
                  <a:pt x="20203" y="16229"/>
                  <a:pt x="20335" y="16112"/>
                  <a:pt x="20424" y="15996"/>
                </a:cubicBezTo>
                <a:close/>
                <a:moveTo>
                  <a:pt x="15432" y="9457"/>
                </a:moveTo>
                <a:cubicBezTo>
                  <a:pt x="15432" y="9691"/>
                  <a:pt x="15432" y="9924"/>
                  <a:pt x="15432" y="10119"/>
                </a:cubicBezTo>
                <a:cubicBezTo>
                  <a:pt x="15432" y="10352"/>
                  <a:pt x="15432" y="10586"/>
                  <a:pt x="15432" y="10819"/>
                </a:cubicBezTo>
                <a:cubicBezTo>
                  <a:pt x="15432" y="11053"/>
                  <a:pt x="15432" y="11286"/>
                  <a:pt x="15432" y="11481"/>
                </a:cubicBezTo>
                <a:cubicBezTo>
                  <a:pt x="15432" y="11715"/>
                  <a:pt x="15432" y="11948"/>
                  <a:pt x="15432" y="12182"/>
                </a:cubicBezTo>
                <a:cubicBezTo>
                  <a:pt x="15609" y="12065"/>
                  <a:pt x="15741" y="11987"/>
                  <a:pt x="15918" y="11831"/>
                </a:cubicBezTo>
                <a:cubicBezTo>
                  <a:pt x="16095" y="11715"/>
                  <a:pt x="16271" y="11637"/>
                  <a:pt x="16404" y="11520"/>
                </a:cubicBezTo>
                <a:cubicBezTo>
                  <a:pt x="16581" y="11403"/>
                  <a:pt x="16713" y="11248"/>
                  <a:pt x="16846" y="11131"/>
                </a:cubicBezTo>
                <a:cubicBezTo>
                  <a:pt x="16978" y="11014"/>
                  <a:pt x="17111" y="10897"/>
                  <a:pt x="17287" y="10819"/>
                </a:cubicBezTo>
                <a:cubicBezTo>
                  <a:pt x="17111" y="10703"/>
                  <a:pt x="16978" y="10586"/>
                  <a:pt x="16846" y="10469"/>
                </a:cubicBezTo>
                <a:cubicBezTo>
                  <a:pt x="16713" y="10352"/>
                  <a:pt x="16581" y="10236"/>
                  <a:pt x="16404" y="10119"/>
                </a:cubicBezTo>
                <a:cubicBezTo>
                  <a:pt x="16271" y="10002"/>
                  <a:pt x="16095" y="9885"/>
                  <a:pt x="15918" y="9769"/>
                </a:cubicBezTo>
                <a:cubicBezTo>
                  <a:pt x="15741" y="9652"/>
                  <a:pt x="15609" y="9535"/>
                  <a:pt x="15432" y="9457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60" rIns="22860" anchor="ctr"/>
          <a:lstStyle/>
          <a:p>
            <a:pPr algn="ctr">
              <a:lnSpc>
                <a:spcPct val="100000"/>
              </a:lnSpc>
              <a:defRPr sz="3000"/>
            </a:pPr>
            <a:endParaRPr sz="1500" dirty="0"/>
          </a:p>
        </p:txBody>
      </p:sp>
      <p:sp>
        <p:nvSpPr>
          <p:cNvPr id="30" name="Shape 661">
            <a:extLst>
              <a:ext uri="{FF2B5EF4-FFF2-40B4-BE49-F238E27FC236}">
                <a16:creationId xmlns:a16="http://schemas.microsoft.com/office/drawing/2014/main" id="{805CD771-B211-407C-85E0-C55C34529C5C}"/>
              </a:ext>
            </a:extLst>
          </p:cNvPr>
          <p:cNvSpPr/>
          <p:nvPr/>
        </p:nvSpPr>
        <p:spPr>
          <a:xfrm>
            <a:off x="1428340" y="5125531"/>
            <a:ext cx="3286618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3000"/>
            </a:lvl1pPr>
          </a:lstStyle>
          <a:p>
            <a:pPr algn="l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Приложение «Расчет метановыделения»</a:t>
            </a:r>
            <a:endParaRPr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49D5BD48-6C09-4683-BEF1-955F073BC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330" y="1012629"/>
            <a:ext cx="3948360" cy="265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oogle Shape;91;p19">
            <a:extLst>
              <a:ext uri="{FF2B5EF4-FFF2-40B4-BE49-F238E27FC236}">
                <a16:creationId xmlns:a16="http://schemas.microsoft.com/office/drawing/2014/main" id="{FE6FE802-95C0-48D6-BF8D-60BA01B4399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0965" y="1648341"/>
            <a:ext cx="2275633" cy="4636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25;p23">
            <a:extLst>
              <a:ext uri="{FF2B5EF4-FFF2-40B4-BE49-F238E27FC236}">
                <a16:creationId xmlns:a16="http://schemas.microsoft.com/office/drawing/2014/main" id="{AECCADC4-A700-4A0C-9856-D5264BF6508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8233" y="4647646"/>
            <a:ext cx="4339457" cy="204097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662">
            <a:extLst>
              <a:ext uri="{FF2B5EF4-FFF2-40B4-BE49-F238E27FC236}">
                <a16:creationId xmlns:a16="http://schemas.microsoft.com/office/drawing/2014/main" id="{3C794EFD-241A-44C6-B91F-73D12B29C644}"/>
              </a:ext>
            </a:extLst>
          </p:cNvPr>
          <p:cNvSpPr/>
          <p:nvPr/>
        </p:nvSpPr>
        <p:spPr>
          <a:xfrm>
            <a:off x="1428340" y="5764548"/>
            <a:ext cx="2686315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defRPr sz="1600">
                <a:solidFill>
                  <a:srgbClr val="686B73"/>
                </a:solidFill>
              </a:defRPr>
            </a:lvl1pPr>
          </a:lstStyle>
          <a:p>
            <a:r>
              <a:rPr lang="ru-RU" sz="1400" dirty="0"/>
              <a:t>Позволяет рассчитать объем метана, выделившегося при внезапном выбросе</a:t>
            </a:r>
          </a:p>
          <a:p>
            <a:pPr algn="l"/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6671658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849" y="253932"/>
            <a:ext cx="87377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C1E34"/>
                </a:solidFill>
              </a:rPr>
              <a:t>Решения для горнодобывающей промышленности</a:t>
            </a:r>
            <a:endParaRPr lang="ru-RU" b="1" dirty="0">
              <a:solidFill>
                <a:srgbClr val="0C1E34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18" name="Shape 659">
            <a:extLst>
              <a:ext uri="{FF2B5EF4-FFF2-40B4-BE49-F238E27FC236}">
                <a16:creationId xmlns:a16="http://schemas.microsoft.com/office/drawing/2014/main" id="{E8344CC8-559A-4B2E-85F7-C6FD6367B54E}"/>
              </a:ext>
            </a:extLst>
          </p:cNvPr>
          <p:cNvSpPr/>
          <p:nvPr/>
        </p:nvSpPr>
        <p:spPr>
          <a:xfrm>
            <a:off x="521660" y="1436069"/>
            <a:ext cx="763722" cy="762584"/>
          </a:xfrm>
          <a:prstGeom prst="ellipse">
            <a:avLst/>
          </a:prstGeom>
          <a:solidFill>
            <a:schemeClr val="accent1">
              <a:hueOff val="799179"/>
              <a:satOff val="-16973"/>
              <a:lumOff val="11768"/>
            </a:schemeClr>
          </a:solidFill>
          <a:ln w="12700">
            <a:miter lim="400000"/>
          </a:ln>
        </p:spPr>
        <p:txBody>
          <a:bodyPr lIns="22860" rIns="22860" anchor="ctr"/>
          <a:lstStyle/>
          <a:p>
            <a:pPr algn="ctr">
              <a:lnSpc>
                <a:spcPct val="100000"/>
              </a:lnSpc>
              <a:defRPr sz="3000"/>
            </a:pPr>
            <a:endParaRPr sz="1500" dirty="0"/>
          </a:p>
        </p:txBody>
      </p:sp>
      <p:sp>
        <p:nvSpPr>
          <p:cNvPr id="19" name="Shape 660">
            <a:extLst>
              <a:ext uri="{FF2B5EF4-FFF2-40B4-BE49-F238E27FC236}">
                <a16:creationId xmlns:a16="http://schemas.microsoft.com/office/drawing/2014/main" id="{5EFC51AD-DFEC-47C1-B7A9-95DED07DA190}"/>
              </a:ext>
            </a:extLst>
          </p:cNvPr>
          <p:cNvSpPr/>
          <p:nvPr/>
        </p:nvSpPr>
        <p:spPr>
          <a:xfrm>
            <a:off x="791928" y="1690687"/>
            <a:ext cx="223187" cy="253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18657" y="10819"/>
                </a:moveTo>
                <a:cubicBezTo>
                  <a:pt x="19275" y="11364"/>
                  <a:pt x="19805" y="11909"/>
                  <a:pt x="20203" y="12415"/>
                </a:cubicBezTo>
                <a:cubicBezTo>
                  <a:pt x="20644" y="12960"/>
                  <a:pt x="20954" y="13466"/>
                  <a:pt x="21174" y="13972"/>
                </a:cubicBezTo>
                <a:cubicBezTo>
                  <a:pt x="21439" y="14439"/>
                  <a:pt x="21528" y="14867"/>
                  <a:pt x="21572" y="15295"/>
                </a:cubicBezTo>
                <a:cubicBezTo>
                  <a:pt x="21572" y="15723"/>
                  <a:pt x="21484" y="16112"/>
                  <a:pt x="21263" y="16424"/>
                </a:cubicBezTo>
                <a:cubicBezTo>
                  <a:pt x="21174" y="16579"/>
                  <a:pt x="21042" y="16696"/>
                  <a:pt x="20909" y="16852"/>
                </a:cubicBezTo>
                <a:cubicBezTo>
                  <a:pt x="20733" y="16969"/>
                  <a:pt x="20556" y="17085"/>
                  <a:pt x="20291" y="17202"/>
                </a:cubicBezTo>
                <a:cubicBezTo>
                  <a:pt x="20026" y="17280"/>
                  <a:pt x="19761" y="17397"/>
                  <a:pt x="19408" y="17436"/>
                </a:cubicBezTo>
                <a:cubicBezTo>
                  <a:pt x="19054" y="17514"/>
                  <a:pt x="18657" y="17552"/>
                  <a:pt x="18215" y="17552"/>
                </a:cubicBezTo>
                <a:cubicBezTo>
                  <a:pt x="17950" y="17552"/>
                  <a:pt x="17641" y="17552"/>
                  <a:pt x="17376" y="17514"/>
                </a:cubicBezTo>
                <a:cubicBezTo>
                  <a:pt x="17066" y="17514"/>
                  <a:pt x="16801" y="17475"/>
                  <a:pt x="16492" y="17436"/>
                </a:cubicBezTo>
                <a:cubicBezTo>
                  <a:pt x="16183" y="17397"/>
                  <a:pt x="15874" y="17319"/>
                  <a:pt x="15565" y="17241"/>
                </a:cubicBezTo>
                <a:cubicBezTo>
                  <a:pt x="15255" y="17163"/>
                  <a:pt x="14902" y="17124"/>
                  <a:pt x="14593" y="17046"/>
                </a:cubicBezTo>
                <a:cubicBezTo>
                  <a:pt x="14328" y="17708"/>
                  <a:pt x="14107" y="18331"/>
                  <a:pt x="13798" y="18915"/>
                </a:cubicBezTo>
                <a:cubicBezTo>
                  <a:pt x="13533" y="19498"/>
                  <a:pt x="13224" y="19965"/>
                  <a:pt x="12914" y="20394"/>
                </a:cubicBezTo>
                <a:cubicBezTo>
                  <a:pt x="12561" y="20744"/>
                  <a:pt x="12208" y="21055"/>
                  <a:pt x="11766" y="21289"/>
                </a:cubicBezTo>
                <a:cubicBezTo>
                  <a:pt x="11368" y="21483"/>
                  <a:pt x="10971" y="21600"/>
                  <a:pt x="10529" y="21600"/>
                </a:cubicBezTo>
                <a:cubicBezTo>
                  <a:pt x="10132" y="21600"/>
                  <a:pt x="9734" y="21522"/>
                  <a:pt x="9336" y="21289"/>
                </a:cubicBezTo>
                <a:cubicBezTo>
                  <a:pt x="8939" y="21094"/>
                  <a:pt x="8630" y="20783"/>
                  <a:pt x="8320" y="20394"/>
                </a:cubicBezTo>
                <a:cubicBezTo>
                  <a:pt x="7967" y="20004"/>
                  <a:pt x="7658" y="19537"/>
                  <a:pt x="7349" y="18992"/>
                </a:cubicBezTo>
                <a:cubicBezTo>
                  <a:pt x="7084" y="18448"/>
                  <a:pt x="6819" y="17825"/>
                  <a:pt x="6598" y="17163"/>
                </a:cubicBezTo>
                <a:cubicBezTo>
                  <a:pt x="6289" y="17202"/>
                  <a:pt x="5979" y="17280"/>
                  <a:pt x="5714" y="17319"/>
                </a:cubicBezTo>
                <a:cubicBezTo>
                  <a:pt x="5449" y="17358"/>
                  <a:pt x="5184" y="17436"/>
                  <a:pt x="4919" y="17436"/>
                </a:cubicBezTo>
                <a:cubicBezTo>
                  <a:pt x="4654" y="17475"/>
                  <a:pt x="4389" y="17514"/>
                  <a:pt x="4124" y="17514"/>
                </a:cubicBezTo>
                <a:cubicBezTo>
                  <a:pt x="3903" y="17552"/>
                  <a:pt x="3638" y="17552"/>
                  <a:pt x="3417" y="17552"/>
                </a:cubicBezTo>
                <a:cubicBezTo>
                  <a:pt x="2932" y="17552"/>
                  <a:pt x="2490" y="17514"/>
                  <a:pt x="2136" y="17436"/>
                </a:cubicBezTo>
                <a:cubicBezTo>
                  <a:pt x="1827" y="17397"/>
                  <a:pt x="1518" y="17280"/>
                  <a:pt x="1297" y="17202"/>
                </a:cubicBezTo>
                <a:cubicBezTo>
                  <a:pt x="1032" y="17085"/>
                  <a:pt x="811" y="16969"/>
                  <a:pt x="679" y="16852"/>
                </a:cubicBezTo>
                <a:cubicBezTo>
                  <a:pt x="502" y="16696"/>
                  <a:pt x="370" y="16579"/>
                  <a:pt x="325" y="16424"/>
                </a:cubicBezTo>
                <a:cubicBezTo>
                  <a:pt x="60" y="16112"/>
                  <a:pt x="-28" y="15723"/>
                  <a:pt x="16" y="15295"/>
                </a:cubicBezTo>
                <a:cubicBezTo>
                  <a:pt x="16" y="14867"/>
                  <a:pt x="149" y="14439"/>
                  <a:pt x="370" y="13972"/>
                </a:cubicBezTo>
                <a:cubicBezTo>
                  <a:pt x="590" y="13466"/>
                  <a:pt x="944" y="12960"/>
                  <a:pt x="1341" y="12415"/>
                </a:cubicBezTo>
                <a:cubicBezTo>
                  <a:pt x="1783" y="11909"/>
                  <a:pt x="2269" y="11364"/>
                  <a:pt x="2887" y="10819"/>
                </a:cubicBezTo>
                <a:cubicBezTo>
                  <a:pt x="2666" y="10625"/>
                  <a:pt x="2446" y="10391"/>
                  <a:pt x="2225" y="10197"/>
                </a:cubicBezTo>
                <a:cubicBezTo>
                  <a:pt x="2048" y="10002"/>
                  <a:pt x="1827" y="9808"/>
                  <a:pt x="1695" y="9613"/>
                </a:cubicBezTo>
                <a:cubicBezTo>
                  <a:pt x="1253" y="9146"/>
                  <a:pt x="944" y="8718"/>
                  <a:pt x="679" y="8290"/>
                </a:cubicBezTo>
                <a:cubicBezTo>
                  <a:pt x="414" y="7862"/>
                  <a:pt x="237" y="7472"/>
                  <a:pt x="149" y="7122"/>
                </a:cubicBezTo>
                <a:cubicBezTo>
                  <a:pt x="16" y="6733"/>
                  <a:pt x="-28" y="6383"/>
                  <a:pt x="16" y="6071"/>
                </a:cubicBezTo>
                <a:cubicBezTo>
                  <a:pt x="16" y="5760"/>
                  <a:pt x="105" y="5449"/>
                  <a:pt x="325" y="5176"/>
                </a:cubicBezTo>
                <a:cubicBezTo>
                  <a:pt x="370" y="5059"/>
                  <a:pt x="502" y="4904"/>
                  <a:pt x="679" y="4787"/>
                </a:cubicBezTo>
                <a:cubicBezTo>
                  <a:pt x="811" y="4631"/>
                  <a:pt x="1032" y="4515"/>
                  <a:pt x="1297" y="4437"/>
                </a:cubicBezTo>
                <a:cubicBezTo>
                  <a:pt x="1518" y="4320"/>
                  <a:pt x="1827" y="4242"/>
                  <a:pt x="2136" y="4164"/>
                </a:cubicBezTo>
                <a:cubicBezTo>
                  <a:pt x="2490" y="4086"/>
                  <a:pt x="2932" y="4086"/>
                  <a:pt x="3417" y="4086"/>
                </a:cubicBezTo>
                <a:cubicBezTo>
                  <a:pt x="3638" y="4086"/>
                  <a:pt x="3903" y="4086"/>
                  <a:pt x="4124" y="4086"/>
                </a:cubicBezTo>
                <a:cubicBezTo>
                  <a:pt x="4389" y="4125"/>
                  <a:pt x="4654" y="4125"/>
                  <a:pt x="4919" y="4164"/>
                </a:cubicBezTo>
                <a:cubicBezTo>
                  <a:pt x="5184" y="4203"/>
                  <a:pt x="5449" y="4242"/>
                  <a:pt x="5714" y="4281"/>
                </a:cubicBezTo>
                <a:cubicBezTo>
                  <a:pt x="5979" y="4359"/>
                  <a:pt x="6289" y="4398"/>
                  <a:pt x="6598" y="4476"/>
                </a:cubicBezTo>
                <a:cubicBezTo>
                  <a:pt x="6819" y="3814"/>
                  <a:pt x="7084" y="3191"/>
                  <a:pt x="7349" y="2646"/>
                </a:cubicBezTo>
                <a:cubicBezTo>
                  <a:pt x="7658" y="2063"/>
                  <a:pt x="7967" y="1596"/>
                  <a:pt x="8320" y="1245"/>
                </a:cubicBezTo>
                <a:cubicBezTo>
                  <a:pt x="8630" y="817"/>
                  <a:pt x="8939" y="506"/>
                  <a:pt x="9336" y="311"/>
                </a:cubicBezTo>
                <a:cubicBezTo>
                  <a:pt x="9734" y="117"/>
                  <a:pt x="10132" y="0"/>
                  <a:pt x="10529" y="0"/>
                </a:cubicBezTo>
                <a:cubicBezTo>
                  <a:pt x="10971" y="0"/>
                  <a:pt x="11368" y="117"/>
                  <a:pt x="11766" y="350"/>
                </a:cubicBezTo>
                <a:cubicBezTo>
                  <a:pt x="12208" y="584"/>
                  <a:pt x="12561" y="856"/>
                  <a:pt x="12914" y="1245"/>
                </a:cubicBezTo>
                <a:cubicBezTo>
                  <a:pt x="13224" y="1635"/>
                  <a:pt x="13533" y="2141"/>
                  <a:pt x="13798" y="2685"/>
                </a:cubicBezTo>
                <a:cubicBezTo>
                  <a:pt x="14107" y="3269"/>
                  <a:pt x="14328" y="3892"/>
                  <a:pt x="14593" y="4592"/>
                </a:cubicBezTo>
                <a:cubicBezTo>
                  <a:pt x="14902" y="4515"/>
                  <a:pt x="15255" y="4437"/>
                  <a:pt x="15565" y="4359"/>
                </a:cubicBezTo>
                <a:cubicBezTo>
                  <a:pt x="15874" y="4320"/>
                  <a:pt x="16183" y="4242"/>
                  <a:pt x="16492" y="4164"/>
                </a:cubicBezTo>
                <a:cubicBezTo>
                  <a:pt x="16801" y="4125"/>
                  <a:pt x="17066" y="4125"/>
                  <a:pt x="17376" y="4086"/>
                </a:cubicBezTo>
                <a:cubicBezTo>
                  <a:pt x="17641" y="4086"/>
                  <a:pt x="17950" y="4086"/>
                  <a:pt x="18215" y="4086"/>
                </a:cubicBezTo>
                <a:cubicBezTo>
                  <a:pt x="18657" y="4086"/>
                  <a:pt x="19054" y="4086"/>
                  <a:pt x="19408" y="4164"/>
                </a:cubicBezTo>
                <a:cubicBezTo>
                  <a:pt x="19761" y="4242"/>
                  <a:pt x="20026" y="4320"/>
                  <a:pt x="20291" y="4437"/>
                </a:cubicBezTo>
                <a:cubicBezTo>
                  <a:pt x="20556" y="4515"/>
                  <a:pt x="20733" y="4631"/>
                  <a:pt x="20909" y="4787"/>
                </a:cubicBezTo>
                <a:cubicBezTo>
                  <a:pt x="21042" y="4904"/>
                  <a:pt x="21174" y="5059"/>
                  <a:pt x="21263" y="5176"/>
                </a:cubicBezTo>
                <a:cubicBezTo>
                  <a:pt x="21484" y="5526"/>
                  <a:pt x="21572" y="5916"/>
                  <a:pt x="21572" y="6344"/>
                </a:cubicBezTo>
                <a:cubicBezTo>
                  <a:pt x="21528" y="6733"/>
                  <a:pt x="21439" y="7200"/>
                  <a:pt x="21174" y="7667"/>
                </a:cubicBezTo>
                <a:cubicBezTo>
                  <a:pt x="20954" y="8134"/>
                  <a:pt x="20644" y="8640"/>
                  <a:pt x="20203" y="9185"/>
                </a:cubicBezTo>
                <a:cubicBezTo>
                  <a:pt x="19805" y="9730"/>
                  <a:pt x="19275" y="10275"/>
                  <a:pt x="18657" y="10819"/>
                </a:cubicBezTo>
                <a:close/>
                <a:moveTo>
                  <a:pt x="1120" y="5643"/>
                </a:moveTo>
                <a:cubicBezTo>
                  <a:pt x="988" y="5799"/>
                  <a:pt x="944" y="6032"/>
                  <a:pt x="944" y="6266"/>
                </a:cubicBezTo>
                <a:cubicBezTo>
                  <a:pt x="944" y="6538"/>
                  <a:pt x="988" y="6772"/>
                  <a:pt x="1120" y="7044"/>
                </a:cubicBezTo>
                <a:cubicBezTo>
                  <a:pt x="1253" y="7356"/>
                  <a:pt x="1385" y="7706"/>
                  <a:pt x="1606" y="8017"/>
                </a:cubicBezTo>
                <a:cubicBezTo>
                  <a:pt x="1827" y="8368"/>
                  <a:pt x="2092" y="8718"/>
                  <a:pt x="2446" y="9107"/>
                </a:cubicBezTo>
                <a:cubicBezTo>
                  <a:pt x="2578" y="9263"/>
                  <a:pt x="2755" y="9457"/>
                  <a:pt x="2976" y="9652"/>
                </a:cubicBezTo>
                <a:cubicBezTo>
                  <a:pt x="3152" y="9846"/>
                  <a:pt x="3373" y="10041"/>
                  <a:pt x="3594" y="10197"/>
                </a:cubicBezTo>
                <a:cubicBezTo>
                  <a:pt x="3727" y="10080"/>
                  <a:pt x="3903" y="9924"/>
                  <a:pt x="4080" y="9808"/>
                </a:cubicBezTo>
                <a:cubicBezTo>
                  <a:pt x="4257" y="9652"/>
                  <a:pt x="4433" y="9535"/>
                  <a:pt x="4610" y="9379"/>
                </a:cubicBezTo>
                <a:cubicBezTo>
                  <a:pt x="4831" y="9263"/>
                  <a:pt x="5008" y="9107"/>
                  <a:pt x="5184" y="8990"/>
                </a:cubicBezTo>
                <a:cubicBezTo>
                  <a:pt x="5405" y="8835"/>
                  <a:pt x="5582" y="8718"/>
                  <a:pt x="5759" y="8562"/>
                </a:cubicBezTo>
                <a:cubicBezTo>
                  <a:pt x="5803" y="8329"/>
                  <a:pt x="5847" y="8017"/>
                  <a:pt x="5891" y="7745"/>
                </a:cubicBezTo>
                <a:cubicBezTo>
                  <a:pt x="5935" y="7472"/>
                  <a:pt x="5979" y="7161"/>
                  <a:pt x="6024" y="6928"/>
                </a:cubicBezTo>
                <a:cubicBezTo>
                  <a:pt x="6024" y="6655"/>
                  <a:pt x="6112" y="6383"/>
                  <a:pt x="6156" y="6110"/>
                </a:cubicBezTo>
                <a:cubicBezTo>
                  <a:pt x="6200" y="5838"/>
                  <a:pt x="6289" y="5565"/>
                  <a:pt x="6333" y="5332"/>
                </a:cubicBezTo>
                <a:cubicBezTo>
                  <a:pt x="6068" y="5254"/>
                  <a:pt x="5803" y="5215"/>
                  <a:pt x="5538" y="5176"/>
                </a:cubicBezTo>
                <a:cubicBezTo>
                  <a:pt x="5273" y="5098"/>
                  <a:pt x="5008" y="5059"/>
                  <a:pt x="4787" y="5021"/>
                </a:cubicBezTo>
                <a:cubicBezTo>
                  <a:pt x="4522" y="4982"/>
                  <a:pt x="4301" y="4982"/>
                  <a:pt x="4036" y="4943"/>
                </a:cubicBezTo>
                <a:cubicBezTo>
                  <a:pt x="3815" y="4943"/>
                  <a:pt x="3594" y="4943"/>
                  <a:pt x="3417" y="4943"/>
                </a:cubicBezTo>
                <a:cubicBezTo>
                  <a:pt x="3197" y="4943"/>
                  <a:pt x="2976" y="4943"/>
                  <a:pt x="2755" y="4943"/>
                </a:cubicBezTo>
                <a:cubicBezTo>
                  <a:pt x="2534" y="4982"/>
                  <a:pt x="2357" y="4982"/>
                  <a:pt x="2136" y="5021"/>
                </a:cubicBezTo>
                <a:cubicBezTo>
                  <a:pt x="1916" y="5098"/>
                  <a:pt x="1739" y="5176"/>
                  <a:pt x="1562" y="5293"/>
                </a:cubicBezTo>
                <a:cubicBezTo>
                  <a:pt x="1385" y="5371"/>
                  <a:pt x="1253" y="5526"/>
                  <a:pt x="1120" y="5643"/>
                </a:cubicBezTo>
                <a:close/>
                <a:moveTo>
                  <a:pt x="3417" y="16696"/>
                </a:moveTo>
                <a:cubicBezTo>
                  <a:pt x="3594" y="16696"/>
                  <a:pt x="3815" y="16696"/>
                  <a:pt x="4036" y="16657"/>
                </a:cubicBezTo>
                <a:cubicBezTo>
                  <a:pt x="4301" y="16657"/>
                  <a:pt x="4522" y="16618"/>
                  <a:pt x="4787" y="16579"/>
                </a:cubicBezTo>
                <a:cubicBezTo>
                  <a:pt x="5008" y="16541"/>
                  <a:pt x="5273" y="16502"/>
                  <a:pt x="5538" y="16463"/>
                </a:cubicBezTo>
                <a:cubicBezTo>
                  <a:pt x="5803" y="16424"/>
                  <a:pt x="6068" y="16346"/>
                  <a:pt x="6333" y="16268"/>
                </a:cubicBezTo>
                <a:cubicBezTo>
                  <a:pt x="6289" y="16035"/>
                  <a:pt x="6200" y="15801"/>
                  <a:pt x="6156" y="15529"/>
                </a:cubicBezTo>
                <a:cubicBezTo>
                  <a:pt x="6112" y="15256"/>
                  <a:pt x="6024" y="14984"/>
                  <a:pt x="6024" y="14711"/>
                </a:cubicBezTo>
                <a:cubicBezTo>
                  <a:pt x="5979" y="14439"/>
                  <a:pt x="5935" y="14166"/>
                  <a:pt x="5891" y="13894"/>
                </a:cubicBezTo>
                <a:cubicBezTo>
                  <a:pt x="5847" y="13583"/>
                  <a:pt x="5803" y="13310"/>
                  <a:pt x="5759" y="13038"/>
                </a:cubicBezTo>
                <a:cubicBezTo>
                  <a:pt x="5582" y="12921"/>
                  <a:pt x="5405" y="12765"/>
                  <a:pt x="5184" y="12649"/>
                </a:cubicBezTo>
                <a:cubicBezTo>
                  <a:pt x="5008" y="12493"/>
                  <a:pt x="4831" y="12376"/>
                  <a:pt x="4610" y="12221"/>
                </a:cubicBezTo>
                <a:cubicBezTo>
                  <a:pt x="4433" y="12104"/>
                  <a:pt x="4257" y="11948"/>
                  <a:pt x="4080" y="11831"/>
                </a:cubicBezTo>
                <a:cubicBezTo>
                  <a:pt x="3903" y="11676"/>
                  <a:pt x="3727" y="11559"/>
                  <a:pt x="3594" y="11403"/>
                </a:cubicBezTo>
                <a:cubicBezTo>
                  <a:pt x="3064" y="11909"/>
                  <a:pt x="2578" y="12376"/>
                  <a:pt x="2225" y="12804"/>
                </a:cubicBezTo>
                <a:cubicBezTo>
                  <a:pt x="1827" y="13271"/>
                  <a:pt x="1518" y="13699"/>
                  <a:pt x="1341" y="14089"/>
                </a:cubicBezTo>
                <a:cubicBezTo>
                  <a:pt x="1120" y="14517"/>
                  <a:pt x="988" y="14867"/>
                  <a:pt x="988" y="15178"/>
                </a:cubicBezTo>
                <a:cubicBezTo>
                  <a:pt x="944" y="15490"/>
                  <a:pt x="988" y="15762"/>
                  <a:pt x="1120" y="15996"/>
                </a:cubicBezTo>
                <a:cubicBezTo>
                  <a:pt x="1253" y="16112"/>
                  <a:pt x="1385" y="16229"/>
                  <a:pt x="1562" y="16346"/>
                </a:cubicBezTo>
                <a:cubicBezTo>
                  <a:pt x="1739" y="16424"/>
                  <a:pt x="1916" y="16502"/>
                  <a:pt x="2136" y="16579"/>
                </a:cubicBezTo>
                <a:cubicBezTo>
                  <a:pt x="2357" y="16618"/>
                  <a:pt x="2534" y="16657"/>
                  <a:pt x="2755" y="16657"/>
                </a:cubicBezTo>
                <a:cubicBezTo>
                  <a:pt x="2976" y="16696"/>
                  <a:pt x="3197" y="16696"/>
                  <a:pt x="3417" y="16696"/>
                </a:cubicBezTo>
                <a:close/>
                <a:moveTo>
                  <a:pt x="5714" y="11870"/>
                </a:moveTo>
                <a:cubicBezTo>
                  <a:pt x="5714" y="11715"/>
                  <a:pt x="5714" y="11520"/>
                  <a:pt x="5670" y="11325"/>
                </a:cubicBezTo>
                <a:cubicBezTo>
                  <a:pt x="5670" y="11170"/>
                  <a:pt x="5670" y="10975"/>
                  <a:pt x="5670" y="10819"/>
                </a:cubicBezTo>
                <a:cubicBezTo>
                  <a:pt x="5670" y="10625"/>
                  <a:pt x="5670" y="10469"/>
                  <a:pt x="5670" y="10275"/>
                </a:cubicBezTo>
                <a:cubicBezTo>
                  <a:pt x="5714" y="10080"/>
                  <a:pt x="5714" y="9924"/>
                  <a:pt x="5714" y="9730"/>
                </a:cubicBezTo>
                <a:cubicBezTo>
                  <a:pt x="5449" y="9924"/>
                  <a:pt x="5184" y="10080"/>
                  <a:pt x="4963" y="10275"/>
                </a:cubicBezTo>
                <a:cubicBezTo>
                  <a:pt x="4743" y="10469"/>
                  <a:pt x="4522" y="10625"/>
                  <a:pt x="4301" y="10819"/>
                </a:cubicBezTo>
                <a:cubicBezTo>
                  <a:pt x="4522" y="10975"/>
                  <a:pt x="4743" y="11170"/>
                  <a:pt x="4963" y="11325"/>
                </a:cubicBezTo>
                <a:cubicBezTo>
                  <a:pt x="5184" y="11520"/>
                  <a:pt x="5449" y="11715"/>
                  <a:pt x="5714" y="11870"/>
                </a:cubicBezTo>
                <a:close/>
                <a:moveTo>
                  <a:pt x="12782" y="13738"/>
                </a:moveTo>
                <a:cubicBezTo>
                  <a:pt x="13091" y="13622"/>
                  <a:pt x="13356" y="13466"/>
                  <a:pt x="13621" y="13310"/>
                </a:cubicBezTo>
                <a:cubicBezTo>
                  <a:pt x="13886" y="13155"/>
                  <a:pt x="14151" y="12999"/>
                  <a:pt x="14416" y="12843"/>
                </a:cubicBezTo>
                <a:cubicBezTo>
                  <a:pt x="14416" y="12688"/>
                  <a:pt x="14416" y="12493"/>
                  <a:pt x="14416" y="12337"/>
                </a:cubicBezTo>
                <a:cubicBezTo>
                  <a:pt x="14460" y="12182"/>
                  <a:pt x="14460" y="11987"/>
                  <a:pt x="14460" y="11831"/>
                </a:cubicBezTo>
                <a:cubicBezTo>
                  <a:pt x="14460" y="11637"/>
                  <a:pt x="14460" y="11481"/>
                  <a:pt x="14460" y="11325"/>
                </a:cubicBezTo>
                <a:cubicBezTo>
                  <a:pt x="14460" y="11131"/>
                  <a:pt x="14460" y="10975"/>
                  <a:pt x="14460" y="10819"/>
                </a:cubicBezTo>
                <a:cubicBezTo>
                  <a:pt x="14460" y="10625"/>
                  <a:pt x="14460" y="10469"/>
                  <a:pt x="14460" y="10314"/>
                </a:cubicBezTo>
                <a:cubicBezTo>
                  <a:pt x="14460" y="10119"/>
                  <a:pt x="14460" y="9963"/>
                  <a:pt x="14460" y="9808"/>
                </a:cubicBezTo>
                <a:cubicBezTo>
                  <a:pt x="14460" y="9613"/>
                  <a:pt x="14460" y="9457"/>
                  <a:pt x="14416" y="9302"/>
                </a:cubicBezTo>
                <a:cubicBezTo>
                  <a:pt x="14416" y="9107"/>
                  <a:pt x="14416" y="8951"/>
                  <a:pt x="14416" y="8796"/>
                </a:cubicBezTo>
                <a:cubicBezTo>
                  <a:pt x="14151" y="8601"/>
                  <a:pt x="13886" y="8445"/>
                  <a:pt x="13621" y="8290"/>
                </a:cubicBezTo>
                <a:cubicBezTo>
                  <a:pt x="13356" y="8134"/>
                  <a:pt x="13091" y="8017"/>
                  <a:pt x="12782" y="7862"/>
                </a:cubicBezTo>
                <a:cubicBezTo>
                  <a:pt x="12649" y="7784"/>
                  <a:pt x="12473" y="7667"/>
                  <a:pt x="12296" y="7589"/>
                </a:cubicBezTo>
                <a:cubicBezTo>
                  <a:pt x="12119" y="7511"/>
                  <a:pt x="11987" y="7434"/>
                  <a:pt x="11810" y="7356"/>
                </a:cubicBezTo>
                <a:cubicBezTo>
                  <a:pt x="11633" y="7278"/>
                  <a:pt x="11457" y="7161"/>
                  <a:pt x="11280" y="7122"/>
                </a:cubicBezTo>
                <a:cubicBezTo>
                  <a:pt x="11147" y="7044"/>
                  <a:pt x="10971" y="6966"/>
                  <a:pt x="10794" y="6850"/>
                </a:cubicBezTo>
                <a:cubicBezTo>
                  <a:pt x="10617" y="6966"/>
                  <a:pt x="10485" y="7044"/>
                  <a:pt x="10308" y="7122"/>
                </a:cubicBezTo>
                <a:cubicBezTo>
                  <a:pt x="10132" y="7161"/>
                  <a:pt x="9955" y="7278"/>
                  <a:pt x="9734" y="7356"/>
                </a:cubicBezTo>
                <a:cubicBezTo>
                  <a:pt x="9601" y="7434"/>
                  <a:pt x="9425" y="7511"/>
                  <a:pt x="9248" y="7589"/>
                </a:cubicBezTo>
                <a:cubicBezTo>
                  <a:pt x="9071" y="7667"/>
                  <a:pt x="8939" y="7784"/>
                  <a:pt x="8762" y="7862"/>
                </a:cubicBezTo>
                <a:cubicBezTo>
                  <a:pt x="8585" y="7978"/>
                  <a:pt x="8409" y="8056"/>
                  <a:pt x="8232" y="8173"/>
                </a:cubicBezTo>
                <a:cubicBezTo>
                  <a:pt x="8055" y="8290"/>
                  <a:pt x="7879" y="8368"/>
                  <a:pt x="7746" y="8484"/>
                </a:cubicBezTo>
                <a:cubicBezTo>
                  <a:pt x="7525" y="8562"/>
                  <a:pt x="7349" y="8640"/>
                  <a:pt x="7216" y="8718"/>
                </a:cubicBezTo>
                <a:cubicBezTo>
                  <a:pt x="7039" y="8835"/>
                  <a:pt x="6907" y="8951"/>
                  <a:pt x="6774" y="9029"/>
                </a:cubicBezTo>
                <a:cubicBezTo>
                  <a:pt x="6730" y="9185"/>
                  <a:pt x="6686" y="9302"/>
                  <a:pt x="6686" y="9457"/>
                </a:cubicBezTo>
                <a:cubicBezTo>
                  <a:pt x="6686" y="9613"/>
                  <a:pt x="6686" y="9769"/>
                  <a:pt x="6686" y="9885"/>
                </a:cubicBezTo>
                <a:cubicBezTo>
                  <a:pt x="6686" y="10080"/>
                  <a:pt x="6686" y="10236"/>
                  <a:pt x="6686" y="10391"/>
                </a:cubicBezTo>
                <a:cubicBezTo>
                  <a:pt x="6642" y="10547"/>
                  <a:pt x="6642" y="10664"/>
                  <a:pt x="6642" y="10819"/>
                </a:cubicBezTo>
                <a:cubicBezTo>
                  <a:pt x="6642" y="10936"/>
                  <a:pt x="6642" y="11092"/>
                  <a:pt x="6686" y="11248"/>
                </a:cubicBezTo>
                <a:cubicBezTo>
                  <a:pt x="6686" y="11403"/>
                  <a:pt x="6686" y="11559"/>
                  <a:pt x="6686" y="11715"/>
                </a:cubicBezTo>
                <a:cubicBezTo>
                  <a:pt x="6686" y="11870"/>
                  <a:pt x="6686" y="11987"/>
                  <a:pt x="6686" y="12143"/>
                </a:cubicBezTo>
                <a:cubicBezTo>
                  <a:pt x="6686" y="12259"/>
                  <a:pt x="6730" y="12415"/>
                  <a:pt x="6774" y="12571"/>
                </a:cubicBezTo>
                <a:cubicBezTo>
                  <a:pt x="6907" y="12688"/>
                  <a:pt x="7039" y="12804"/>
                  <a:pt x="7216" y="12882"/>
                </a:cubicBezTo>
                <a:cubicBezTo>
                  <a:pt x="7349" y="12999"/>
                  <a:pt x="7525" y="13077"/>
                  <a:pt x="7746" y="13194"/>
                </a:cubicBezTo>
                <a:cubicBezTo>
                  <a:pt x="7879" y="13271"/>
                  <a:pt x="8055" y="13349"/>
                  <a:pt x="8232" y="13427"/>
                </a:cubicBezTo>
                <a:cubicBezTo>
                  <a:pt x="8409" y="13544"/>
                  <a:pt x="8585" y="13661"/>
                  <a:pt x="8762" y="13738"/>
                </a:cubicBezTo>
                <a:cubicBezTo>
                  <a:pt x="8939" y="13855"/>
                  <a:pt x="9071" y="13933"/>
                  <a:pt x="9248" y="14011"/>
                </a:cubicBezTo>
                <a:cubicBezTo>
                  <a:pt x="9425" y="14128"/>
                  <a:pt x="9601" y="14205"/>
                  <a:pt x="9734" y="14244"/>
                </a:cubicBezTo>
                <a:cubicBezTo>
                  <a:pt x="9955" y="14361"/>
                  <a:pt x="10132" y="14439"/>
                  <a:pt x="10308" y="14517"/>
                </a:cubicBezTo>
                <a:cubicBezTo>
                  <a:pt x="10485" y="14595"/>
                  <a:pt x="10617" y="14672"/>
                  <a:pt x="10794" y="14750"/>
                </a:cubicBezTo>
                <a:cubicBezTo>
                  <a:pt x="10971" y="14672"/>
                  <a:pt x="11147" y="14595"/>
                  <a:pt x="11280" y="14517"/>
                </a:cubicBezTo>
                <a:cubicBezTo>
                  <a:pt x="11457" y="14439"/>
                  <a:pt x="11633" y="14361"/>
                  <a:pt x="11810" y="14244"/>
                </a:cubicBezTo>
                <a:cubicBezTo>
                  <a:pt x="11987" y="14205"/>
                  <a:pt x="12119" y="14128"/>
                  <a:pt x="12296" y="14011"/>
                </a:cubicBezTo>
                <a:cubicBezTo>
                  <a:pt x="12473" y="13933"/>
                  <a:pt x="12649" y="13855"/>
                  <a:pt x="12782" y="13738"/>
                </a:cubicBezTo>
                <a:close/>
                <a:moveTo>
                  <a:pt x="6863" y="7939"/>
                </a:moveTo>
                <a:cubicBezTo>
                  <a:pt x="7039" y="7784"/>
                  <a:pt x="7260" y="7667"/>
                  <a:pt x="7525" y="7511"/>
                </a:cubicBezTo>
                <a:cubicBezTo>
                  <a:pt x="7790" y="7395"/>
                  <a:pt x="8011" y="7239"/>
                  <a:pt x="8232" y="7122"/>
                </a:cubicBezTo>
                <a:cubicBezTo>
                  <a:pt x="8497" y="7005"/>
                  <a:pt x="8718" y="6889"/>
                  <a:pt x="8983" y="6772"/>
                </a:cubicBezTo>
                <a:cubicBezTo>
                  <a:pt x="9204" y="6616"/>
                  <a:pt x="9469" y="6499"/>
                  <a:pt x="9690" y="6422"/>
                </a:cubicBezTo>
                <a:cubicBezTo>
                  <a:pt x="9513" y="6344"/>
                  <a:pt x="9292" y="6266"/>
                  <a:pt x="9071" y="6188"/>
                </a:cubicBezTo>
                <a:cubicBezTo>
                  <a:pt x="8851" y="6071"/>
                  <a:pt x="8674" y="6032"/>
                  <a:pt x="8497" y="5955"/>
                </a:cubicBezTo>
                <a:cubicBezTo>
                  <a:pt x="8276" y="5877"/>
                  <a:pt x="8100" y="5799"/>
                  <a:pt x="7879" y="5760"/>
                </a:cubicBezTo>
                <a:cubicBezTo>
                  <a:pt x="7658" y="5682"/>
                  <a:pt x="7481" y="5643"/>
                  <a:pt x="7260" y="5604"/>
                </a:cubicBezTo>
                <a:cubicBezTo>
                  <a:pt x="7216" y="5760"/>
                  <a:pt x="7172" y="5955"/>
                  <a:pt x="7172" y="6110"/>
                </a:cubicBezTo>
                <a:cubicBezTo>
                  <a:pt x="7128" y="6305"/>
                  <a:pt x="7084" y="6499"/>
                  <a:pt x="7039" y="6694"/>
                </a:cubicBezTo>
                <a:cubicBezTo>
                  <a:pt x="6995" y="6928"/>
                  <a:pt x="6951" y="7122"/>
                  <a:pt x="6907" y="7317"/>
                </a:cubicBezTo>
                <a:cubicBezTo>
                  <a:pt x="6907" y="7511"/>
                  <a:pt x="6863" y="7706"/>
                  <a:pt x="6863" y="7939"/>
                </a:cubicBezTo>
                <a:close/>
                <a:moveTo>
                  <a:pt x="9690" y="15217"/>
                </a:moveTo>
                <a:cubicBezTo>
                  <a:pt x="9469" y="15101"/>
                  <a:pt x="9204" y="14984"/>
                  <a:pt x="8983" y="14867"/>
                </a:cubicBezTo>
                <a:cubicBezTo>
                  <a:pt x="8718" y="14711"/>
                  <a:pt x="8497" y="14595"/>
                  <a:pt x="8232" y="14517"/>
                </a:cubicBezTo>
                <a:cubicBezTo>
                  <a:pt x="8011" y="14361"/>
                  <a:pt x="7790" y="14244"/>
                  <a:pt x="7525" y="14089"/>
                </a:cubicBezTo>
                <a:cubicBezTo>
                  <a:pt x="7260" y="13972"/>
                  <a:pt x="7039" y="13816"/>
                  <a:pt x="6863" y="13699"/>
                </a:cubicBezTo>
                <a:cubicBezTo>
                  <a:pt x="6863" y="13894"/>
                  <a:pt x="6907" y="14089"/>
                  <a:pt x="6907" y="14322"/>
                </a:cubicBezTo>
                <a:cubicBezTo>
                  <a:pt x="6951" y="14517"/>
                  <a:pt x="6995" y="14711"/>
                  <a:pt x="7039" y="14906"/>
                </a:cubicBezTo>
                <a:cubicBezTo>
                  <a:pt x="7084" y="15101"/>
                  <a:pt x="7128" y="15295"/>
                  <a:pt x="7172" y="15490"/>
                </a:cubicBezTo>
                <a:cubicBezTo>
                  <a:pt x="7172" y="15684"/>
                  <a:pt x="7216" y="15879"/>
                  <a:pt x="7260" y="16035"/>
                </a:cubicBezTo>
                <a:cubicBezTo>
                  <a:pt x="7481" y="15996"/>
                  <a:pt x="7658" y="15957"/>
                  <a:pt x="7879" y="15879"/>
                </a:cubicBezTo>
                <a:cubicBezTo>
                  <a:pt x="8100" y="15801"/>
                  <a:pt x="8276" y="15762"/>
                  <a:pt x="8497" y="15684"/>
                </a:cubicBezTo>
                <a:cubicBezTo>
                  <a:pt x="8674" y="15606"/>
                  <a:pt x="8851" y="15529"/>
                  <a:pt x="9071" y="15451"/>
                </a:cubicBezTo>
                <a:cubicBezTo>
                  <a:pt x="9292" y="15373"/>
                  <a:pt x="9513" y="15295"/>
                  <a:pt x="9690" y="15217"/>
                </a:cubicBezTo>
                <a:close/>
                <a:moveTo>
                  <a:pt x="10529" y="895"/>
                </a:moveTo>
                <a:cubicBezTo>
                  <a:pt x="10264" y="895"/>
                  <a:pt x="9999" y="973"/>
                  <a:pt x="9734" y="1129"/>
                </a:cubicBezTo>
                <a:cubicBezTo>
                  <a:pt x="9469" y="1284"/>
                  <a:pt x="9204" y="1557"/>
                  <a:pt x="8939" y="1907"/>
                </a:cubicBezTo>
                <a:cubicBezTo>
                  <a:pt x="8674" y="2218"/>
                  <a:pt x="8409" y="2646"/>
                  <a:pt x="8144" y="3114"/>
                </a:cubicBezTo>
                <a:cubicBezTo>
                  <a:pt x="7923" y="3581"/>
                  <a:pt x="7702" y="4125"/>
                  <a:pt x="7481" y="4748"/>
                </a:cubicBezTo>
                <a:cubicBezTo>
                  <a:pt x="7790" y="4787"/>
                  <a:pt x="8055" y="4865"/>
                  <a:pt x="8320" y="4943"/>
                </a:cubicBezTo>
                <a:cubicBezTo>
                  <a:pt x="8585" y="5059"/>
                  <a:pt x="8851" y="5137"/>
                  <a:pt x="9116" y="5254"/>
                </a:cubicBezTo>
                <a:cubicBezTo>
                  <a:pt x="9381" y="5332"/>
                  <a:pt x="9646" y="5449"/>
                  <a:pt x="9955" y="5565"/>
                </a:cubicBezTo>
                <a:cubicBezTo>
                  <a:pt x="10220" y="5682"/>
                  <a:pt x="10529" y="5799"/>
                  <a:pt x="10794" y="5877"/>
                </a:cubicBezTo>
                <a:cubicBezTo>
                  <a:pt x="11015" y="5799"/>
                  <a:pt x="11236" y="5682"/>
                  <a:pt x="11501" y="5604"/>
                </a:cubicBezTo>
                <a:cubicBezTo>
                  <a:pt x="11766" y="5488"/>
                  <a:pt x="11987" y="5410"/>
                  <a:pt x="12208" y="5332"/>
                </a:cubicBezTo>
                <a:cubicBezTo>
                  <a:pt x="12473" y="5254"/>
                  <a:pt x="12738" y="5137"/>
                  <a:pt x="12959" y="5059"/>
                </a:cubicBezTo>
                <a:cubicBezTo>
                  <a:pt x="13179" y="4982"/>
                  <a:pt x="13444" y="4904"/>
                  <a:pt x="13665" y="4826"/>
                </a:cubicBezTo>
                <a:cubicBezTo>
                  <a:pt x="13444" y="4242"/>
                  <a:pt x="13224" y="3658"/>
                  <a:pt x="13003" y="3191"/>
                </a:cubicBezTo>
                <a:cubicBezTo>
                  <a:pt x="12738" y="2685"/>
                  <a:pt x="12473" y="2296"/>
                  <a:pt x="12208" y="1946"/>
                </a:cubicBezTo>
                <a:cubicBezTo>
                  <a:pt x="11943" y="1596"/>
                  <a:pt x="11678" y="1362"/>
                  <a:pt x="11412" y="1168"/>
                </a:cubicBezTo>
                <a:cubicBezTo>
                  <a:pt x="11147" y="973"/>
                  <a:pt x="10838" y="895"/>
                  <a:pt x="10529" y="895"/>
                </a:cubicBezTo>
                <a:close/>
                <a:moveTo>
                  <a:pt x="10529" y="20744"/>
                </a:moveTo>
                <a:cubicBezTo>
                  <a:pt x="10838" y="20744"/>
                  <a:pt x="11147" y="20666"/>
                  <a:pt x="11412" y="20471"/>
                </a:cubicBezTo>
                <a:cubicBezTo>
                  <a:pt x="11678" y="20277"/>
                  <a:pt x="11943" y="20004"/>
                  <a:pt x="12208" y="19693"/>
                </a:cubicBezTo>
                <a:cubicBezTo>
                  <a:pt x="12473" y="19343"/>
                  <a:pt x="12738" y="18915"/>
                  <a:pt x="13003" y="18448"/>
                </a:cubicBezTo>
                <a:cubicBezTo>
                  <a:pt x="13224" y="17942"/>
                  <a:pt x="13444" y="17397"/>
                  <a:pt x="13665" y="16774"/>
                </a:cubicBezTo>
                <a:cubicBezTo>
                  <a:pt x="13444" y="16735"/>
                  <a:pt x="13179" y="16657"/>
                  <a:pt x="12959" y="16579"/>
                </a:cubicBezTo>
                <a:cubicBezTo>
                  <a:pt x="12738" y="16463"/>
                  <a:pt x="12473" y="16385"/>
                  <a:pt x="12208" y="16268"/>
                </a:cubicBezTo>
                <a:cubicBezTo>
                  <a:pt x="11987" y="16229"/>
                  <a:pt x="11766" y="16151"/>
                  <a:pt x="11501" y="16035"/>
                </a:cubicBezTo>
                <a:cubicBezTo>
                  <a:pt x="11236" y="15918"/>
                  <a:pt x="11015" y="15840"/>
                  <a:pt x="10794" y="15723"/>
                </a:cubicBezTo>
                <a:cubicBezTo>
                  <a:pt x="10529" y="15840"/>
                  <a:pt x="10220" y="15957"/>
                  <a:pt x="9955" y="16074"/>
                </a:cubicBezTo>
                <a:cubicBezTo>
                  <a:pt x="9646" y="16190"/>
                  <a:pt x="9381" y="16268"/>
                  <a:pt x="9116" y="16385"/>
                </a:cubicBezTo>
                <a:cubicBezTo>
                  <a:pt x="8851" y="16502"/>
                  <a:pt x="8585" y="16579"/>
                  <a:pt x="8320" y="16657"/>
                </a:cubicBezTo>
                <a:cubicBezTo>
                  <a:pt x="8055" y="16735"/>
                  <a:pt x="7790" y="16813"/>
                  <a:pt x="7481" y="16891"/>
                </a:cubicBezTo>
                <a:cubicBezTo>
                  <a:pt x="7702" y="17514"/>
                  <a:pt x="7923" y="18058"/>
                  <a:pt x="8144" y="18525"/>
                </a:cubicBezTo>
                <a:cubicBezTo>
                  <a:pt x="8409" y="18992"/>
                  <a:pt x="8674" y="19382"/>
                  <a:pt x="8939" y="19732"/>
                </a:cubicBezTo>
                <a:cubicBezTo>
                  <a:pt x="9204" y="20082"/>
                  <a:pt x="9469" y="20316"/>
                  <a:pt x="9734" y="20471"/>
                </a:cubicBezTo>
                <a:cubicBezTo>
                  <a:pt x="9999" y="20666"/>
                  <a:pt x="10264" y="20744"/>
                  <a:pt x="10529" y="20744"/>
                </a:cubicBezTo>
                <a:close/>
                <a:moveTo>
                  <a:pt x="11854" y="6422"/>
                </a:moveTo>
                <a:cubicBezTo>
                  <a:pt x="12119" y="6499"/>
                  <a:pt x="12384" y="6616"/>
                  <a:pt x="12605" y="6772"/>
                </a:cubicBezTo>
                <a:cubicBezTo>
                  <a:pt x="12870" y="6889"/>
                  <a:pt x="13091" y="7005"/>
                  <a:pt x="13312" y="7122"/>
                </a:cubicBezTo>
                <a:cubicBezTo>
                  <a:pt x="13444" y="7200"/>
                  <a:pt x="13621" y="7317"/>
                  <a:pt x="13798" y="7395"/>
                </a:cubicBezTo>
                <a:cubicBezTo>
                  <a:pt x="13974" y="7472"/>
                  <a:pt x="14151" y="7550"/>
                  <a:pt x="14284" y="7667"/>
                </a:cubicBezTo>
                <a:cubicBezTo>
                  <a:pt x="14239" y="7511"/>
                  <a:pt x="14195" y="7317"/>
                  <a:pt x="14151" y="7161"/>
                </a:cubicBezTo>
                <a:cubicBezTo>
                  <a:pt x="14151" y="7005"/>
                  <a:pt x="14107" y="6811"/>
                  <a:pt x="14107" y="6655"/>
                </a:cubicBezTo>
                <a:cubicBezTo>
                  <a:pt x="14063" y="6499"/>
                  <a:pt x="14019" y="6344"/>
                  <a:pt x="14019" y="6188"/>
                </a:cubicBezTo>
                <a:cubicBezTo>
                  <a:pt x="13974" y="6032"/>
                  <a:pt x="13930" y="5877"/>
                  <a:pt x="13886" y="5682"/>
                </a:cubicBezTo>
                <a:cubicBezTo>
                  <a:pt x="13754" y="5760"/>
                  <a:pt x="13577" y="5838"/>
                  <a:pt x="13400" y="5877"/>
                </a:cubicBezTo>
                <a:cubicBezTo>
                  <a:pt x="13224" y="5916"/>
                  <a:pt x="13047" y="5994"/>
                  <a:pt x="12914" y="6032"/>
                </a:cubicBezTo>
                <a:cubicBezTo>
                  <a:pt x="12738" y="6071"/>
                  <a:pt x="12605" y="6149"/>
                  <a:pt x="12428" y="6188"/>
                </a:cubicBezTo>
                <a:cubicBezTo>
                  <a:pt x="12252" y="6266"/>
                  <a:pt x="12075" y="6344"/>
                  <a:pt x="11854" y="6422"/>
                </a:cubicBezTo>
                <a:close/>
                <a:moveTo>
                  <a:pt x="14284" y="13972"/>
                </a:moveTo>
                <a:cubicBezTo>
                  <a:pt x="14151" y="14050"/>
                  <a:pt x="13974" y="14166"/>
                  <a:pt x="13798" y="14244"/>
                </a:cubicBezTo>
                <a:cubicBezTo>
                  <a:pt x="13621" y="14322"/>
                  <a:pt x="13444" y="14400"/>
                  <a:pt x="13312" y="14517"/>
                </a:cubicBezTo>
                <a:cubicBezTo>
                  <a:pt x="13091" y="14595"/>
                  <a:pt x="12870" y="14711"/>
                  <a:pt x="12605" y="14867"/>
                </a:cubicBezTo>
                <a:cubicBezTo>
                  <a:pt x="12384" y="14984"/>
                  <a:pt x="12119" y="15101"/>
                  <a:pt x="11854" y="15217"/>
                </a:cubicBezTo>
                <a:cubicBezTo>
                  <a:pt x="12075" y="15295"/>
                  <a:pt x="12252" y="15373"/>
                  <a:pt x="12428" y="15412"/>
                </a:cubicBezTo>
                <a:cubicBezTo>
                  <a:pt x="12605" y="15490"/>
                  <a:pt x="12738" y="15529"/>
                  <a:pt x="12914" y="15568"/>
                </a:cubicBezTo>
                <a:cubicBezTo>
                  <a:pt x="13047" y="15645"/>
                  <a:pt x="13224" y="15684"/>
                  <a:pt x="13400" y="15762"/>
                </a:cubicBezTo>
                <a:cubicBezTo>
                  <a:pt x="13577" y="15801"/>
                  <a:pt x="13754" y="15879"/>
                  <a:pt x="13886" y="15918"/>
                </a:cubicBezTo>
                <a:cubicBezTo>
                  <a:pt x="13930" y="15762"/>
                  <a:pt x="13974" y="15606"/>
                  <a:pt x="14019" y="15451"/>
                </a:cubicBezTo>
                <a:cubicBezTo>
                  <a:pt x="14019" y="15295"/>
                  <a:pt x="14063" y="15139"/>
                  <a:pt x="14107" y="14984"/>
                </a:cubicBezTo>
                <a:cubicBezTo>
                  <a:pt x="14107" y="14789"/>
                  <a:pt x="14151" y="14634"/>
                  <a:pt x="14151" y="14478"/>
                </a:cubicBezTo>
                <a:cubicBezTo>
                  <a:pt x="14195" y="14283"/>
                  <a:pt x="14239" y="14128"/>
                  <a:pt x="14284" y="13972"/>
                </a:cubicBezTo>
                <a:close/>
                <a:moveTo>
                  <a:pt x="18215" y="4943"/>
                </a:moveTo>
                <a:cubicBezTo>
                  <a:pt x="17950" y="4943"/>
                  <a:pt x="17685" y="4943"/>
                  <a:pt x="17420" y="4943"/>
                </a:cubicBezTo>
                <a:cubicBezTo>
                  <a:pt x="17155" y="4982"/>
                  <a:pt x="16890" y="4982"/>
                  <a:pt x="16581" y="5021"/>
                </a:cubicBezTo>
                <a:cubicBezTo>
                  <a:pt x="16316" y="5098"/>
                  <a:pt x="16051" y="5176"/>
                  <a:pt x="15741" y="5215"/>
                </a:cubicBezTo>
                <a:cubicBezTo>
                  <a:pt x="15432" y="5254"/>
                  <a:pt x="15123" y="5332"/>
                  <a:pt x="14814" y="5449"/>
                </a:cubicBezTo>
                <a:cubicBezTo>
                  <a:pt x="14902" y="5643"/>
                  <a:pt x="14946" y="5877"/>
                  <a:pt x="14990" y="6110"/>
                </a:cubicBezTo>
                <a:cubicBezTo>
                  <a:pt x="15035" y="6344"/>
                  <a:pt x="15035" y="6577"/>
                  <a:pt x="15079" y="6811"/>
                </a:cubicBezTo>
                <a:cubicBezTo>
                  <a:pt x="15167" y="7044"/>
                  <a:pt x="15211" y="7278"/>
                  <a:pt x="15255" y="7550"/>
                </a:cubicBezTo>
                <a:cubicBezTo>
                  <a:pt x="15255" y="7784"/>
                  <a:pt x="15300" y="8056"/>
                  <a:pt x="15344" y="8290"/>
                </a:cubicBezTo>
                <a:cubicBezTo>
                  <a:pt x="15565" y="8445"/>
                  <a:pt x="15785" y="8601"/>
                  <a:pt x="16051" y="8757"/>
                </a:cubicBezTo>
                <a:cubicBezTo>
                  <a:pt x="16271" y="8912"/>
                  <a:pt x="16492" y="9068"/>
                  <a:pt x="16713" y="9224"/>
                </a:cubicBezTo>
                <a:cubicBezTo>
                  <a:pt x="16934" y="9418"/>
                  <a:pt x="17155" y="9574"/>
                  <a:pt x="17376" y="9730"/>
                </a:cubicBezTo>
                <a:cubicBezTo>
                  <a:pt x="17597" y="9885"/>
                  <a:pt x="17773" y="10041"/>
                  <a:pt x="17950" y="10197"/>
                </a:cubicBezTo>
                <a:cubicBezTo>
                  <a:pt x="18524" y="9730"/>
                  <a:pt x="18966" y="9263"/>
                  <a:pt x="19363" y="8796"/>
                </a:cubicBezTo>
                <a:cubicBezTo>
                  <a:pt x="19717" y="8368"/>
                  <a:pt x="20026" y="7939"/>
                  <a:pt x="20203" y="7511"/>
                </a:cubicBezTo>
                <a:cubicBezTo>
                  <a:pt x="20424" y="7161"/>
                  <a:pt x="20556" y="6811"/>
                  <a:pt x="20600" y="6461"/>
                </a:cubicBezTo>
                <a:cubicBezTo>
                  <a:pt x="20644" y="6149"/>
                  <a:pt x="20600" y="5877"/>
                  <a:pt x="20424" y="5643"/>
                </a:cubicBezTo>
                <a:cubicBezTo>
                  <a:pt x="20335" y="5526"/>
                  <a:pt x="20203" y="5371"/>
                  <a:pt x="20026" y="5293"/>
                </a:cubicBezTo>
                <a:cubicBezTo>
                  <a:pt x="19849" y="5176"/>
                  <a:pt x="19673" y="5098"/>
                  <a:pt x="19452" y="5021"/>
                </a:cubicBezTo>
                <a:cubicBezTo>
                  <a:pt x="19231" y="4982"/>
                  <a:pt x="19010" y="4982"/>
                  <a:pt x="18789" y="4943"/>
                </a:cubicBezTo>
                <a:cubicBezTo>
                  <a:pt x="18612" y="4943"/>
                  <a:pt x="18392" y="4943"/>
                  <a:pt x="18215" y="4943"/>
                </a:cubicBezTo>
                <a:close/>
                <a:moveTo>
                  <a:pt x="20424" y="15996"/>
                </a:moveTo>
                <a:cubicBezTo>
                  <a:pt x="20600" y="15762"/>
                  <a:pt x="20644" y="15490"/>
                  <a:pt x="20600" y="15178"/>
                </a:cubicBezTo>
                <a:cubicBezTo>
                  <a:pt x="20556" y="14867"/>
                  <a:pt x="20424" y="14517"/>
                  <a:pt x="20203" y="14089"/>
                </a:cubicBezTo>
                <a:cubicBezTo>
                  <a:pt x="20026" y="13699"/>
                  <a:pt x="19717" y="13271"/>
                  <a:pt x="19363" y="12804"/>
                </a:cubicBezTo>
                <a:cubicBezTo>
                  <a:pt x="18966" y="12376"/>
                  <a:pt x="18524" y="11909"/>
                  <a:pt x="17950" y="11403"/>
                </a:cubicBezTo>
                <a:cubicBezTo>
                  <a:pt x="17773" y="11598"/>
                  <a:pt x="17597" y="11754"/>
                  <a:pt x="17376" y="11909"/>
                </a:cubicBezTo>
                <a:cubicBezTo>
                  <a:pt x="17155" y="12065"/>
                  <a:pt x="16934" y="12221"/>
                  <a:pt x="16713" y="12376"/>
                </a:cubicBezTo>
                <a:cubicBezTo>
                  <a:pt x="16492" y="12571"/>
                  <a:pt x="16271" y="12726"/>
                  <a:pt x="16051" y="12882"/>
                </a:cubicBezTo>
                <a:cubicBezTo>
                  <a:pt x="15785" y="12999"/>
                  <a:pt x="15565" y="13194"/>
                  <a:pt x="15344" y="13349"/>
                </a:cubicBezTo>
                <a:cubicBezTo>
                  <a:pt x="15300" y="13583"/>
                  <a:pt x="15255" y="13816"/>
                  <a:pt x="15255" y="14089"/>
                </a:cubicBezTo>
                <a:cubicBezTo>
                  <a:pt x="15211" y="14322"/>
                  <a:pt x="15167" y="14595"/>
                  <a:pt x="15079" y="14828"/>
                </a:cubicBezTo>
                <a:cubicBezTo>
                  <a:pt x="15035" y="15062"/>
                  <a:pt x="15035" y="15295"/>
                  <a:pt x="14990" y="15529"/>
                </a:cubicBezTo>
                <a:cubicBezTo>
                  <a:pt x="14946" y="15762"/>
                  <a:pt x="14902" y="15996"/>
                  <a:pt x="14814" y="16190"/>
                </a:cubicBezTo>
                <a:cubicBezTo>
                  <a:pt x="15123" y="16268"/>
                  <a:pt x="15432" y="16346"/>
                  <a:pt x="15741" y="16424"/>
                </a:cubicBezTo>
                <a:cubicBezTo>
                  <a:pt x="16051" y="16463"/>
                  <a:pt x="16316" y="16502"/>
                  <a:pt x="16581" y="16579"/>
                </a:cubicBezTo>
                <a:cubicBezTo>
                  <a:pt x="16890" y="16618"/>
                  <a:pt x="17155" y="16657"/>
                  <a:pt x="17420" y="16657"/>
                </a:cubicBezTo>
                <a:cubicBezTo>
                  <a:pt x="17685" y="16696"/>
                  <a:pt x="17950" y="16696"/>
                  <a:pt x="18215" y="16696"/>
                </a:cubicBezTo>
                <a:cubicBezTo>
                  <a:pt x="18392" y="16696"/>
                  <a:pt x="18612" y="16696"/>
                  <a:pt x="18789" y="16657"/>
                </a:cubicBezTo>
                <a:cubicBezTo>
                  <a:pt x="19010" y="16657"/>
                  <a:pt x="19231" y="16618"/>
                  <a:pt x="19452" y="16579"/>
                </a:cubicBezTo>
                <a:cubicBezTo>
                  <a:pt x="19673" y="16502"/>
                  <a:pt x="19849" y="16424"/>
                  <a:pt x="20026" y="16346"/>
                </a:cubicBezTo>
                <a:cubicBezTo>
                  <a:pt x="20203" y="16229"/>
                  <a:pt x="20335" y="16112"/>
                  <a:pt x="20424" y="15996"/>
                </a:cubicBezTo>
                <a:close/>
                <a:moveTo>
                  <a:pt x="15432" y="9457"/>
                </a:moveTo>
                <a:cubicBezTo>
                  <a:pt x="15432" y="9691"/>
                  <a:pt x="15432" y="9924"/>
                  <a:pt x="15432" y="10119"/>
                </a:cubicBezTo>
                <a:cubicBezTo>
                  <a:pt x="15432" y="10352"/>
                  <a:pt x="15432" y="10586"/>
                  <a:pt x="15432" y="10819"/>
                </a:cubicBezTo>
                <a:cubicBezTo>
                  <a:pt x="15432" y="11053"/>
                  <a:pt x="15432" y="11286"/>
                  <a:pt x="15432" y="11481"/>
                </a:cubicBezTo>
                <a:cubicBezTo>
                  <a:pt x="15432" y="11715"/>
                  <a:pt x="15432" y="11948"/>
                  <a:pt x="15432" y="12182"/>
                </a:cubicBezTo>
                <a:cubicBezTo>
                  <a:pt x="15609" y="12065"/>
                  <a:pt x="15741" y="11987"/>
                  <a:pt x="15918" y="11831"/>
                </a:cubicBezTo>
                <a:cubicBezTo>
                  <a:pt x="16095" y="11715"/>
                  <a:pt x="16271" y="11637"/>
                  <a:pt x="16404" y="11520"/>
                </a:cubicBezTo>
                <a:cubicBezTo>
                  <a:pt x="16581" y="11403"/>
                  <a:pt x="16713" y="11248"/>
                  <a:pt x="16846" y="11131"/>
                </a:cubicBezTo>
                <a:cubicBezTo>
                  <a:pt x="16978" y="11014"/>
                  <a:pt x="17111" y="10897"/>
                  <a:pt x="17287" y="10819"/>
                </a:cubicBezTo>
                <a:cubicBezTo>
                  <a:pt x="17111" y="10703"/>
                  <a:pt x="16978" y="10586"/>
                  <a:pt x="16846" y="10469"/>
                </a:cubicBezTo>
                <a:cubicBezTo>
                  <a:pt x="16713" y="10352"/>
                  <a:pt x="16581" y="10236"/>
                  <a:pt x="16404" y="10119"/>
                </a:cubicBezTo>
                <a:cubicBezTo>
                  <a:pt x="16271" y="10002"/>
                  <a:pt x="16095" y="9885"/>
                  <a:pt x="15918" y="9769"/>
                </a:cubicBezTo>
                <a:cubicBezTo>
                  <a:pt x="15741" y="9652"/>
                  <a:pt x="15609" y="9535"/>
                  <a:pt x="15432" y="9457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60" rIns="22860" anchor="ctr"/>
          <a:lstStyle/>
          <a:p>
            <a:pPr algn="ctr">
              <a:lnSpc>
                <a:spcPct val="100000"/>
              </a:lnSpc>
              <a:defRPr sz="3000"/>
            </a:pPr>
            <a:endParaRPr sz="1500" dirty="0"/>
          </a:p>
        </p:txBody>
      </p:sp>
      <p:sp>
        <p:nvSpPr>
          <p:cNvPr id="20" name="Shape 661">
            <a:extLst>
              <a:ext uri="{FF2B5EF4-FFF2-40B4-BE49-F238E27FC236}">
                <a16:creationId xmlns:a16="http://schemas.microsoft.com/office/drawing/2014/main" id="{DED64FE2-0865-4979-BCCD-23AC97034328}"/>
              </a:ext>
            </a:extLst>
          </p:cNvPr>
          <p:cNvSpPr/>
          <p:nvPr/>
        </p:nvSpPr>
        <p:spPr>
          <a:xfrm>
            <a:off x="1428340" y="1436069"/>
            <a:ext cx="3143660" cy="35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VideoAI</a:t>
            </a:r>
            <a:endParaRPr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Shape 662">
            <a:extLst>
              <a:ext uri="{FF2B5EF4-FFF2-40B4-BE49-F238E27FC236}">
                <a16:creationId xmlns:a16="http://schemas.microsoft.com/office/drawing/2014/main" id="{35289AF4-4AA7-414D-8B2F-E25E6547D23A}"/>
              </a:ext>
            </a:extLst>
          </p:cNvPr>
          <p:cNvSpPr/>
          <p:nvPr/>
        </p:nvSpPr>
        <p:spPr>
          <a:xfrm>
            <a:off x="1400446" y="1796009"/>
            <a:ext cx="3143660" cy="697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defRPr sz="1600">
                <a:solidFill>
                  <a:srgbClr val="686B73"/>
                </a:solidFill>
              </a:defRPr>
            </a:lvl1pPr>
          </a:lstStyle>
          <a:p>
            <a:r>
              <a:rPr lang="ru-RU" sz="1400" dirty="0"/>
              <a:t>«Умная» система наблюдения, например, для распознавания средств индивидуальной защиты</a:t>
            </a:r>
            <a:endParaRPr sz="1400" dirty="0"/>
          </a:p>
        </p:txBody>
      </p:sp>
      <p:sp>
        <p:nvSpPr>
          <p:cNvPr id="22" name="Shape 3969">
            <a:extLst>
              <a:ext uri="{FF2B5EF4-FFF2-40B4-BE49-F238E27FC236}">
                <a16:creationId xmlns:a16="http://schemas.microsoft.com/office/drawing/2014/main" id="{8678EC55-16B5-4F97-85D7-750044171AE9}"/>
              </a:ext>
            </a:extLst>
          </p:cNvPr>
          <p:cNvSpPr/>
          <p:nvPr/>
        </p:nvSpPr>
        <p:spPr>
          <a:xfrm>
            <a:off x="2743015" y="1648341"/>
            <a:ext cx="385465" cy="430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639"/>
                </a:moveTo>
                <a:cubicBezTo>
                  <a:pt x="21600" y="13556"/>
                  <a:pt x="21600" y="13556"/>
                  <a:pt x="21600" y="13556"/>
                </a:cubicBezTo>
                <a:cubicBezTo>
                  <a:pt x="21600" y="13626"/>
                  <a:pt x="21600" y="13660"/>
                  <a:pt x="21600" y="13695"/>
                </a:cubicBezTo>
                <a:cubicBezTo>
                  <a:pt x="21600" y="13764"/>
                  <a:pt x="21600" y="13799"/>
                  <a:pt x="21600" y="13868"/>
                </a:cubicBezTo>
                <a:cubicBezTo>
                  <a:pt x="21600" y="14215"/>
                  <a:pt x="21522" y="14596"/>
                  <a:pt x="21445" y="14943"/>
                </a:cubicBezTo>
                <a:cubicBezTo>
                  <a:pt x="21328" y="15290"/>
                  <a:pt x="21212" y="15602"/>
                  <a:pt x="21017" y="15914"/>
                </a:cubicBezTo>
                <a:cubicBezTo>
                  <a:pt x="20862" y="16226"/>
                  <a:pt x="20668" y="16538"/>
                  <a:pt x="20435" y="16781"/>
                </a:cubicBezTo>
                <a:cubicBezTo>
                  <a:pt x="20201" y="17023"/>
                  <a:pt x="19929" y="17266"/>
                  <a:pt x="19619" y="17474"/>
                </a:cubicBezTo>
                <a:cubicBezTo>
                  <a:pt x="19230" y="17994"/>
                  <a:pt x="18803" y="18445"/>
                  <a:pt x="18337" y="18896"/>
                </a:cubicBezTo>
                <a:cubicBezTo>
                  <a:pt x="17832" y="19312"/>
                  <a:pt x="17288" y="19693"/>
                  <a:pt x="16744" y="20005"/>
                </a:cubicBezTo>
                <a:cubicBezTo>
                  <a:pt x="16161" y="20352"/>
                  <a:pt x="15540" y="20664"/>
                  <a:pt x="14918" y="20872"/>
                </a:cubicBezTo>
                <a:cubicBezTo>
                  <a:pt x="14258" y="21115"/>
                  <a:pt x="13597" y="21288"/>
                  <a:pt x="12937" y="21461"/>
                </a:cubicBezTo>
                <a:cubicBezTo>
                  <a:pt x="12937" y="21600"/>
                  <a:pt x="12937" y="21600"/>
                  <a:pt x="12937" y="21600"/>
                </a:cubicBezTo>
                <a:cubicBezTo>
                  <a:pt x="8624" y="21600"/>
                  <a:pt x="8624" y="21600"/>
                  <a:pt x="8624" y="21600"/>
                </a:cubicBezTo>
                <a:cubicBezTo>
                  <a:pt x="8624" y="19277"/>
                  <a:pt x="8624" y="19277"/>
                  <a:pt x="8624" y="19277"/>
                </a:cubicBezTo>
                <a:cubicBezTo>
                  <a:pt x="12976" y="19277"/>
                  <a:pt x="12976" y="19277"/>
                  <a:pt x="12976" y="19277"/>
                </a:cubicBezTo>
                <a:cubicBezTo>
                  <a:pt x="12976" y="20629"/>
                  <a:pt x="12976" y="20629"/>
                  <a:pt x="12976" y="20629"/>
                </a:cubicBezTo>
                <a:cubicBezTo>
                  <a:pt x="13442" y="20525"/>
                  <a:pt x="13869" y="20387"/>
                  <a:pt x="14296" y="20248"/>
                </a:cubicBezTo>
                <a:cubicBezTo>
                  <a:pt x="14724" y="20109"/>
                  <a:pt x="15151" y="19970"/>
                  <a:pt x="15501" y="19797"/>
                </a:cubicBezTo>
                <a:cubicBezTo>
                  <a:pt x="15928" y="19589"/>
                  <a:pt x="16317" y="19346"/>
                  <a:pt x="16666" y="19138"/>
                </a:cubicBezTo>
                <a:cubicBezTo>
                  <a:pt x="17016" y="18896"/>
                  <a:pt x="17365" y="18653"/>
                  <a:pt x="17676" y="18341"/>
                </a:cubicBezTo>
                <a:cubicBezTo>
                  <a:pt x="17443" y="18410"/>
                  <a:pt x="17249" y="18445"/>
                  <a:pt x="17055" y="18480"/>
                </a:cubicBezTo>
                <a:cubicBezTo>
                  <a:pt x="16860" y="18514"/>
                  <a:pt x="16666" y="18514"/>
                  <a:pt x="16433" y="18514"/>
                </a:cubicBezTo>
                <a:cubicBezTo>
                  <a:pt x="16394" y="18514"/>
                  <a:pt x="16394" y="18514"/>
                  <a:pt x="16394" y="18514"/>
                </a:cubicBezTo>
                <a:cubicBezTo>
                  <a:pt x="16394" y="9257"/>
                  <a:pt x="16394" y="9257"/>
                  <a:pt x="16394" y="9257"/>
                </a:cubicBezTo>
                <a:cubicBezTo>
                  <a:pt x="16433" y="9257"/>
                  <a:pt x="16433" y="9257"/>
                  <a:pt x="16433" y="9257"/>
                </a:cubicBezTo>
                <a:cubicBezTo>
                  <a:pt x="16860" y="9257"/>
                  <a:pt x="17288" y="9326"/>
                  <a:pt x="17715" y="9430"/>
                </a:cubicBezTo>
                <a:cubicBezTo>
                  <a:pt x="18142" y="9535"/>
                  <a:pt x="18531" y="9673"/>
                  <a:pt x="18919" y="9847"/>
                </a:cubicBezTo>
                <a:cubicBezTo>
                  <a:pt x="19269" y="10020"/>
                  <a:pt x="19619" y="10263"/>
                  <a:pt x="19929" y="10505"/>
                </a:cubicBezTo>
                <a:cubicBezTo>
                  <a:pt x="20240" y="10748"/>
                  <a:pt x="20473" y="11025"/>
                  <a:pt x="20745" y="11337"/>
                </a:cubicBezTo>
                <a:cubicBezTo>
                  <a:pt x="20745" y="9639"/>
                  <a:pt x="20745" y="9639"/>
                  <a:pt x="20745" y="9639"/>
                </a:cubicBezTo>
                <a:cubicBezTo>
                  <a:pt x="20745" y="8425"/>
                  <a:pt x="20473" y="7281"/>
                  <a:pt x="19929" y="6206"/>
                </a:cubicBezTo>
                <a:cubicBezTo>
                  <a:pt x="19424" y="5097"/>
                  <a:pt x="18686" y="4161"/>
                  <a:pt x="17793" y="3398"/>
                </a:cubicBezTo>
                <a:cubicBezTo>
                  <a:pt x="16899" y="2566"/>
                  <a:pt x="15812" y="1942"/>
                  <a:pt x="14646" y="1491"/>
                </a:cubicBezTo>
                <a:cubicBezTo>
                  <a:pt x="13442" y="1005"/>
                  <a:pt x="12160" y="763"/>
                  <a:pt x="10761" y="763"/>
                </a:cubicBezTo>
                <a:cubicBezTo>
                  <a:pt x="9401" y="763"/>
                  <a:pt x="8119" y="1005"/>
                  <a:pt x="6915" y="1491"/>
                </a:cubicBezTo>
                <a:cubicBezTo>
                  <a:pt x="5711" y="1942"/>
                  <a:pt x="4662" y="2566"/>
                  <a:pt x="3768" y="3398"/>
                </a:cubicBezTo>
                <a:cubicBezTo>
                  <a:pt x="2875" y="4161"/>
                  <a:pt x="2137" y="5097"/>
                  <a:pt x="1632" y="6206"/>
                </a:cubicBezTo>
                <a:cubicBezTo>
                  <a:pt x="1127" y="7281"/>
                  <a:pt x="855" y="8425"/>
                  <a:pt x="855" y="9639"/>
                </a:cubicBezTo>
                <a:cubicBezTo>
                  <a:pt x="855" y="11337"/>
                  <a:pt x="855" y="11337"/>
                  <a:pt x="855" y="11337"/>
                </a:cubicBezTo>
                <a:cubicBezTo>
                  <a:pt x="1088" y="11025"/>
                  <a:pt x="1360" y="10713"/>
                  <a:pt x="1671" y="10471"/>
                </a:cubicBezTo>
                <a:cubicBezTo>
                  <a:pt x="1942" y="10193"/>
                  <a:pt x="2292" y="9985"/>
                  <a:pt x="2681" y="9812"/>
                </a:cubicBezTo>
                <a:cubicBezTo>
                  <a:pt x="2991" y="9639"/>
                  <a:pt x="3380" y="9500"/>
                  <a:pt x="3807" y="9396"/>
                </a:cubicBezTo>
                <a:cubicBezTo>
                  <a:pt x="4235" y="9292"/>
                  <a:pt x="4662" y="9257"/>
                  <a:pt x="5128" y="9257"/>
                </a:cubicBezTo>
                <a:cubicBezTo>
                  <a:pt x="5128" y="18514"/>
                  <a:pt x="5128" y="18514"/>
                  <a:pt x="5128" y="18514"/>
                </a:cubicBezTo>
                <a:cubicBezTo>
                  <a:pt x="4429" y="18514"/>
                  <a:pt x="3768" y="18410"/>
                  <a:pt x="3147" y="18168"/>
                </a:cubicBezTo>
                <a:cubicBezTo>
                  <a:pt x="2525" y="17925"/>
                  <a:pt x="1981" y="17578"/>
                  <a:pt x="1554" y="17162"/>
                </a:cubicBezTo>
                <a:cubicBezTo>
                  <a:pt x="1088" y="16746"/>
                  <a:pt x="699" y="16261"/>
                  <a:pt x="427" y="15671"/>
                </a:cubicBezTo>
                <a:cubicBezTo>
                  <a:pt x="155" y="15117"/>
                  <a:pt x="39" y="14492"/>
                  <a:pt x="39" y="13868"/>
                </a:cubicBezTo>
                <a:cubicBezTo>
                  <a:pt x="39" y="13834"/>
                  <a:pt x="39" y="13799"/>
                  <a:pt x="39" y="13730"/>
                </a:cubicBezTo>
                <a:cubicBezTo>
                  <a:pt x="39" y="13660"/>
                  <a:pt x="39" y="13626"/>
                  <a:pt x="39" y="13556"/>
                </a:cubicBezTo>
                <a:cubicBezTo>
                  <a:pt x="0" y="13556"/>
                  <a:pt x="0" y="13556"/>
                  <a:pt x="0" y="13556"/>
                </a:cubicBezTo>
                <a:cubicBezTo>
                  <a:pt x="0" y="9639"/>
                  <a:pt x="0" y="9639"/>
                  <a:pt x="0" y="9639"/>
                </a:cubicBezTo>
                <a:cubicBezTo>
                  <a:pt x="0" y="8286"/>
                  <a:pt x="272" y="7073"/>
                  <a:pt x="855" y="5894"/>
                </a:cubicBezTo>
                <a:cubicBezTo>
                  <a:pt x="1437" y="4750"/>
                  <a:pt x="2214" y="3710"/>
                  <a:pt x="3186" y="2843"/>
                </a:cubicBezTo>
                <a:cubicBezTo>
                  <a:pt x="4118" y="1976"/>
                  <a:pt x="5245" y="1283"/>
                  <a:pt x="6565" y="763"/>
                </a:cubicBezTo>
                <a:cubicBezTo>
                  <a:pt x="7886" y="277"/>
                  <a:pt x="9285" y="0"/>
                  <a:pt x="10761" y="0"/>
                </a:cubicBezTo>
                <a:cubicBezTo>
                  <a:pt x="12237" y="0"/>
                  <a:pt x="13636" y="277"/>
                  <a:pt x="14957" y="763"/>
                </a:cubicBezTo>
                <a:cubicBezTo>
                  <a:pt x="16278" y="1283"/>
                  <a:pt x="17404" y="1976"/>
                  <a:pt x="18414" y="2843"/>
                </a:cubicBezTo>
                <a:cubicBezTo>
                  <a:pt x="19386" y="3710"/>
                  <a:pt x="20163" y="4750"/>
                  <a:pt x="20745" y="5894"/>
                </a:cubicBezTo>
                <a:cubicBezTo>
                  <a:pt x="21289" y="7073"/>
                  <a:pt x="21600" y="8286"/>
                  <a:pt x="21600" y="9639"/>
                </a:cubicBezTo>
                <a:close/>
                <a:moveTo>
                  <a:pt x="4273" y="10124"/>
                </a:moveTo>
                <a:cubicBezTo>
                  <a:pt x="3807" y="10228"/>
                  <a:pt x="3380" y="10367"/>
                  <a:pt x="2953" y="10609"/>
                </a:cubicBezTo>
                <a:cubicBezTo>
                  <a:pt x="2525" y="10817"/>
                  <a:pt x="2176" y="11095"/>
                  <a:pt x="1865" y="11441"/>
                </a:cubicBezTo>
                <a:cubicBezTo>
                  <a:pt x="1554" y="11753"/>
                  <a:pt x="1321" y="12135"/>
                  <a:pt x="1127" y="12551"/>
                </a:cubicBezTo>
                <a:cubicBezTo>
                  <a:pt x="932" y="12967"/>
                  <a:pt x="855" y="13418"/>
                  <a:pt x="855" y="13868"/>
                </a:cubicBezTo>
                <a:cubicBezTo>
                  <a:pt x="855" y="14354"/>
                  <a:pt x="932" y="14804"/>
                  <a:pt x="1127" y="15186"/>
                </a:cubicBezTo>
                <a:cubicBezTo>
                  <a:pt x="1321" y="15602"/>
                  <a:pt x="1554" y="15983"/>
                  <a:pt x="1865" y="16365"/>
                </a:cubicBezTo>
                <a:cubicBezTo>
                  <a:pt x="2176" y="16677"/>
                  <a:pt x="2525" y="16954"/>
                  <a:pt x="2953" y="17197"/>
                </a:cubicBezTo>
                <a:cubicBezTo>
                  <a:pt x="3380" y="17405"/>
                  <a:pt x="3807" y="17578"/>
                  <a:pt x="4273" y="17648"/>
                </a:cubicBezTo>
                <a:lnTo>
                  <a:pt x="4273" y="10124"/>
                </a:lnTo>
                <a:close/>
                <a:moveTo>
                  <a:pt x="12082" y="20837"/>
                </a:moveTo>
                <a:cubicBezTo>
                  <a:pt x="12082" y="20040"/>
                  <a:pt x="12082" y="20040"/>
                  <a:pt x="12082" y="20040"/>
                </a:cubicBezTo>
                <a:cubicBezTo>
                  <a:pt x="9479" y="20040"/>
                  <a:pt x="9479" y="20040"/>
                  <a:pt x="9479" y="20040"/>
                </a:cubicBezTo>
                <a:cubicBezTo>
                  <a:pt x="9479" y="20837"/>
                  <a:pt x="9479" y="20837"/>
                  <a:pt x="9479" y="20837"/>
                </a:cubicBezTo>
                <a:lnTo>
                  <a:pt x="12082" y="20837"/>
                </a:lnTo>
                <a:close/>
                <a:moveTo>
                  <a:pt x="17249" y="17648"/>
                </a:moveTo>
                <a:cubicBezTo>
                  <a:pt x="17754" y="17578"/>
                  <a:pt x="18220" y="17405"/>
                  <a:pt x="18609" y="17197"/>
                </a:cubicBezTo>
                <a:cubicBezTo>
                  <a:pt x="19036" y="16954"/>
                  <a:pt x="19424" y="16677"/>
                  <a:pt x="19696" y="16365"/>
                </a:cubicBezTo>
                <a:cubicBezTo>
                  <a:pt x="20007" y="15983"/>
                  <a:pt x="20279" y="15602"/>
                  <a:pt x="20435" y="15186"/>
                </a:cubicBezTo>
                <a:cubicBezTo>
                  <a:pt x="20629" y="14804"/>
                  <a:pt x="20745" y="14354"/>
                  <a:pt x="20745" y="13868"/>
                </a:cubicBezTo>
                <a:cubicBezTo>
                  <a:pt x="20745" y="13418"/>
                  <a:pt x="20629" y="12967"/>
                  <a:pt x="20435" y="12551"/>
                </a:cubicBezTo>
                <a:cubicBezTo>
                  <a:pt x="20279" y="12135"/>
                  <a:pt x="20007" y="11753"/>
                  <a:pt x="19696" y="11441"/>
                </a:cubicBezTo>
                <a:cubicBezTo>
                  <a:pt x="19424" y="11095"/>
                  <a:pt x="19036" y="10817"/>
                  <a:pt x="18609" y="10609"/>
                </a:cubicBezTo>
                <a:cubicBezTo>
                  <a:pt x="18220" y="10367"/>
                  <a:pt x="17754" y="10228"/>
                  <a:pt x="17249" y="10124"/>
                </a:cubicBezTo>
                <a:lnTo>
                  <a:pt x="17249" y="1764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2860" rIns="22860" anchor="ctr"/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</a:defRPr>
            </a:pPr>
            <a:endParaRPr sz="1500" dirty="0"/>
          </a:p>
        </p:txBody>
      </p:sp>
      <p:sp>
        <p:nvSpPr>
          <p:cNvPr id="23" name="Shape 659">
            <a:extLst>
              <a:ext uri="{FF2B5EF4-FFF2-40B4-BE49-F238E27FC236}">
                <a16:creationId xmlns:a16="http://schemas.microsoft.com/office/drawing/2014/main" id="{7F650D60-8168-48EC-90AA-6443567C5279}"/>
              </a:ext>
            </a:extLst>
          </p:cNvPr>
          <p:cNvSpPr/>
          <p:nvPr/>
        </p:nvSpPr>
        <p:spPr>
          <a:xfrm>
            <a:off x="521660" y="5420331"/>
            <a:ext cx="763722" cy="762584"/>
          </a:xfrm>
          <a:prstGeom prst="ellipse">
            <a:avLst/>
          </a:prstGeom>
          <a:solidFill>
            <a:schemeClr val="accent1">
              <a:hueOff val="799179"/>
              <a:satOff val="-16973"/>
              <a:lumOff val="11768"/>
            </a:schemeClr>
          </a:solidFill>
          <a:ln w="12700">
            <a:miter lim="400000"/>
          </a:ln>
        </p:spPr>
        <p:txBody>
          <a:bodyPr lIns="22860" rIns="22860" anchor="ctr"/>
          <a:lstStyle/>
          <a:p>
            <a:pPr algn="ctr">
              <a:lnSpc>
                <a:spcPct val="100000"/>
              </a:lnSpc>
              <a:defRPr sz="3000"/>
            </a:pPr>
            <a:endParaRPr sz="1500" dirty="0"/>
          </a:p>
        </p:txBody>
      </p:sp>
      <p:sp>
        <p:nvSpPr>
          <p:cNvPr id="24" name="Shape 660">
            <a:extLst>
              <a:ext uri="{FF2B5EF4-FFF2-40B4-BE49-F238E27FC236}">
                <a16:creationId xmlns:a16="http://schemas.microsoft.com/office/drawing/2014/main" id="{0F2F0BDE-80F3-40A3-9FC8-527875C7194F}"/>
              </a:ext>
            </a:extLst>
          </p:cNvPr>
          <p:cNvSpPr/>
          <p:nvPr/>
        </p:nvSpPr>
        <p:spPr>
          <a:xfrm>
            <a:off x="791928" y="5674949"/>
            <a:ext cx="223187" cy="253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18657" y="10819"/>
                </a:moveTo>
                <a:cubicBezTo>
                  <a:pt x="19275" y="11364"/>
                  <a:pt x="19805" y="11909"/>
                  <a:pt x="20203" y="12415"/>
                </a:cubicBezTo>
                <a:cubicBezTo>
                  <a:pt x="20644" y="12960"/>
                  <a:pt x="20954" y="13466"/>
                  <a:pt x="21174" y="13972"/>
                </a:cubicBezTo>
                <a:cubicBezTo>
                  <a:pt x="21439" y="14439"/>
                  <a:pt x="21528" y="14867"/>
                  <a:pt x="21572" y="15295"/>
                </a:cubicBezTo>
                <a:cubicBezTo>
                  <a:pt x="21572" y="15723"/>
                  <a:pt x="21484" y="16112"/>
                  <a:pt x="21263" y="16424"/>
                </a:cubicBezTo>
                <a:cubicBezTo>
                  <a:pt x="21174" y="16579"/>
                  <a:pt x="21042" y="16696"/>
                  <a:pt x="20909" y="16852"/>
                </a:cubicBezTo>
                <a:cubicBezTo>
                  <a:pt x="20733" y="16969"/>
                  <a:pt x="20556" y="17085"/>
                  <a:pt x="20291" y="17202"/>
                </a:cubicBezTo>
                <a:cubicBezTo>
                  <a:pt x="20026" y="17280"/>
                  <a:pt x="19761" y="17397"/>
                  <a:pt x="19408" y="17436"/>
                </a:cubicBezTo>
                <a:cubicBezTo>
                  <a:pt x="19054" y="17514"/>
                  <a:pt x="18657" y="17552"/>
                  <a:pt x="18215" y="17552"/>
                </a:cubicBezTo>
                <a:cubicBezTo>
                  <a:pt x="17950" y="17552"/>
                  <a:pt x="17641" y="17552"/>
                  <a:pt x="17376" y="17514"/>
                </a:cubicBezTo>
                <a:cubicBezTo>
                  <a:pt x="17066" y="17514"/>
                  <a:pt x="16801" y="17475"/>
                  <a:pt x="16492" y="17436"/>
                </a:cubicBezTo>
                <a:cubicBezTo>
                  <a:pt x="16183" y="17397"/>
                  <a:pt x="15874" y="17319"/>
                  <a:pt x="15565" y="17241"/>
                </a:cubicBezTo>
                <a:cubicBezTo>
                  <a:pt x="15255" y="17163"/>
                  <a:pt x="14902" y="17124"/>
                  <a:pt x="14593" y="17046"/>
                </a:cubicBezTo>
                <a:cubicBezTo>
                  <a:pt x="14328" y="17708"/>
                  <a:pt x="14107" y="18331"/>
                  <a:pt x="13798" y="18915"/>
                </a:cubicBezTo>
                <a:cubicBezTo>
                  <a:pt x="13533" y="19498"/>
                  <a:pt x="13224" y="19965"/>
                  <a:pt x="12914" y="20394"/>
                </a:cubicBezTo>
                <a:cubicBezTo>
                  <a:pt x="12561" y="20744"/>
                  <a:pt x="12208" y="21055"/>
                  <a:pt x="11766" y="21289"/>
                </a:cubicBezTo>
                <a:cubicBezTo>
                  <a:pt x="11368" y="21483"/>
                  <a:pt x="10971" y="21600"/>
                  <a:pt x="10529" y="21600"/>
                </a:cubicBezTo>
                <a:cubicBezTo>
                  <a:pt x="10132" y="21600"/>
                  <a:pt x="9734" y="21522"/>
                  <a:pt x="9336" y="21289"/>
                </a:cubicBezTo>
                <a:cubicBezTo>
                  <a:pt x="8939" y="21094"/>
                  <a:pt x="8630" y="20783"/>
                  <a:pt x="8320" y="20394"/>
                </a:cubicBezTo>
                <a:cubicBezTo>
                  <a:pt x="7967" y="20004"/>
                  <a:pt x="7658" y="19537"/>
                  <a:pt x="7349" y="18992"/>
                </a:cubicBezTo>
                <a:cubicBezTo>
                  <a:pt x="7084" y="18448"/>
                  <a:pt x="6819" y="17825"/>
                  <a:pt x="6598" y="17163"/>
                </a:cubicBezTo>
                <a:cubicBezTo>
                  <a:pt x="6289" y="17202"/>
                  <a:pt x="5979" y="17280"/>
                  <a:pt x="5714" y="17319"/>
                </a:cubicBezTo>
                <a:cubicBezTo>
                  <a:pt x="5449" y="17358"/>
                  <a:pt x="5184" y="17436"/>
                  <a:pt x="4919" y="17436"/>
                </a:cubicBezTo>
                <a:cubicBezTo>
                  <a:pt x="4654" y="17475"/>
                  <a:pt x="4389" y="17514"/>
                  <a:pt x="4124" y="17514"/>
                </a:cubicBezTo>
                <a:cubicBezTo>
                  <a:pt x="3903" y="17552"/>
                  <a:pt x="3638" y="17552"/>
                  <a:pt x="3417" y="17552"/>
                </a:cubicBezTo>
                <a:cubicBezTo>
                  <a:pt x="2932" y="17552"/>
                  <a:pt x="2490" y="17514"/>
                  <a:pt x="2136" y="17436"/>
                </a:cubicBezTo>
                <a:cubicBezTo>
                  <a:pt x="1827" y="17397"/>
                  <a:pt x="1518" y="17280"/>
                  <a:pt x="1297" y="17202"/>
                </a:cubicBezTo>
                <a:cubicBezTo>
                  <a:pt x="1032" y="17085"/>
                  <a:pt x="811" y="16969"/>
                  <a:pt x="679" y="16852"/>
                </a:cubicBezTo>
                <a:cubicBezTo>
                  <a:pt x="502" y="16696"/>
                  <a:pt x="370" y="16579"/>
                  <a:pt x="325" y="16424"/>
                </a:cubicBezTo>
                <a:cubicBezTo>
                  <a:pt x="60" y="16112"/>
                  <a:pt x="-28" y="15723"/>
                  <a:pt x="16" y="15295"/>
                </a:cubicBezTo>
                <a:cubicBezTo>
                  <a:pt x="16" y="14867"/>
                  <a:pt x="149" y="14439"/>
                  <a:pt x="370" y="13972"/>
                </a:cubicBezTo>
                <a:cubicBezTo>
                  <a:pt x="590" y="13466"/>
                  <a:pt x="944" y="12960"/>
                  <a:pt x="1341" y="12415"/>
                </a:cubicBezTo>
                <a:cubicBezTo>
                  <a:pt x="1783" y="11909"/>
                  <a:pt x="2269" y="11364"/>
                  <a:pt x="2887" y="10819"/>
                </a:cubicBezTo>
                <a:cubicBezTo>
                  <a:pt x="2666" y="10625"/>
                  <a:pt x="2446" y="10391"/>
                  <a:pt x="2225" y="10197"/>
                </a:cubicBezTo>
                <a:cubicBezTo>
                  <a:pt x="2048" y="10002"/>
                  <a:pt x="1827" y="9808"/>
                  <a:pt x="1695" y="9613"/>
                </a:cubicBezTo>
                <a:cubicBezTo>
                  <a:pt x="1253" y="9146"/>
                  <a:pt x="944" y="8718"/>
                  <a:pt x="679" y="8290"/>
                </a:cubicBezTo>
                <a:cubicBezTo>
                  <a:pt x="414" y="7862"/>
                  <a:pt x="237" y="7472"/>
                  <a:pt x="149" y="7122"/>
                </a:cubicBezTo>
                <a:cubicBezTo>
                  <a:pt x="16" y="6733"/>
                  <a:pt x="-28" y="6383"/>
                  <a:pt x="16" y="6071"/>
                </a:cubicBezTo>
                <a:cubicBezTo>
                  <a:pt x="16" y="5760"/>
                  <a:pt x="105" y="5449"/>
                  <a:pt x="325" y="5176"/>
                </a:cubicBezTo>
                <a:cubicBezTo>
                  <a:pt x="370" y="5059"/>
                  <a:pt x="502" y="4904"/>
                  <a:pt x="679" y="4787"/>
                </a:cubicBezTo>
                <a:cubicBezTo>
                  <a:pt x="811" y="4631"/>
                  <a:pt x="1032" y="4515"/>
                  <a:pt x="1297" y="4437"/>
                </a:cubicBezTo>
                <a:cubicBezTo>
                  <a:pt x="1518" y="4320"/>
                  <a:pt x="1827" y="4242"/>
                  <a:pt x="2136" y="4164"/>
                </a:cubicBezTo>
                <a:cubicBezTo>
                  <a:pt x="2490" y="4086"/>
                  <a:pt x="2932" y="4086"/>
                  <a:pt x="3417" y="4086"/>
                </a:cubicBezTo>
                <a:cubicBezTo>
                  <a:pt x="3638" y="4086"/>
                  <a:pt x="3903" y="4086"/>
                  <a:pt x="4124" y="4086"/>
                </a:cubicBezTo>
                <a:cubicBezTo>
                  <a:pt x="4389" y="4125"/>
                  <a:pt x="4654" y="4125"/>
                  <a:pt x="4919" y="4164"/>
                </a:cubicBezTo>
                <a:cubicBezTo>
                  <a:pt x="5184" y="4203"/>
                  <a:pt x="5449" y="4242"/>
                  <a:pt x="5714" y="4281"/>
                </a:cubicBezTo>
                <a:cubicBezTo>
                  <a:pt x="5979" y="4359"/>
                  <a:pt x="6289" y="4398"/>
                  <a:pt x="6598" y="4476"/>
                </a:cubicBezTo>
                <a:cubicBezTo>
                  <a:pt x="6819" y="3814"/>
                  <a:pt x="7084" y="3191"/>
                  <a:pt x="7349" y="2646"/>
                </a:cubicBezTo>
                <a:cubicBezTo>
                  <a:pt x="7658" y="2063"/>
                  <a:pt x="7967" y="1596"/>
                  <a:pt x="8320" y="1245"/>
                </a:cubicBezTo>
                <a:cubicBezTo>
                  <a:pt x="8630" y="817"/>
                  <a:pt x="8939" y="506"/>
                  <a:pt x="9336" y="311"/>
                </a:cubicBezTo>
                <a:cubicBezTo>
                  <a:pt x="9734" y="117"/>
                  <a:pt x="10132" y="0"/>
                  <a:pt x="10529" y="0"/>
                </a:cubicBezTo>
                <a:cubicBezTo>
                  <a:pt x="10971" y="0"/>
                  <a:pt x="11368" y="117"/>
                  <a:pt x="11766" y="350"/>
                </a:cubicBezTo>
                <a:cubicBezTo>
                  <a:pt x="12208" y="584"/>
                  <a:pt x="12561" y="856"/>
                  <a:pt x="12914" y="1245"/>
                </a:cubicBezTo>
                <a:cubicBezTo>
                  <a:pt x="13224" y="1635"/>
                  <a:pt x="13533" y="2141"/>
                  <a:pt x="13798" y="2685"/>
                </a:cubicBezTo>
                <a:cubicBezTo>
                  <a:pt x="14107" y="3269"/>
                  <a:pt x="14328" y="3892"/>
                  <a:pt x="14593" y="4592"/>
                </a:cubicBezTo>
                <a:cubicBezTo>
                  <a:pt x="14902" y="4515"/>
                  <a:pt x="15255" y="4437"/>
                  <a:pt x="15565" y="4359"/>
                </a:cubicBezTo>
                <a:cubicBezTo>
                  <a:pt x="15874" y="4320"/>
                  <a:pt x="16183" y="4242"/>
                  <a:pt x="16492" y="4164"/>
                </a:cubicBezTo>
                <a:cubicBezTo>
                  <a:pt x="16801" y="4125"/>
                  <a:pt x="17066" y="4125"/>
                  <a:pt x="17376" y="4086"/>
                </a:cubicBezTo>
                <a:cubicBezTo>
                  <a:pt x="17641" y="4086"/>
                  <a:pt x="17950" y="4086"/>
                  <a:pt x="18215" y="4086"/>
                </a:cubicBezTo>
                <a:cubicBezTo>
                  <a:pt x="18657" y="4086"/>
                  <a:pt x="19054" y="4086"/>
                  <a:pt x="19408" y="4164"/>
                </a:cubicBezTo>
                <a:cubicBezTo>
                  <a:pt x="19761" y="4242"/>
                  <a:pt x="20026" y="4320"/>
                  <a:pt x="20291" y="4437"/>
                </a:cubicBezTo>
                <a:cubicBezTo>
                  <a:pt x="20556" y="4515"/>
                  <a:pt x="20733" y="4631"/>
                  <a:pt x="20909" y="4787"/>
                </a:cubicBezTo>
                <a:cubicBezTo>
                  <a:pt x="21042" y="4904"/>
                  <a:pt x="21174" y="5059"/>
                  <a:pt x="21263" y="5176"/>
                </a:cubicBezTo>
                <a:cubicBezTo>
                  <a:pt x="21484" y="5526"/>
                  <a:pt x="21572" y="5916"/>
                  <a:pt x="21572" y="6344"/>
                </a:cubicBezTo>
                <a:cubicBezTo>
                  <a:pt x="21528" y="6733"/>
                  <a:pt x="21439" y="7200"/>
                  <a:pt x="21174" y="7667"/>
                </a:cubicBezTo>
                <a:cubicBezTo>
                  <a:pt x="20954" y="8134"/>
                  <a:pt x="20644" y="8640"/>
                  <a:pt x="20203" y="9185"/>
                </a:cubicBezTo>
                <a:cubicBezTo>
                  <a:pt x="19805" y="9730"/>
                  <a:pt x="19275" y="10275"/>
                  <a:pt x="18657" y="10819"/>
                </a:cubicBezTo>
                <a:close/>
                <a:moveTo>
                  <a:pt x="1120" y="5643"/>
                </a:moveTo>
                <a:cubicBezTo>
                  <a:pt x="988" y="5799"/>
                  <a:pt x="944" y="6032"/>
                  <a:pt x="944" y="6266"/>
                </a:cubicBezTo>
                <a:cubicBezTo>
                  <a:pt x="944" y="6538"/>
                  <a:pt x="988" y="6772"/>
                  <a:pt x="1120" y="7044"/>
                </a:cubicBezTo>
                <a:cubicBezTo>
                  <a:pt x="1253" y="7356"/>
                  <a:pt x="1385" y="7706"/>
                  <a:pt x="1606" y="8017"/>
                </a:cubicBezTo>
                <a:cubicBezTo>
                  <a:pt x="1827" y="8368"/>
                  <a:pt x="2092" y="8718"/>
                  <a:pt x="2446" y="9107"/>
                </a:cubicBezTo>
                <a:cubicBezTo>
                  <a:pt x="2578" y="9263"/>
                  <a:pt x="2755" y="9457"/>
                  <a:pt x="2976" y="9652"/>
                </a:cubicBezTo>
                <a:cubicBezTo>
                  <a:pt x="3152" y="9846"/>
                  <a:pt x="3373" y="10041"/>
                  <a:pt x="3594" y="10197"/>
                </a:cubicBezTo>
                <a:cubicBezTo>
                  <a:pt x="3727" y="10080"/>
                  <a:pt x="3903" y="9924"/>
                  <a:pt x="4080" y="9808"/>
                </a:cubicBezTo>
                <a:cubicBezTo>
                  <a:pt x="4257" y="9652"/>
                  <a:pt x="4433" y="9535"/>
                  <a:pt x="4610" y="9379"/>
                </a:cubicBezTo>
                <a:cubicBezTo>
                  <a:pt x="4831" y="9263"/>
                  <a:pt x="5008" y="9107"/>
                  <a:pt x="5184" y="8990"/>
                </a:cubicBezTo>
                <a:cubicBezTo>
                  <a:pt x="5405" y="8835"/>
                  <a:pt x="5582" y="8718"/>
                  <a:pt x="5759" y="8562"/>
                </a:cubicBezTo>
                <a:cubicBezTo>
                  <a:pt x="5803" y="8329"/>
                  <a:pt x="5847" y="8017"/>
                  <a:pt x="5891" y="7745"/>
                </a:cubicBezTo>
                <a:cubicBezTo>
                  <a:pt x="5935" y="7472"/>
                  <a:pt x="5979" y="7161"/>
                  <a:pt x="6024" y="6928"/>
                </a:cubicBezTo>
                <a:cubicBezTo>
                  <a:pt x="6024" y="6655"/>
                  <a:pt x="6112" y="6383"/>
                  <a:pt x="6156" y="6110"/>
                </a:cubicBezTo>
                <a:cubicBezTo>
                  <a:pt x="6200" y="5838"/>
                  <a:pt x="6289" y="5565"/>
                  <a:pt x="6333" y="5332"/>
                </a:cubicBezTo>
                <a:cubicBezTo>
                  <a:pt x="6068" y="5254"/>
                  <a:pt x="5803" y="5215"/>
                  <a:pt x="5538" y="5176"/>
                </a:cubicBezTo>
                <a:cubicBezTo>
                  <a:pt x="5273" y="5098"/>
                  <a:pt x="5008" y="5059"/>
                  <a:pt x="4787" y="5021"/>
                </a:cubicBezTo>
                <a:cubicBezTo>
                  <a:pt x="4522" y="4982"/>
                  <a:pt x="4301" y="4982"/>
                  <a:pt x="4036" y="4943"/>
                </a:cubicBezTo>
                <a:cubicBezTo>
                  <a:pt x="3815" y="4943"/>
                  <a:pt x="3594" y="4943"/>
                  <a:pt x="3417" y="4943"/>
                </a:cubicBezTo>
                <a:cubicBezTo>
                  <a:pt x="3197" y="4943"/>
                  <a:pt x="2976" y="4943"/>
                  <a:pt x="2755" y="4943"/>
                </a:cubicBezTo>
                <a:cubicBezTo>
                  <a:pt x="2534" y="4982"/>
                  <a:pt x="2357" y="4982"/>
                  <a:pt x="2136" y="5021"/>
                </a:cubicBezTo>
                <a:cubicBezTo>
                  <a:pt x="1916" y="5098"/>
                  <a:pt x="1739" y="5176"/>
                  <a:pt x="1562" y="5293"/>
                </a:cubicBezTo>
                <a:cubicBezTo>
                  <a:pt x="1385" y="5371"/>
                  <a:pt x="1253" y="5526"/>
                  <a:pt x="1120" y="5643"/>
                </a:cubicBezTo>
                <a:close/>
                <a:moveTo>
                  <a:pt x="3417" y="16696"/>
                </a:moveTo>
                <a:cubicBezTo>
                  <a:pt x="3594" y="16696"/>
                  <a:pt x="3815" y="16696"/>
                  <a:pt x="4036" y="16657"/>
                </a:cubicBezTo>
                <a:cubicBezTo>
                  <a:pt x="4301" y="16657"/>
                  <a:pt x="4522" y="16618"/>
                  <a:pt x="4787" y="16579"/>
                </a:cubicBezTo>
                <a:cubicBezTo>
                  <a:pt x="5008" y="16541"/>
                  <a:pt x="5273" y="16502"/>
                  <a:pt x="5538" y="16463"/>
                </a:cubicBezTo>
                <a:cubicBezTo>
                  <a:pt x="5803" y="16424"/>
                  <a:pt x="6068" y="16346"/>
                  <a:pt x="6333" y="16268"/>
                </a:cubicBezTo>
                <a:cubicBezTo>
                  <a:pt x="6289" y="16035"/>
                  <a:pt x="6200" y="15801"/>
                  <a:pt x="6156" y="15529"/>
                </a:cubicBezTo>
                <a:cubicBezTo>
                  <a:pt x="6112" y="15256"/>
                  <a:pt x="6024" y="14984"/>
                  <a:pt x="6024" y="14711"/>
                </a:cubicBezTo>
                <a:cubicBezTo>
                  <a:pt x="5979" y="14439"/>
                  <a:pt x="5935" y="14166"/>
                  <a:pt x="5891" y="13894"/>
                </a:cubicBezTo>
                <a:cubicBezTo>
                  <a:pt x="5847" y="13583"/>
                  <a:pt x="5803" y="13310"/>
                  <a:pt x="5759" y="13038"/>
                </a:cubicBezTo>
                <a:cubicBezTo>
                  <a:pt x="5582" y="12921"/>
                  <a:pt x="5405" y="12765"/>
                  <a:pt x="5184" y="12649"/>
                </a:cubicBezTo>
                <a:cubicBezTo>
                  <a:pt x="5008" y="12493"/>
                  <a:pt x="4831" y="12376"/>
                  <a:pt x="4610" y="12221"/>
                </a:cubicBezTo>
                <a:cubicBezTo>
                  <a:pt x="4433" y="12104"/>
                  <a:pt x="4257" y="11948"/>
                  <a:pt x="4080" y="11831"/>
                </a:cubicBezTo>
                <a:cubicBezTo>
                  <a:pt x="3903" y="11676"/>
                  <a:pt x="3727" y="11559"/>
                  <a:pt x="3594" y="11403"/>
                </a:cubicBezTo>
                <a:cubicBezTo>
                  <a:pt x="3064" y="11909"/>
                  <a:pt x="2578" y="12376"/>
                  <a:pt x="2225" y="12804"/>
                </a:cubicBezTo>
                <a:cubicBezTo>
                  <a:pt x="1827" y="13271"/>
                  <a:pt x="1518" y="13699"/>
                  <a:pt x="1341" y="14089"/>
                </a:cubicBezTo>
                <a:cubicBezTo>
                  <a:pt x="1120" y="14517"/>
                  <a:pt x="988" y="14867"/>
                  <a:pt x="988" y="15178"/>
                </a:cubicBezTo>
                <a:cubicBezTo>
                  <a:pt x="944" y="15490"/>
                  <a:pt x="988" y="15762"/>
                  <a:pt x="1120" y="15996"/>
                </a:cubicBezTo>
                <a:cubicBezTo>
                  <a:pt x="1253" y="16112"/>
                  <a:pt x="1385" y="16229"/>
                  <a:pt x="1562" y="16346"/>
                </a:cubicBezTo>
                <a:cubicBezTo>
                  <a:pt x="1739" y="16424"/>
                  <a:pt x="1916" y="16502"/>
                  <a:pt x="2136" y="16579"/>
                </a:cubicBezTo>
                <a:cubicBezTo>
                  <a:pt x="2357" y="16618"/>
                  <a:pt x="2534" y="16657"/>
                  <a:pt x="2755" y="16657"/>
                </a:cubicBezTo>
                <a:cubicBezTo>
                  <a:pt x="2976" y="16696"/>
                  <a:pt x="3197" y="16696"/>
                  <a:pt x="3417" y="16696"/>
                </a:cubicBezTo>
                <a:close/>
                <a:moveTo>
                  <a:pt x="5714" y="11870"/>
                </a:moveTo>
                <a:cubicBezTo>
                  <a:pt x="5714" y="11715"/>
                  <a:pt x="5714" y="11520"/>
                  <a:pt x="5670" y="11325"/>
                </a:cubicBezTo>
                <a:cubicBezTo>
                  <a:pt x="5670" y="11170"/>
                  <a:pt x="5670" y="10975"/>
                  <a:pt x="5670" y="10819"/>
                </a:cubicBezTo>
                <a:cubicBezTo>
                  <a:pt x="5670" y="10625"/>
                  <a:pt x="5670" y="10469"/>
                  <a:pt x="5670" y="10275"/>
                </a:cubicBezTo>
                <a:cubicBezTo>
                  <a:pt x="5714" y="10080"/>
                  <a:pt x="5714" y="9924"/>
                  <a:pt x="5714" y="9730"/>
                </a:cubicBezTo>
                <a:cubicBezTo>
                  <a:pt x="5449" y="9924"/>
                  <a:pt x="5184" y="10080"/>
                  <a:pt x="4963" y="10275"/>
                </a:cubicBezTo>
                <a:cubicBezTo>
                  <a:pt x="4743" y="10469"/>
                  <a:pt x="4522" y="10625"/>
                  <a:pt x="4301" y="10819"/>
                </a:cubicBezTo>
                <a:cubicBezTo>
                  <a:pt x="4522" y="10975"/>
                  <a:pt x="4743" y="11170"/>
                  <a:pt x="4963" y="11325"/>
                </a:cubicBezTo>
                <a:cubicBezTo>
                  <a:pt x="5184" y="11520"/>
                  <a:pt x="5449" y="11715"/>
                  <a:pt x="5714" y="11870"/>
                </a:cubicBezTo>
                <a:close/>
                <a:moveTo>
                  <a:pt x="12782" y="13738"/>
                </a:moveTo>
                <a:cubicBezTo>
                  <a:pt x="13091" y="13622"/>
                  <a:pt x="13356" y="13466"/>
                  <a:pt x="13621" y="13310"/>
                </a:cubicBezTo>
                <a:cubicBezTo>
                  <a:pt x="13886" y="13155"/>
                  <a:pt x="14151" y="12999"/>
                  <a:pt x="14416" y="12843"/>
                </a:cubicBezTo>
                <a:cubicBezTo>
                  <a:pt x="14416" y="12688"/>
                  <a:pt x="14416" y="12493"/>
                  <a:pt x="14416" y="12337"/>
                </a:cubicBezTo>
                <a:cubicBezTo>
                  <a:pt x="14460" y="12182"/>
                  <a:pt x="14460" y="11987"/>
                  <a:pt x="14460" y="11831"/>
                </a:cubicBezTo>
                <a:cubicBezTo>
                  <a:pt x="14460" y="11637"/>
                  <a:pt x="14460" y="11481"/>
                  <a:pt x="14460" y="11325"/>
                </a:cubicBezTo>
                <a:cubicBezTo>
                  <a:pt x="14460" y="11131"/>
                  <a:pt x="14460" y="10975"/>
                  <a:pt x="14460" y="10819"/>
                </a:cubicBezTo>
                <a:cubicBezTo>
                  <a:pt x="14460" y="10625"/>
                  <a:pt x="14460" y="10469"/>
                  <a:pt x="14460" y="10314"/>
                </a:cubicBezTo>
                <a:cubicBezTo>
                  <a:pt x="14460" y="10119"/>
                  <a:pt x="14460" y="9963"/>
                  <a:pt x="14460" y="9808"/>
                </a:cubicBezTo>
                <a:cubicBezTo>
                  <a:pt x="14460" y="9613"/>
                  <a:pt x="14460" y="9457"/>
                  <a:pt x="14416" y="9302"/>
                </a:cubicBezTo>
                <a:cubicBezTo>
                  <a:pt x="14416" y="9107"/>
                  <a:pt x="14416" y="8951"/>
                  <a:pt x="14416" y="8796"/>
                </a:cubicBezTo>
                <a:cubicBezTo>
                  <a:pt x="14151" y="8601"/>
                  <a:pt x="13886" y="8445"/>
                  <a:pt x="13621" y="8290"/>
                </a:cubicBezTo>
                <a:cubicBezTo>
                  <a:pt x="13356" y="8134"/>
                  <a:pt x="13091" y="8017"/>
                  <a:pt x="12782" y="7862"/>
                </a:cubicBezTo>
                <a:cubicBezTo>
                  <a:pt x="12649" y="7784"/>
                  <a:pt x="12473" y="7667"/>
                  <a:pt x="12296" y="7589"/>
                </a:cubicBezTo>
                <a:cubicBezTo>
                  <a:pt x="12119" y="7511"/>
                  <a:pt x="11987" y="7434"/>
                  <a:pt x="11810" y="7356"/>
                </a:cubicBezTo>
                <a:cubicBezTo>
                  <a:pt x="11633" y="7278"/>
                  <a:pt x="11457" y="7161"/>
                  <a:pt x="11280" y="7122"/>
                </a:cubicBezTo>
                <a:cubicBezTo>
                  <a:pt x="11147" y="7044"/>
                  <a:pt x="10971" y="6966"/>
                  <a:pt x="10794" y="6850"/>
                </a:cubicBezTo>
                <a:cubicBezTo>
                  <a:pt x="10617" y="6966"/>
                  <a:pt x="10485" y="7044"/>
                  <a:pt x="10308" y="7122"/>
                </a:cubicBezTo>
                <a:cubicBezTo>
                  <a:pt x="10132" y="7161"/>
                  <a:pt x="9955" y="7278"/>
                  <a:pt x="9734" y="7356"/>
                </a:cubicBezTo>
                <a:cubicBezTo>
                  <a:pt x="9601" y="7434"/>
                  <a:pt x="9425" y="7511"/>
                  <a:pt x="9248" y="7589"/>
                </a:cubicBezTo>
                <a:cubicBezTo>
                  <a:pt x="9071" y="7667"/>
                  <a:pt x="8939" y="7784"/>
                  <a:pt x="8762" y="7862"/>
                </a:cubicBezTo>
                <a:cubicBezTo>
                  <a:pt x="8585" y="7978"/>
                  <a:pt x="8409" y="8056"/>
                  <a:pt x="8232" y="8173"/>
                </a:cubicBezTo>
                <a:cubicBezTo>
                  <a:pt x="8055" y="8290"/>
                  <a:pt x="7879" y="8368"/>
                  <a:pt x="7746" y="8484"/>
                </a:cubicBezTo>
                <a:cubicBezTo>
                  <a:pt x="7525" y="8562"/>
                  <a:pt x="7349" y="8640"/>
                  <a:pt x="7216" y="8718"/>
                </a:cubicBezTo>
                <a:cubicBezTo>
                  <a:pt x="7039" y="8835"/>
                  <a:pt x="6907" y="8951"/>
                  <a:pt x="6774" y="9029"/>
                </a:cubicBezTo>
                <a:cubicBezTo>
                  <a:pt x="6730" y="9185"/>
                  <a:pt x="6686" y="9302"/>
                  <a:pt x="6686" y="9457"/>
                </a:cubicBezTo>
                <a:cubicBezTo>
                  <a:pt x="6686" y="9613"/>
                  <a:pt x="6686" y="9769"/>
                  <a:pt x="6686" y="9885"/>
                </a:cubicBezTo>
                <a:cubicBezTo>
                  <a:pt x="6686" y="10080"/>
                  <a:pt x="6686" y="10236"/>
                  <a:pt x="6686" y="10391"/>
                </a:cubicBezTo>
                <a:cubicBezTo>
                  <a:pt x="6642" y="10547"/>
                  <a:pt x="6642" y="10664"/>
                  <a:pt x="6642" y="10819"/>
                </a:cubicBezTo>
                <a:cubicBezTo>
                  <a:pt x="6642" y="10936"/>
                  <a:pt x="6642" y="11092"/>
                  <a:pt x="6686" y="11248"/>
                </a:cubicBezTo>
                <a:cubicBezTo>
                  <a:pt x="6686" y="11403"/>
                  <a:pt x="6686" y="11559"/>
                  <a:pt x="6686" y="11715"/>
                </a:cubicBezTo>
                <a:cubicBezTo>
                  <a:pt x="6686" y="11870"/>
                  <a:pt x="6686" y="11987"/>
                  <a:pt x="6686" y="12143"/>
                </a:cubicBezTo>
                <a:cubicBezTo>
                  <a:pt x="6686" y="12259"/>
                  <a:pt x="6730" y="12415"/>
                  <a:pt x="6774" y="12571"/>
                </a:cubicBezTo>
                <a:cubicBezTo>
                  <a:pt x="6907" y="12688"/>
                  <a:pt x="7039" y="12804"/>
                  <a:pt x="7216" y="12882"/>
                </a:cubicBezTo>
                <a:cubicBezTo>
                  <a:pt x="7349" y="12999"/>
                  <a:pt x="7525" y="13077"/>
                  <a:pt x="7746" y="13194"/>
                </a:cubicBezTo>
                <a:cubicBezTo>
                  <a:pt x="7879" y="13271"/>
                  <a:pt x="8055" y="13349"/>
                  <a:pt x="8232" y="13427"/>
                </a:cubicBezTo>
                <a:cubicBezTo>
                  <a:pt x="8409" y="13544"/>
                  <a:pt x="8585" y="13661"/>
                  <a:pt x="8762" y="13738"/>
                </a:cubicBezTo>
                <a:cubicBezTo>
                  <a:pt x="8939" y="13855"/>
                  <a:pt x="9071" y="13933"/>
                  <a:pt x="9248" y="14011"/>
                </a:cubicBezTo>
                <a:cubicBezTo>
                  <a:pt x="9425" y="14128"/>
                  <a:pt x="9601" y="14205"/>
                  <a:pt x="9734" y="14244"/>
                </a:cubicBezTo>
                <a:cubicBezTo>
                  <a:pt x="9955" y="14361"/>
                  <a:pt x="10132" y="14439"/>
                  <a:pt x="10308" y="14517"/>
                </a:cubicBezTo>
                <a:cubicBezTo>
                  <a:pt x="10485" y="14595"/>
                  <a:pt x="10617" y="14672"/>
                  <a:pt x="10794" y="14750"/>
                </a:cubicBezTo>
                <a:cubicBezTo>
                  <a:pt x="10971" y="14672"/>
                  <a:pt x="11147" y="14595"/>
                  <a:pt x="11280" y="14517"/>
                </a:cubicBezTo>
                <a:cubicBezTo>
                  <a:pt x="11457" y="14439"/>
                  <a:pt x="11633" y="14361"/>
                  <a:pt x="11810" y="14244"/>
                </a:cubicBezTo>
                <a:cubicBezTo>
                  <a:pt x="11987" y="14205"/>
                  <a:pt x="12119" y="14128"/>
                  <a:pt x="12296" y="14011"/>
                </a:cubicBezTo>
                <a:cubicBezTo>
                  <a:pt x="12473" y="13933"/>
                  <a:pt x="12649" y="13855"/>
                  <a:pt x="12782" y="13738"/>
                </a:cubicBezTo>
                <a:close/>
                <a:moveTo>
                  <a:pt x="6863" y="7939"/>
                </a:moveTo>
                <a:cubicBezTo>
                  <a:pt x="7039" y="7784"/>
                  <a:pt x="7260" y="7667"/>
                  <a:pt x="7525" y="7511"/>
                </a:cubicBezTo>
                <a:cubicBezTo>
                  <a:pt x="7790" y="7395"/>
                  <a:pt x="8011" y="7239"/>
                  <a:pt x="8232" y="7122"/>
                </a:cubicBezTo>
                <a:cubicBezTo>
                  <a:pt x="8497" y="7005"/>
                  <a:pt x="8718" y="6889"/>
                  <a:pt x="8983" y="6772"/>
                </a:cubicBezTo>
                <a:cubicBezTo>
                  <a:pt x="9204" y="6616"/>
                  <a:pt x="9469" y="6499"/>
                  <a:pt x="9690" y="6422"/>
                </a:cubicBezTo>
                <a:cubicBezTo>
                  <a:pt x="9513" y="6344"/>
                  <a:pt x="9292" y="6266"/>
                  <a:pt x="9071" y="6188"/>
                </a:cubicBezTo>
                <a:cubicBezTo>
                  <a:pt x="8851" y="6071"/>
                  <a:pt x="8674" y="6032"/>
                  <a:pt x="8497" y="5955"/>
                </a:cubicBezTo>
                <a:cubicBezTo>
                  <a:pt x="8276" y="5877"/>
                  <a:pt x="8100" y="5799"/>
                  <a:pt x="7879" y="5760"/>
                </a:cubicBezTo>
                <a:cubicBezTo>
                  <a:pt x="7658" y="5682"/>
                  <a:pt x="7481" y="5643"/>
                  <a:pt x="7260" y="5604"/>
                </a:cubicBezTo>
                <a:cubicBezTo>
                  <a:pt x="7216" y="5760"/>
                  <a:pt x="7172" y="5955"/>
                  <a:pt x="7172" y="6110"/>
                </a:cubicBezTo>
                <a:cubicBezTo>
                  <a:pt x="7128" y="6305"/>
                  <a:pt x="7084" y="6499"/>
                  <a:pt x="7039" y="6694"/>
                </a:cubicBezTo>
                <a:cubicBezTo>
                  <a:pt x="6995" y="6928"/>
                  <a:pt x="6951" y="7122"/>
                  <a:pt x="6907" y="7317"/>
                </a:cubicBezTo>
                <a:cubicBezTo>
                  <a:pt x="6907" y="7511"/>
                  <a:pt x="6863" y="7706"/>
                  <a:pt x="6863" y="7939"/>
                </a:cubicBezTo>
                <a:close/>
                <a:moveTo>
                  <a:pt x="9690" y="15217"/>
                </a:moveTo>
                <a:cubicBezTo>
                  <a:pt x="9469" y="15101"/>
                  <a:pt x="9204" y="14984"/>
                  <a:pt x="8983" y="14867"/>
                </a:cubicBezTo>
                <a:cubicBezTo>
                  <a:pt x="8718" y="14711"/>
                  <a:pt x="8497" y="14595"/>
                  <a:pt x="8232" y="14517"/>
                </a:cubicBezTo>
                <a:cubicBezTo>
                  <a:pt x="8011" y="14361"/>
                  <a:pt x="7790" y="14244"/>
                  <a:pt x="7525" y="14089"/>
                </a:cubicBezTo>
                <a:cubicBezTo>
                  <a:pt x="7260" y="13972"/>
                  <a:pt x="7039" y="13816"/>
                  <a:pt x="6863" y="13699"/>
                </a:cubicBezTo>
                <a:cubicBezTo>
                  <a:pt x="6863" y="13894"/>
                  <a:pt x="6907" y="14089"/>
                  <a:pt x="6907" y="14322"/>
                </a:cubicBezTo>
                <a:cubicBezTo>
                  <a:pt x="6951" y="14517"/>
                  <a:pt x="6995" y="14711"/>
                  <a:pt x="7039" y="14906"/>
                </a:cubicBezTo>
                <a:cubicBezTo>
                  <a:pt x="7084" y="15101"/>
                  <a:pt x="7128" y="15295"/>
                  <a:pt x="7172" y="15490"/>
                </a:cubicBezTo>
                <a:cubicBezTo>
                  <a:pt x="7172" y="15684"/>
                  <a:pt x="7216" y="15879"/>
                  <a:pt x="7260" y="16035"/>
                </a:cubicBezTo>
                <a:cubicBezTo>
                  <a:pt x="7481" y="15996"/>
                  <a:pt x="7658" y="15957"/>
                  <a:pt x="7879" y="15879"/>
                </a:cubicBezTo>
                <a:cubicBezTo>
                  <a:pt x="8100" y="15801"/>
                  <a:pt x="8276" y="15762"/>
                  <a:pt x="8497" y="15684"/>
                </a:cubicBezTo>
                <a:cubicBezTo>
                  <a:pt x="8674" y="15606"/>
                  <a:pt x="8851" y="15529"/>
                  <a:pt x="9071" y="15451"/>
                </a:cubicBezTo>
                <a:cubicBezTo>
                  <a:pt x="9292" y="15373"/>
                  <a:pt x="9513" y="15295"/>
                  <a:pt x="9690" y="15217"/>
                </a:cubicBezTo>
                <a:close/>
                <a:moveTo>
                  <a:pt x="10529" y="895"/>
                </a:moveTo>
                <a:cubicBezTo>
                  <a:pt x="10264" y="895"/>
                  <a:pt x="9999" y="973"/>
                  <a:pt x="9734" y="1129"/>
                </a:cubicBezTo>
                <a:cubicBezTo>
                  <a:pt x="9469" y="1284"/>
                  <a:pt x="9204" y="1557"/>
                  <a:pt x="8939" y="1907"/>
                </a:cubicBezTo>
                <a:cubicBezTo>
                  <a:pt x="8674" y="2218"/>
                  <a:pt x="8409" y="2646"/>
                  <a:pt x="8144" y="3114"/>
                </a:cubicBezTo>
                <a:cubicBezTo>
                  <a:pt x="7923" y="3581"/>
                  <a:pt x="7702" y="4125"/>
                  <a:pt x="7481" y="4748"/>
                </a:cubicBezTo>
                <a:cubicBezTo>
                  <a:pt x="7790" y="4787"/>
                  <a:pt x="8055" y="4865"/>
                  <a:pt x="8320" y="4943"/>
                </a:cubicBezTo>
                <a:cubicBezTo>
                  <a:pt x="8585" y="5059"/>
                  <a:pt x="8851" y="5137"/>
                  <a:pt x="9116" y="5254"/>
                </a:cubicBezTo>
                <a:cubicBezTo>
                  <a:pt x="9381" y="5332"/>
                  <a:pt x="9646" y="5449"/>
                  <a:pt x="9955" y="5565"/>
                </a:cubicBezTo>
                <a:cubicBezTo>
                  <a:pt x="10220" y="5682"/>
                  <a:pt x="10529" y="5799"/>
                  <a:pt x="10794" y="5877"/>
                </a:cubicBezTo>
                <a:cubicBezTo>
                  <a:pt x="11015" y="5799"/>
                  <a:pt x="11236" y="5682"/>
                  <a:pt x="11501" y="5604"/>
                </a:cubicBezTo>
                <a:cubicBezTo>
                  <a:pt x="11766" y="5488"/>
                  <a:pt x="11987" y="5410"/>
                  <a:pt x="12208" y="5332"/>
                </a:cubicBezTo>
                <a:cubicBezTo>
                  <a:pt x="12473" y="5254"/>
                  <a:pt x="12738" y="5137"/>
                  <a:pt x="12959" y="5059"/>
                </a:cubicBezTo>
                <a:cubicBezTo>
                  <a:pt x="13179" y="4982"/>
                  <a:pt x="13444" y="4904"/>
                  <a:pt x="13665" y="4826"/>
                </a:cubicBezTo>
                <a:cubicBezTo>
                  <a:pt x="13444" y="4242"/>
                  <a:pt x="13224" y="3658"/>
                  <a:pt x="13003" y="3191"/>
                </a:cubicBezTo>
                <a:cubicBezTo>
                  <a:pt x="12738" y="2685"/>
                  <a:pt x="12473" y="2296"/>
                  <a:pt x="12208" y="1946"/>
                </a:cubicBezTo>
                <a:cubicBezTo>
                  <a:pt x="11943" y="1596"/>
                  <a:pt x="11678" y="1362"/>
                  <a:pt x="11412" y="1168"/>
                </a:cubicBezTo>
                <a:cubicBezTo>
                  <a:pt x="11147" y="973"/>
                  <a:pt x="10838" y="895"/>
                  <a:pt x="10529" y="895"/>
                </a:cubicBezTo>
                <a:close/>
                <a:moveTo>
                  <a:pt x="10529" y="20744"/>
                </a:moveTo>
                <a:cubicBezTo>
                  <a:pt x="10838" y="20744"/>
                  <a:pt x="11147" y="20666"/>
                  <a:pt x="11412" y="20471"/>
                </a:cubicBezTo>
                <a:cubicBezTo>
                  <a:pt x="11678" y="20277"/>
                  <a:pt x="11943" y="20004"/>
                  <a:pt x="12208" y="19693"/>
                </a:cubicBezTo>
                <a:cubicBezTo>
                  <a:pt x="12473" y="19343"/>
                  <a:pt x="12738" y="18915"/>
                  <a:pt x="13003" y="18448"/>
                </a:cubicBezTo>
                <a:cubicBezTo>
                  <a:pt x="13224" y="17942"/>
                  <a:pt x="13444" y="17397"/>
                  <a:pt x="13665" y="16774"/>
                </a:cubicBezTo>
                <a:cubicBezTo>
                  <a:pt x="13444" y="16735"/>
                  <a:pt x="13179" y="16657"/>
                  <a:pt x="12959" y="16579"/>
                </a:cubicBezTo>
                <a:cubicBezTo>
                  <a:pt x="12738" y="16463"/>
                  <a:pt x="12473" y="16385"/>
                  <a:pt x="12208" y="16268"/>
                </a:cubicBezTo>
                <a:cubicBezTo>
                  <a:pt x="11987" y="16229"/>
                  <a:pt x="11766" y="16151"/>
                  <a:pt x="11501" y="16035"/>
                </a:cubicBezTo>
                <a:cubicBezTo>
                  <a:pt x="11236" y="15918"/>
                  <a:pt x="11015" y="15840"/>
                  <a:pt x="10794" y="15723"/>
                </a:cubicBezTo>
                <a:cubicBezTo>
                  <a:pt x="10529" y="15840"/>
                  <a:pt x="10220" y="15957"/>
                  <a:pt x="9955" y="16074"/>
                </a:cubicBezTo>
                <a:cubicBezTo>
                  <a:pt x="9646" y="16190"/>
                  <a:pt x="9381" y="16268"/>
                  <a:pt x="9116" y="16385"/>
                </a:cubicBezTo>
                <a:cubicBezTo>
                  <a:pt x="8851" y="16502"/>
                  <a:pt x="8585" y="16579"/>
                  <a:pt x="8320" y="16657"/>
                </a:cubicBezTo>
                <a:cubicBezTo>
                  <a:pt x="8055" y="16735"/>
                  <a:pt x="7790" y="16813"/>
                  <a:pt x="7481" y="16891"/>
                </a:cubicBezTo>
                <a:cubicBezTo>
                  <a:pt x="7702" y="17514"/>
                  <a:pt x="7923" y="18058"/>
                  <a:pt x="8144" y="18525"/>
                </a:cubicBezTo>
                <a:cubicBezTo>
                  <a:pt x="8409" y="18992"/>
                  <a:pt x="8674" y="19382"/>
                  <a:pt x="8939" y="19732"/>
                </a:cubicBezTo>
                <a:cubicBezTo>
                  <a:pt x="9204" y="20082"/>
                  <a:pt x="9469" y="20316"/>
                  <a:pt x="9734" y="20471"/>
                </a:cubicBezTo>
                <a:cubicBezTo>
                  <a:pt x="9999" y="20666"/>
                  <a:pt x="10264" y="20744"/>
                  <a:pt x="10529" y="20744"/>
                </a:cubicBezTo>
                <a:close/>
                <a:moveTo>
                  <a:pt x="11854" y="6422"/>
                </a:moveTo>
                <a:cubicBezTo>
                  <a:pt x="12119" y="6499"/>
                  <a:pt x="12384" y="6616"/>
                  <a:pt x="12605" y="6772"/>
                </a:cubicBezTo>
                <a:cubicBezTo>
                  <a:pt x="12870" y="6889"/>
                  <a:pt x="13091" y="7005"/>
                  <a:pt x="13312" y="7122"/>
                </a:cubicBezTo>
                <a:cubicBezTo>
                  <a:pt x="13444" y="7200"/>
                  <a:pt x="13621" y="7317"/>
                  <a:pt x="13798" y="7395"/>
                </a:cubicBezTo>
                <a:cubicBezTo>
                  <a:pt x="13974" y="7472"/>
                  <a:pt x="14151" y="7550"/>
                  <a:pt x="14284" y="7667"/>
                </a:cubicBezTo>
                <a:cubicBezTo>
                  <a:pt x="14239" y="7511"/>
                  <a:pt x="14195" y="7317"/>
                  <a:pt x="14151" y="7161"/>
                </a:cubicBezTo>
                <a:cubicBezTo>
                  <a:pt x="14151" y="7005"/>
                  <a:pt x="14107" y="6811"/>
                  <a:pt x="14107" y="6655"/>
                </a:cubicBezTo>
                <a:cubicBezTo>
                  <a:pt x="14063" y="6499"/>
                  <a:pt x="14019" y="6344"/>
                  <a:pt x="14019" y="6188"/>
                </a:cubicBezTo>
                <a:cubicBezTo>
                  <a:pt x="13974" y="6032"/>
                  <a:pt x="13930" y="5877"/>
                  <a:pt x="13886" y="5682"/>
                </a:cubicBezTo>
                <a:cubicBezTo>
                  <a:pt x="13754" y="5760"/>
                  <a:pt x="13577" y="5838"/>
                  <a:pt x="13400" y="5877"/>
                </a:cubicBezTo>
                <a:cubicBezTo>
                  <a:pt x="13224" y="5916"/>
                  <a:pt x="13047" y="5994"/>
                  <a:pt x="12914" y="6032"/>
                </a:cubicBezTo>
                <a:cubicBezTo>
                  <a:pt x="12738" y="6071"/>
                  <a:pt x="12605" y="6149"/>
                  <a:pt x="12428" y="6188"/>
                </a:cubicBezTo>
                <a:cubicBezTo>
                  <a:pt x="12252" y="6266"/>
                  <a:pt x="12075" y="6344"/>
                  <a:pt x="11854" y="6422"/>
                </a:cubicBezTo>
                <a:close/>
                <a:moveTo>
                  <a:pt x="14284" y="13972"/>
                </a:moveTo>
                <a:cubicBezTo>
                  <a:pt x="14151" y="14050"/>
                  <a:pt x="13974" y="14166"/>
                  <a:pt x="13798" y="14244"/>
                </a:cubicBezTo>
                <a:cubicBezTo>
                  <a:pt x="13621" y="14322"/>
                  <a:pt x="13444" y="14400"/>
                  <a:pt x="13312" y="14517"/>
                </a:cubicBezTo>
                <a:cubicBezTo>
                  <a:pt x="13091" y="14595"/>
                  <a:pt x="12870" y="14711"/>
                  <a:pt x="12605" y="14867"/>
                </a:cubicBezTo>
                <a:cubicBezTo>
                  <a:pt x="12384" y="14984"/>
                  <a:pt x="12119" y="15101"/>
                  <a:pt x="11854" y="15217"/>
                </a:cubicBezTo>
                <a:cubicBezTo>
                  <a:pt x="12075" y="15295"/>
                  <a:pt x="12252" y="15373"/>
                  <a:pt x="12428" y="15412"/>
                </a:cubicBezTo>
                <a:cubicBezTo>
                  <a:pt x="12605" y="15490"/>
                  <a:pt x="12738" y="15529"/>
                  <a:pt x="12914" y="15568"/>
                </a:cubicBezTo>
                <a:cubicBezTo>
                  <a:pt x="13047" y="15645"/>
                  <a:pt x="13224" y="15684"/>
                  <a:pt x="13400" y="15762"/>
                </a:cubicBezTo>
                <a:cubicBezTo>
                  <a:pt x="13577" y="15801"/>
                  <a:pt x="13754" y="15879"/>
                  <a:pt x="13886" y="15918"/>
                </a:cubicBezTo>
                <a:cubicBezTo>
                  <a:pt x="13930" y="15762"/>
                  <a:pt x="13974" y="15606"/>
                  <a:pt x="14019" y="15451"/>
                </a:cubicBezTo>
                <a:cubicBezTo>
                  <a:pt x="14019" y="15295"/>
                  <a:pt x="14063" y="15139"/>
                  <a:pt x="14107" y="14984"/>
                </a:cubicBezTo>
                <a:cubicBezTo>
                  <a:pt x="14107" y="14789"/>
                  <a:pt x="14151" y="14634"/>
                  <a:pt x="14151" y="14478"/>
                </a:cubicBezTo>
                <a:cubicBezTo>
                  <a:pt x="14195" y="14283"/>
                  <a:pt x="14239" y="14128"/>
                  <a:pt x="14284" y="13972"/>
                </a:cubicBezTo>
                <a:close/>
                <a:moveTo>
                  <a:pt x="18215" y="4943"/>
                </a:moveTo>
                <a:cubicBezTo>
                  <a:pt x="17950" y="4943"/>
                  <a:pt x="17685" y="4943"/>
                  <a:pt x="17420" y="4943"/>
                </a:cubicBezTo>
                <a:cubicBezTo>
                  <a:pt x="17155" y="4982"/>
                  <a:pt x="16890" y="4982"/>
                  <a:pt x="16581" y="5021"/>
                </a:cubicBezTo>
                <a:cubicBezTo>
                  <a:pt x="16316" y="5098"/>
                  <a:pt x="16051" y="5176"/>
                  <a:pt x="15741" y="5215"/>
                </a:cubicBezTo>
                <a:cubicBezTo>
                  <a:pt x="15432" y="5254"/>
                  <a:pt x="15123" y="5332"/>
                  <a:pt x="14814" y="5449"/>
                </a:cubicBezTo>
                <a:cubicBezTo>
                  <a:pt x="14902" y="5643"/>
                  <a:pt x="14946" y="5877"/>
                  <a:pt x="14990" y="6110"/>
                </a:cubicBezTo>
                <a:cubicBezTo>
                  <a:pt x="15035" y="6344"/>
                  <a:pt x="15035" y="6577"/>
                  <a:pt x="15079" y="6811"/>
                </a:cubicBezTo>
                <a:cubicBezTo>
                  <a:pt x="15167" y="7044"/>
                  <a:pt x="15211" y="7278"/>
                  <a:pt x="15255" y="7550"/>
                </a:cubicBezTo>
                <a:cubicBezTo>
                  <a:pt x="15255" y="7784"/>
                  <a:pt x="15300" y="8056"/>
                  <a:pt x="15344" y="8290"/>
                </a:cubicBezTo>
                <a:cubicBezTo>
                  <a:pt x="15565" y="8445"/>
                  <a:pt x="15785" y="8601"/>
                  <a:pt x="16051" y="8757"/>
                </a:cubicBezTo>
                <a:cubicBezTo>
                  <a:pt x="16271" y="8912"/>
                  <a:pt x="16492" y="9068"/>
                  <a:pt x="16713" y="9224"/>
                </a:cubicBezTo>
                <a:cubicBezTo>
                  <a:pt x="16934" y="9418"/>
                  <a:pt x="17155" y="9574"/>
                  <a:pt x="17376" y="9730"/>
                </a:cubicBezTo>
                <a:cubicBezTo>
                  <a:pt x="17597" y="9885"/>
                  <a:pt x="17773" y="10041"/>
                  <a:pt x="17950" y="10197"/>
                </a:cubicBezTo>
                <a:cubicBezTo>
                  <a:pt x="18524" y="9730"/>
                  <a:pt x="18966" y="9263"/>
                  <a:pt x="19363" y="8796"/>
                </a:cubicBezTo>
                <a:cubicBezTo>
                  <a:pt x="19717" y="8368"/>
                  <a:pt x="20026" y="7939"/>
                  <a:pt x="20203" y="7511"/>
                </a:cubicBezTo>
                <a:cubicBezTo>
                  <a:pt x="20424" y="7161"/>
                  <a:pt x="20556" y="6811"/>
                  <a:pt x="20600" y="6461"/>
                </a:cubicBezTo>
                <a:cubicBezTo>
                  <a:pt x="20644" y="6149"/>
                  <a:pt x="20600" y="5877"/>
                  <a:pt x="20424" y="5643"/>
                </a:cubicBezTo>
                <a:cubicBezTo>
                  <a:pt x="20335" y="5526"/>
                  <a:pt x="20203" y="5371"/>
                  <a:pt x="20026" y="5293"/>
                </a:cubicBezTo>
                <a:cubicBezTo>
                  <a:pt x="19849" y="5176"/>
                  <a:pt x="19673" y="5098"/>
                  <a:pt x="19452" y="5021"/>
                </a:cubicBezTo>
                <a:cubicBezTo>
                  <a:pt x="19231" y="4982"/>
                  <a:pt x="19010" y="4982"/>
                  <a:pt x="18789" y="4943"/>
                </a:cubicBezTo>
                <a:cubicBezTo>
                  <a:pt x="18612" y="4943"/>
                  <a:pt x="18392" y="4943"/>
                  <a:pt x="18215" y="4943"/>
                </a:cubicBezTo>
                <a:close/>
                <a:moveTo>
                  <a:pt x="20424" y="15996"/>
                </a:moveTo>
                <a:cubicBezTo>
                  <a:pt x="20600" y="15762"/>
                  <a:pt x="20644" y="15490"/>
                  <a:pt x="20600" y="15178"/>
                </a:cubicBezTo>
                <a:cubicBezTo>
                  <a:pt x="20556" y="14867"/>
                  <a:pt x="20424" y="14517"/>
                  <a:pt x="20203" y="14089"/>
                </a:cubicBezTo>
                <a:cubicBezTo>
                  <a:pt x="20026" y="13699"/>
                  <a:pt x="19717" y="13271"/>
                  <a:pt x="19363" y="12804"/>
                </a:cubicBezTo>
                <a:cubicBezTo>
                  <a:pt x="18966" y="12376"/>
                  <a:pt x="18524" y="11909"/>
                  <a:pt x="17950" y="11403"/>
                </a:cubicBezTo>
                <a:cubicBezTo>
                  <a:pt x="17773" y="11598"/>
                  <a:pt x="17597" y="11754"/>
                  <a:pt x="17376" y="11909"/>
                </a:cubicBezTo>
                <a:cubicBezTo>
                  <a:pt x="17155" y="12065"/>
                  <a:pt x="16934" y="12221"/>
                  <a:pt x="16713" y="12376"/>
                </a:cubicBezTo>
                <a:cubicBezTo>
                  <a:pt x="16492" y="12571"/>
                  <a:pt x="16271" y="12726"/>
                  <a:pt x="16051" y="12882"/>
                </a:cubicBezTo>
                <a:cubicBezTo>
                  <a:pt x="15785" y="12999"/>
                  <a:pt x="15565" y="13194"/>
                  <a:pt x="15344" y="13349"/>
                </a:cubicBezTo>
                <a:cubicBezTo>
                  <a:pt x="15300" y="13583"/>
                  <a:pt x="15255" y="13816"/>
                  <a:pt x="15255" y="14089"/>
                </a:cubicBezTo>
                <a:cubicBezTo>
                  <a:pt x="15211" y="14322"/>
                  <a:pt x="15167" y="14595"/>
                  <a:pt x="15079" y="14828"/>
                </a:cubicBezTo>
                <a:cubicBezTo>
                  <a:pt x="15035" y="15062"/>
                  <a:pt x="15035" y="15295"/>
                  <a:pt x="14990" y="15529"/>
                </a:cubicBezTo>
                <a:cubicBezTo>
                  <a:pt x="14946" y="15762"/>
                  <a:pt x="14902" y="15996"/>
                  <a:pt x="14814" y="16190"/>
                </a:cubicBezTo>
                <a:cubicBezTo>
                  <a:pt x="15123" y="16268"/>
                  <a:pt x="15432" y="16346"/>
                  <a:pt x="15741" y="16424"/>
                </a:cubicBezTo>
                <a:cubicBezTo>
                  <a:pt x="16051" y="16463"/>
                  <a:pt x="16316" y="16502"/>
                  <a:pt x="16581" y="16579"/>
                </a:cubicBezTo>
                <a:cubicBezTo>
                  <a:pt x="16890" y="16618"/>
                  <a:pt x="17155" y="16657"/>
                  <a:pt x="17420" y="16657"/>
                </a:cubicBezTo>
                <a:cubicBezTo>
                  <a:pt x="17685" y="16696"/>
                  <a:pt x="17950" y="16696"/>
                  <a:pt x="18215" y="16696"/>
                </a:cubicBezTo>
                <a:cubicBezTo>
                  <a:pt x="18392" y="16696"/>
                  <a:pt x="18612" y="16696"/>
                  <a:pt x="18789" y="16657"/>
                </a:cubicBezTo>
                <a:cubicBezTo>
                  <a:pt x="19010" y="16657"/>
                  <a:pt x="19231" y="16618"/>
                  <a:pt x="19452" y="16579"/>
                </a:cubicBezTo>
                <a:cubicBezTo>
                  <a:pt x="19673" y="16502"/>
                  <a:pt x="19849" y="16424"/>
                  <a:pt x="20026" y="16346"/>
                </a:cubicBezTo>
                <a:cubicBezTo>
                  <a:pt x="20203" y="16229"/>
                  <a:pt x="20335" y="16112"/>
                  <a:pt x="20424" y="15996"/>
                </a:cubicBezTo>
                <a:close/>
                <a:moveTo>
                  <a:pt x="15432" y="9457"/>
                </a:moveTo>
                <a:cubicBezTo>
                  <a:pt x="15432" y="9691"/>
                  <a:pt x="15432" y="9924"/>
                  <a:pt x="15432" y="10119"/>
                </a:cubicBezTo>
                <a:cubicBezTo>
                  <a:pt x="15432" y="10352"/>
                  <a:pt x="15432" y="10586"/>
                  <a:pt x="15432" y="10819"/>
                </a:cubicBezTo>
                <a:cubicBezTo>
                  <a:pt x="15432" y="11053"/>
                  <a:pt x="15432" y="11286"/>
                  <a:pt x="15432" y="11481"/>
                </a:cubicBezTo>
                <a:cubicBezTo>
                  <a:pt x="15432" y="11715"/>
                  <a:pt x="15432" y="11948"/>
                  <a:pt x="15432" y="12182"/>
                </a:cubicBezTo>
                <a:cubicBezTo>
                  <a:pt x="15609" y="12065"/>
                  <a:pt x="15741" y="11987"/>
                  <a:pt x="15918" y="11831"/>
                </a:cubicBezTo>
                <a:cubicBezTo>
                  <a:pt x="16095" y="11715"/>
                  <a:pt x="16271" y="11637"/>
                  <a:pt x="16404" y="11520"/>
                </a:cubicBezTo>
                <a:cubicBezTo>
                  <a:pt x="16581" y="11403"/>
                  <a:pt x="16713" y="11248"/>
                  <a:pt x="16846" y="11131"/>
                </a:cubicBezTo>
                <a:cubicBezTo>
                  <a:pt x="16978" y="11014"/>
                  <a:pt x="17111" y="10897"/>
                  <a:pt x="17287" y="10819"/>
                </a:cubicBezTo>
                <a:cubicBezTo>
                  <a:pt x="17111" y="10703"/>
                  <a:pt x="16978" y="10586"/>
                  <a:pt x="16846" y="10469"/>
                </a:cubicBezTo>
                <a:cubicBezTo>
                  <a:pt x="16713" y="10352"/>
                  <a:pt x="16581" y="10236"/>
                  <a:pt x="16404" y="10119"/>
                </a:cubicBezTo>
                <a:cubicBezTo>
                  <a:pt x="16271" y="10002"/>
                  <a:pt x="16095" y="9885"/>
                  <a:pt x="15918" y="9769"/>
                </a:cubicBezTo>
                <a:cubicBezTo>
                  <a:pt x="15741" y="9652"/>
                  <a:pt x="15609" y="9535"/>
                  <a:pt x="15432" y="9457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60" rIns="22860" anchor="ctr"/>
          <a:lstStyle/>
          <a:p>
            <a:pPr algn="ctr">
              <a:lnSpc>
                <a:spcPct val="100000"/>
              </a:lnSpc>
              <a:defRPr sz="3000"/>
            </a:pPr>
            <a:endParaRPr sz="1500" dirty="0"/>
          </a:p>
        </p:txBody>
      </p:sp>
      <p:sp>
        <p:nvSpPr>
          <p:cNvPr id="25" name="Shape 661">
            <a:extLst>
              <a:ext uri="{FF2B5EF4-FFF2-40B4-BE49-F238E27FC236}">
                <a16:creationId xmlns:a16="http://schemas.microsoft.com/office/drawing/2014/main" id="{8971CF1B-7044-4AE1-A3FE-517B27E3CF70}"/>
              </a:ext>
            </a:extLst>
          </p:cNvPr>
          <p:cNvSpPr/>
          <p:nvPr/>
        </p:nvSpPr>
        <p:spPr>
          <a:xfrm>
            <a:off x="1428340" y="5420331"/>
            <a:ext cx="3286618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lnSpc>
                <a:spcPct val="100000"/>
              </a:lnSpc>
              <a:defRPr sz="3000"/>
            </a:lvl1pPr>
          </a:lstStyle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Система навигации БПЛА без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GPS</a:t>
            </a:r>
            <a:endParaRPr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Shape 662">
            <a:extLst>
              <a:ext uri="{FF2B5EF4-FFF2-40B4-BE49-F238E27FC236}">
                <a16:creationId xmlns:a16="http://schemas.microsoft.com/office/drawing/2014/main" id="{28D4E9FF-50B2-4480-A359-8B74F8EC1EC5}"/>
              </a:ext>
            </a:extLst>
          </p:cNvPr>
          <p:cNvSpPr/>
          <p:nvPr/>
        </p:nvSpPr>
        <p:spPr>
          <a:xfrm>
            <a:off x="1428340" y="6059348"/>
            <a:ext cx="3286618" cy="697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defRPr sz="1600">
                <a:solidFill>
                  <a:srgbClr val="686B73"/>
                </a:solidFill>
              </a:defRPr>
            </a:lvl1pPr>
          </a:lstStyle>
          <a:p>
            <a:pPr algn="l"/>
            <a:r>
              <a:rPr lang="ru-RU" sz="1400" dirty="0"/>
              <a:t>Система на основе компьютерного зрения позволяет ориентироваться под землей</a:t>
            </a:r>
          </a:p>
          <a:p>
            <a:pPr algn="l"/>
            <a:endParaRPr sz="1400" dirty="0"/>
          </a:p>
        </p:txBody>
      </p:sp>
      <p:sp>
        <p:nvSpPr>
          <p:cNvPr id="27" name="Shape 3969">
            <a:extLst>
              <a:ext uri="{FF2B5EF4-FFF2-40B4-BE49-F238E27FC236}">
                <a16:creationId xmlns:a16="http://schemas.microsoft.com/office/drawing/2014/main" id="{AD2C8BF0-2208-48D3-9244-D0FC3999A944}"/>
              </a:ext>
            </a:extLst>
          </p:cNvPr>
          <p:cNvSpPr/>
          <p:nvPr/>
        </p:nvSpPr>
        <p:spPr>
          <a:xfrm>
            <a:off x="2743015" y="5632603"/>
            <a:ext cx="385465" cy="4307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639"/>
                </a:moveTo>
                <a:cubicBezTo>
                  <a:pt x="21600" y="13556"/>
                  <a:pt x="21600" y="13556"/>
                  <a:pt x="21600" y="13556"/>
                </a:cubicBezTo>
                <a:cubicBezTo>
                  <a:pt x="21600" y="13626"/>
                  <a:pt x="21600" y="13660"/>
                  <a:pt x="21600" y="13695"/>
                </a:cubicBezTo>
                <a:cubicBezTo>
                  <a:pt x="21600" y="13764"/>
                  <a:pt x="21600" y="13799"/>
                  <a:pt x="21600" y="13868"/>
                </a:cubicBezTo>
                <a:cubicBezTo>
                  <a:pt x="21600" y="14215"/>
                  <a:pt x="21522" y="14596"/>
                  <a:pt x="21445" y="14943"/>
                </a:cubicBezTo>
                <a:cubicBezTo>
                  <a:pt x="21328" y="15290"/>
                  <a:pt x="21212" y="15602"/>
                  <a:pt x="21017" y="15914"/>
                </a:cubicBezTo>
                <a:cubicBezTo>
                  <a:pt x="20862" y="16226"/>
                  <a:pt x="20668" y="16538"/>
                  <a:pt x="20435" y="16781"/>
                </a:cubicBezTo>
                <a:cubicBezTo>
                  <a:pt x="20201" y="17023"/>
                  <a:pt x="19929" y="17266"/>
                  <a:pt x="19619" y="17474"/>
                </a:cubicBezTo>
                <a:cubicBezTo>
                  <a:pt x="19230" y="17994"/>
                  <a:pt x="18803" y="18445"/>
                  <a:pt x="18337" y="18896"/>
                </a:cubicBezTo>
                <a:cubicBezTo>
                  <a:pt x="17832" y="19312"/>
                  <a:pt x="17288" y="19693"/>
                  <a:pt x="16744" y="20005"/>
                </a:cubicBezTo>
                <a:cubicBezTo>
                  <a:pt x="16161" y="20352"/>
                  <a:pt x="15540" y="20664"/>
                  <a:pt x="14918" y="20872"/>
                </a:cubicBezTo>
                <a:cubicBezTo>
                  <a:pt x="14258" y="21115"/>
                  <a:pt x="13597" y="21288"/>
                  <a:pt x="12937" y="21461"/>
                </a:cubicBezTo>
                <a:cubicBezTo>
                  <a:pt x="12937" y="21600"/>
                  <a:pt x="12937" y="21600"/>
                  <a:pt x="12937" y="21600"/>
                </a:cubicBezTo>
                <a:cubicBezTo>
                  <a:pt x="8624" y="21600"/>
                  <a:pt x="8624" y="21600"/>
                  <a:pt x="8624" y="21600"/>
                </a:cubicBezTo>
                <a:cubicBezTo>
                  <a:pt x="8624" y="19277"/>
                  <a:pt x="8624" y="19277"/>
                  <a:pt x="8624" y="19277"/>
                </a:cubicBezTo>
                <a:cubicBezTo>
                  <a:pt x="12976" y="19277"/>
                  <a:pt x="12976" y="19277"/>
                  <a:pt x="12976" y="19277"/>
                </a:cubicBezTo>
                <a:cubicBezTo>
                  <a:pt x="12976" y="20629"/>
                  <a:pt x="12976" y="20629"/>
                  <a:pt x="12976" y="20629"/>
                </a:cubicBezTo>
                <a:cubicBezTo>
                  <a:pt x="13442" y="20525"/>
                  <a:pt x="13869" y="20387"/>
                  <a:pt x="14296" y="20248"/>
                </a:cubicBezTo>
                <a:cubicBezTo>
                  <a:pt x="14724" y="20109"/>
                  <a:pt x="15151" y="19970"/>
                  <a:pt x="15501" y="19797"/>
                </a:cubicBezTo>
                <a:cubicBezTo>
                  <a:pt x="15928" y="19589"/>
                  <a:pt x="16317" y="19346"/>
                  <a:pt x="16666" y="19138"/>
                </a:cubicBezTo>
                <a:cubicBezTo>
                  <a:pt x="17016" y="18896"/>
                  <a:pt x="17365" y="18653"/>
                  <a:pt x="17676" y="18341"/>
                </a:cubicBezTo>
                <a:cubicBezTo>
                  <a:pt x="17443" y="18410"/>
                  <a:pt x="17249" y="18445"/>
                  <a:pt x="17055" y="18480"/>
                </a:cubicBezTo>
                <a:cubicBezTo>
                  <a:pt x="16860" y="18514"/>
                  <a:pt x="16666" y="18514"/>
                  <a:pt x="16433" y="18514"/>
                </a:cubicBezTo>
                <a:cubicBezTo>
                  <a:pt x="16394" y="18514"/>
                  <a:pt x="16394" y="18514"/>
                  <a:pt x="16394" y="18514"/>
                </a:cubicBezTo>
                <a:cubicBezTo>
                  <a:pt x="16394" y="9257"/>
                  <a:pt x="16394" y="9257"/>
                  <a:pt x="16394" y="9257"/>
                </a:cubicBezTo>
                <a:cubicBezTo>
                  <a:pt x="16433" y="9257"/>
                  <a:pt x="16433" y="9257"/>
                  <a:pt x="16433" y="9257"/>
                </a:cubicBezTo>
                <a:cubicBezTo>
                  <a:pt x="16860" y="9257"/>
                  <a:pt x="17288" y="9326"/>
                  <a:pt x="17715" y="9430"/>
                </a:cubicBezTo>
                <a:cubicBezTo>
                  <a:pt x="18142" y="9535"/>
                  <a:pt x="18531" y="9673"/>
                  <a:pt x="18919" y="9847"/>
                </a:cubicBezTo>
                <a:cubicBezTo>
                  <a:pt x="19269" y="10020"/>
                  <a:pt x="19619" y="10263"/>
                  <a:pt x="19929" y="10505"/>
                </a:cubicBezTo>
                <a:cubicBezTo>
                  <a:pt x="20240" y="10748"/>
                  <a:pt x="20473" y="11025"/>
                  <a:pt x="20745" y="11337"/>
                </a:cubicBezTo>
                <a:cubicBezTo>
                  <a:pt x="20745" y="9639"/>
                  <a:pt x="20745" y="9639"/>
                  <a:pt x="20745" y="9639"/>
                </a:cubicBezTo>
                <a:cubicBezTo>
                  <a:pt x="20745" y="8425"/>
                  <a:pt x="20473" y="7281"/>
                  <a:pt x="19929" y="6206"/>
                </a:cubicBezTo>
                <a:cubicBezTo>
                  <a:pt x="19424" y="5097"/>
                  <a:pt x="18686" y="4161"/>
                  <a:pt x="17793" y="3398"/>
                </a:cubicBezTo>
                <a:cubicBezTo>
                  <a:pt x="16899" y="2566"/>
                  <a:pt x="15812" y="1942"/>
                  <a:pt x="14646" y="1491"/>
                </a:cubicBezTo>
                <a:cubicBezTo>
                  <a:pt x="13442" y="1005"/>
                  <a:pt x="12160" y="763"/>
                  <a:pt x="10761" y="763"/>
                </a:cubicBezTo>
                <a:cubicBezTo>
                  <a:pt x="9401" y="763"/>
                  <a:pt x="8119" y="1005"/>
                  <a:pt x="6915" y="1491"/>
                </a:cubicBezTo>
                <a:cubicBezTo>
                  <a:pt x="5711" y="1942"/>
                  <a:pt x="4662" y="2566"/>
                  <a:pt x="3768" y="3398"/>
                </a:cubicBezTo>
                <a:cubicBezTo>
                  <a:pt x="2875" y="4161"/>
                  <a:pt x="2137" y="5097"/>
                  <a:pt x="1632" y="6206"/>
                </a:cubicBezTo>
                <a:cubicBezTo>
                  <a:pt x="1127" y="7281"/>
                  <a:pt x="855" y="8425"/>
                  <a:pt x="855" y="9639"/>
                </a:cubicBezTo>
                <a:cubicBezTo>
                  <a:pt x="855" y="11337"/>
                  <a:pt x="855" y="11337"/>
                  <a:pt x="855" y="11337"/>
                </a:cubicBezTo>
                <a:cubicBezTo>
                  <a:pt x="1088" y="11025"/>
                  <a:pt x="1360" y="10713"/>
                  <a:pt x="1671" y="10471"/>
                </a:cubicBezTo>
                <a:cubicBezTo>
                  <a:pt x="1942" y="10193"/>
                  <a:pt x="2292" y="9985"/>
                  <a:pt x="2681" y="9812"/>
                </a:cubicBezTo>
                <a:cubicBezTo>
                  <a:pt x="2991" y="9639"/>
                  <a:pt x="3380" y="9500"/>
                  <a:pt x="3807" y="9396"/>
                </a:cubicBezTo>
                <a:cubicBezTo>
                  <a:pt x="4235" y="9292"/>
                  <a:pt x="4662" y="9257"/>
                  <a:pt x="5128" y="9257"/>
                </a:cubicBezTo>
                <a:cubicBezTo>
                  <a:pt x="5128" y="18514"/>
                  <a:pt x="5128" y="18514"/>
                  <a:pt x="5128" y="18514"/>
                </a:cubicBezTo>
                <a:cubicBezTo>
                  <a:pt x="4429" y="18514"/>
                  <a:pt x="3768" y="18410"/>
                  <a:pt x="3147" y="18168"/>
                </a:cubicBezTo>
                <a:cubicBezTo>
                  <a:pt x="2525" y="17925"/>
                  <a:pt x="1981" y="17578"/>
                  <a:pt x="1554" y="17162"/>
                </a:cubicBezTo>
                <a:cubicBezTo>
                  <a:pt x="1088" y="16746"/>
                  <a:pt x="699" y="16261"/>
                  <a:pt x="427" y="15671"/>
                </a:cubicBezTo>
                <a:cubicBezTo>
                  <a:pt x="155" y="15117"/>
                  <a:pt x="39" y="14492"/>
                  <a:pt x="39" y="13868"/>
                </a:cubicBezTo>
                <a:cubicBezTo>
                  <a:pt x="39" y="13834"/>
                  <a:pt x="39" y="13799"/>
                  <a:pt x="39" y="13730"/>
                </a:cubicBezTo>
                <a:cubicBezTo>
                  <a:pt x="39" y="13660"/>
                  <a:pt x="39" y="13626"/>
                  <a:pt x="39" y="13556"/>
                </a:cubicBezTo>
                <a:cubicBezTo>
                  <a:pt x="0" y="13556"/>
                  <a:pt x="0" y="13556"/>
                  <a:pt x="0" y="13556"/>
                </a:cubicBezTo>
                <a:cubicBezTo>
                  <a:pt x="0" y="9639"/>
                  <a:pt x="0" y="9639"/>
                  <a:pt x="0" y="9639"/>
                </a:cubicBezTo>
                <a:cubicBezTo>
                  <a:pt x="0" y="8286"/>
                  <a:pt x="272" y="7073"/>
                  <a:pt x="855" y="5894"/>
                </a:cubicBezTo>
                <a:cubicBezTo>
                  <a:pt x="1437" y="4750"/>
                  <a:pt x="2214" y="3710"/>
                  <a:pt x="3186" y="2843"/>
                </a:cubicBezTo>
                <a:cubicBezTo>
                  <a:pt x="4118" y="1976"/>
                  <a:pt x="5245" y="1283"/>
                  <a:pt x="6565" y="763"/>
                </a:cubicBezTo>
                <a:cubicBezTo>
                  <a:pt x="7886" y="277"/>
                  <a:pt x="9285" y="0"/>
                  <a:pt x="10761" y="0"/>
                </a:cubicBezTo>
                <a:cubicBezTo>
                  <a:pt x="12237" y="0"/>
                  <a:pt x="13636" y="277"/>
                  <a:pt x="14957" y="763"/>
                </a:cubicBezTo>
                <a:cubicBezTo>
                  <a:pt x="16278" y="1283"/>
                  <a:pt x="17404" y="1976"/>
                  <a:pt x="18414" y="2843"/>
                </a:cubicBezTo>
                <a:cubicBezTo>
                  <a:pt x="19386" y="3710"/>
                  <a:pt x="20163" y="4750"/>
                  <a:pt x="20745" y="5894"/>
                </a:cubicBezTo>
                <a:cubicBezTo>
                  <a:pt x="21289" y="7073"/>
                  <a:pt x="21600" y="8286"/>
                  <a:pt x="21600" y="9639"/>
                </a:cubicBezTo>
                <a:close/>
                <a:moveTo>
                  <a:pt x="4273" y="10124"/>
                </a:moveTo>
                <a:cubicBezTo>
                  <a:pt x="3807" y="10228"/>
                  <a:pt x="3380" y="10367"/>
                  <a:pt x="2953" y="10609"/>
                </a:cubicBezTo>
                <a:cubicBezTo>
                  <a:pt x="2525" y="10817"/>
                  <a:pt x="2176" y="11095"/>
                  <a:pt x="1865" y="11441"/>
                </a:cubicBezTo>
                <a:cubicBezTo>
                  <a:pt x="1554" y="11753"/>
                  <a:pt x="1321" y="12135"/>
                  <a:pt x="1127" y="12551"/>
                </a:cubicBezTo>
                <a:cubicBezTo>
                  <a:pt x="932" y="12967"/>
                  <a:pt x="855" y="13418"/>
                  <a:pt x="855" y="13868"/>
                </a:cubicBezTo>
                <a:cubicBezTo>
                  <a:pt x="855" y="14354"/>
                  <a:pt x="932" y="14804"/>
                  <a:pt x="1127" y="15186"/>
                </a:cubicBezTo>
                <a:cubicBezTo>
                  <a:pt x="1321" y="15602"/>
                  <a:pt x="1554" y="15983"/>
                  <a:pt x="1865" y="16365"/>
                </a:cubicBezTo>
                <a:cubicBezTo>
                  <a:pt x="2176" y="16677"/>
                  <a:pt x="2525" y="16954"/>
                  <a:pt x="2953" y="17197"/>
                </a:cubicBezTo>
                <a:cubicBezTo>
                  <a:pt x="3380" y="17405"/>
                  <a:pt x="3807" y="17578"/>
                  <a:pt x="4273" y="17648"/>
                </a:cubicBezTo>
                <a:lnTo>
                  <a:pt x="4273" y="10124"/>
                </a:lnTo>
                <a:close/>
                <a:moveTo>
                  <a:pt x="12082" y="20837"/>
                </a:moveTo>
                <a:cubicBezTo>
                  <a:pt x="12082" y="20040"/>
                  <a:pt x="12082" y="20040"/>
                  <a:pt x="12082" y="20040"/>
                </a:cubicBezTo>
                <a:cubicBezTo>
                  <a:pt x="9479" y="20040"/>
                  <a:pt x="9479" y="20040"/>
                  <a:pt x="9479" y="20040"/>
                </a:cubicBezTo>
                <a:cubicBezTo>
                  <a:pt x="9479" y="20837"/>
                  <a:pt x="9479" y="20837"/>
                  <a:pt x="9479" y="20837"/>
                </a:cubicBezTo>
                <a:lnTo>
                  <a:pt x="12082" y="20837"/>
                </a:lnTo>
                <a:close/>
                <a:moveTo>
                  <a:pt x="17249" y="17648"/>
                </a:moveTo>
                <a:cubicBezTo>
                  <a:pt x="17754" y="17578"/>
                  <a:pt x="18220" y="17405"/>
                  <a:pt x="18609" y="17197"/>
                </a:cubicBezTo>
                <a:cubicBezTo>
                  <a:pt x="19036" y="16954"/>
                  <a:pt x="19424" y="16677"/>
                  <a:pt x="19696" y="16365"/>
                </a:cubicBezTo>
                <a:cubicBezTo>
                  <a:pt x="20007" y="15983"/>
                  <a:pt x="20279" y="15602"/>
                  <a:pt x="20435" y="15186"/>
                </a:cubicBezTo>
                <a:cubicBezTo>
                  <a:pt x="20629" y="14804"/>
                  <a:pt x="20745" y="14354"/>
                  <a:pt x="20745" y="13868"/>
                </a:cubicBezTo>
                <a:cubicBezTo>
                  <a:pt x="20745" y="13418"/>
                  <a:pt x="20629" y="12967"/>
                  <a:pt x="20435" y="12551"/>
                </a:cubicBezTo>
                <a:cubicBezTo>
                  <a:pt x="20279" y="12135"/>
                  <a:pt x="20007" y="11753"/>
                  <a:pt x="19696" y="11441"/>
                </a:cubicBezTo>
                <a:cubicBezTo>
                  <a:pt x="19424" y="11095"/>
                  <a:pt x="19036" y="10817"/>
                  <a:pt x="18609" y="10609"/>
                </a:cubicBezTo>
                <a:cubicBezTo>
                  <a:pt x="18220" y="10367"/>
                  <a:pt x="17754" y="10228"/>
                  <a:pt x="17249" y="10124"/>
                </a:cubicBezTo>
                <a:lnTo>
                  <a:pt x="17249" y="17648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2860" rIns="22860" anchor="ctr"/>
          <a:lstStyle/>
          <a:p>
            <a:pPr>
              <a:lnSpc>
                <a:spcPct val="100000"/>
              </a:lnSpc>
              <a:defRPr sz="3000">
                <a:solidFill>
                  <a:srgbClr val="FFFFFF"/>
                </a:solidFill>
              </a:defRPr>
            </a:pPr>
            <a:endParaRPr sz="1500" dirty="0"/>
          </a:p>
        </p:txBody>
      </p:sp>
      <p:pic>
        <p:nvPicPr>
          <p:cNvPr id="28" name="Google Shape;190;p30">
            <a:extLst>
              <a:ext uri="{FF2B5EF4-FFF2-40B4-BE49-F238E27FC236}">
                <a16:creationId xmlns:a16="http://schemas.microsoft.com/office/drawing/2014/main" id="{1C559DF8-6F99-462D-86A7-9679EBFD716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33461"/>
          <a:stretch/>
        </p:blipFill>
        <p:spPr>
          <a:xfrm>
            <a:off x="7772092" y="4801978"/>
            <a:ext cx="1523428" cy="1802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89;p30">
            <a:extLst>
              <a:ext uri="{FF2B5EF4-FFF2-40B4-BE49-F238E27FC236}">
                <a16:creationId xmlns:a16="http://schemas.microsoft.com/office/drawing/2014/main" id="{A9D6A5D1-4B74-4110-B154-62FBF853362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7916" y="3469160"/>
            <a:ext cx="2214111" cy="313490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1">
            <a:extLst>
              <a:ext uri="{FF2B5EF4-FFF2-40B4-BE49-F238E27FC236}">
                <a16:creationId xmlns:a16="http://schemas.microsoft.com/office/drawing/2014/main" id="{F2F4E533-186C-4349-921F-4D9D62C87662}"/>
              </a:ext>
            </a:extLst>
          </p:cNvPr>
          <p:cNvSpPr/>
          <p:nvPr/>
        </p:nvSpPr>
        <p:spPr>
          <a:xfrm>
            <a:off x="1405406" y="2910110"/>
            <a:ext cx="3138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Система предиктивного обслуживания оборудования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2" name="Shape 659">
            <a:extLst>
              <a:ext uri="{FF2B5EF4-FFF2-40B4-BE49-F238E27FC236}">
                <a16:creationId xmlns:a16="http://schemas.microsoft.com/office/drawing/2014/main" id="{F651C10F-C97B-4A76-B788-A96D061AF811}"/>
              </a:ext>
            </a:extLst>
          </p:cNvPr>
          <p:cNvSpPr/>
          <p:nvPr/>
        </p:nvSpPr>
        <p:spPr>
          <a:xfrm>
            <a:off x="521660" y="2910110"/>
            <a:ext cx="763722" cy="762584"/>
          </a:xfrm>
          <a:prstGeom prst="ellipse">
            <a:avLst/>
          </a:prstGeom>
          <a:solidFill>
            <a:schemeClr val="accent1">
              <a:hueOff val="799179"/>
              <a:satOff val="-16973"/>
              <a:lumOff val="11768"/>
            </a:schemeClr>
          </a:solidFill>
          <a:ln w="12700">
            <a:miter lim="400000"/>
          </a:ln>
        </p:spPr>
        <p:txBody>
          <a:bodyPr lIns="22860" rIns="22860" anchor="ctr"/>
          <a:lstStyle/>
          <a:p>
            <a:pPr algn="ctr">
              <a:lnSpc>
                <a:spcPct val="100000"/>
              </a:lnSpc>
              <a:defRPr sz="3000"/>
            </a:pPr>
            <a:endParaRPr sz="1500" dirty="0"/>
          </a:p>
        </p:txBody>
      </p:sp>
      <p:sp>
        <p:nvSpPr>
          <p:cNvPr id="33" name="Shape 660">
            <a:extLst>
              <a:ext uri="{FF2B5EF4-FFF2-40B4-BE49-F238E27FC236}">
                <a16:creationId xmlns:a16="http://schemas.microsoft.com/office/drawing/2014/main" id="{59DBF49A-B31C-4B63-A2DB-FE3E189B504B}"/>
              </a:ext>
            </a:extLst>
          </p:cNvPr>
          <p:cNvSpPr/>
          <p:nvPr/>
        </p:nvSpPr>
        <p:spPr>
          <a:xfrm>
            <a:off x="791928" y="3330988"/>
            <a:ext cx="223187" cy="2533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600" extrusionOk="0">
                <a:moveTo>
                  <a:pt x="18657" y="10819"/>
                </a:moveTo>
                <a:cubicBezTo>
                  <a:pt x="19275" y="11364"/>
                  <a:pt x="19805" y="11909"/>
                  <a:pt x="20203" y="12415"/>
                </a:cubicBezTo>
                <a:cubicBezTo>
                  <a:pt x="20644" y="12960"/>
                  <a:pt x="20954" y="13466"/>
                  <a:pt x="21174" y="13972"/>
                </a:cubicBezTo>
                <a:cubicBezTo>
                  <a:pt x="21439" y="14439"/>
                  <a:pt x="21528" y="14867"/>
                  <a:pt x="21572" y="15295"/>
                </a:cubicBezTo>
                <a:cubicBezTo>
                  <a:pt x="21572" y="15723"/>
                  <a:pt x="21484" y="16112"/>
                  <a:pt x="21263" y="16424"/>
                </a:cubicBezTo>
                <a:cubicBezTo>
                  <a:pt x="21174" y="16579"/>
                  <a:pt x="21042" y="16696"/>
                  <a:pt x="20909" y="16852"/>
                </a:cubicBezTo>
                <a:cubicBezTo>
                  <a:pt x="20733" y="16969"/>
                  <a:pt x="20556" y="17085"/>
                  <a:pt x="20291" y="17202"/>
                </a:cubicBezTo>
                <a:cubicBezTo>
                  <a:pt x="20026" y="17280"/>
                  <a:pt x="19761" y="17397"/>
                  <a:pt x="19408" y="17436"/>
                </a:cubicBezTo>
                <a:cubicBezTo>
                  <a:pt x="19054" y="17514"/>
                  <a:pt x="18657" y="17552"/>
                  <a:pt x="18215" y="17552"/>
                </a:cubicBezTo>
                <a:cubicBezTo>
                  <a:pt x="17950" y="17552"/>
                  <a:pt x="17641" y="17552"/>
                  <a:pt x="17376" y="17514"/>
                </a:cubicBezTo>
                <a:cubicBezTo>
                  <a:pt x="17066" y="17514"/>
                  <a:pt x="16801" y="17475"/>
                  <a:pt x="16492" y="17436"/>
                </a:cubicBezTo>
                <a:cubicBezTo>
                  <a:pt x="16183" y="17397"/>
                  <a:pt x="15874" y="17319"/>
                  <a:pt x="15565" y="17241"/>
                </a:cubicBezTo>
                <a:cubicBezTo>
                  <a:pt x="15255" y="17163"/>
                  <a:pt x="14902" y="17124"/>
                  <a:pt x="14593" y="17046"/>
                </a:cubicBezTo>
                <a:cubicBezTo>
                  <a:pt x="14328" y="17708"/>
                  <a:pt x="14107" y="18331"/>
                  <a:pt x="13798" y="18915"/>
                </a:cubicBezTo>
                <a:cubicBezTo>
                  <a:pt x="13533" y="19498"/>
                  <a:pt x="13224" y="19965"/>
                  <a:pt x="12914" y="20394"/>
                </a:cubicBezTo>
                <a:cubicBezTo>
                  <a:pt x="12561" y="20744"/>
                  <a:pt x="12208" y="21055"/>
                  <a:pt x="11766" y="21289"/>
                </a:cubicBezTo>
                <a:cubicBezTo>
                  <a:pt x="11368" y="21483"/>
                  <a:pt x="10971" y="21600"/>
                  <a:pt x="10529" y="21600"/>
                </a:cubicBezTo>
                <a:cubicBezTo>
                  <a:pt x="10132" y="21600"/>
                  <a:pt x="9734" y="21522"/>
                  <a:pt x="9336" y="21289"/>
                </a:cubicBezTo>
                <a:cubicBezTo>
                  <a:pt x="8939" y="21094"/>
                  <a:pt x="8630" y="20783"/>
                  <a:pt x="8320" y="20394"/>
                </a:cubicBezTo>
                <a:cubicBezTo>
                  <a:pt x="7967" y="20004"/>
                  <a:pt x="7658" y="19537"/>
                  <a:pt x="7349" y="18992"/>
                </a:cubicBezTo>
                <a:cubicBezTo>
                  <a:pt x="7084" y="18448"/>
                  <a:pt x="6819" y="17825"/>
                  <a:pt x="6598" y="17163"/>
                </a:cubicBezTo>
                <a:cubicBezTo>
                  <a:pt x="6289" y="17202"/>
                  <a:pt x="5979" y="17280"/>
                  <a:pt x="5714" y="17319"/>
                </a:cubicBezTo>
                <a:cubicBezTo>
                  <a:pt x="5449" y="17358"/>
                  <a:pt x="5184" y="17436"/>
                  <a:pt x="4919" y="17436"/>
                </a:cubicBezTo>
                <a:cubicBezTo>
                  <a:pt x="4654" y="17475"/>
                  <a:pt x="4389" y="17514"/>
                  <a:pt x="4124" y="17514"/>
                </a:cubicBezTo>
                <a:cubicBezTo>
                  <a:pt x="3903" y="17552"/>
                  <a:pt x="3638" y="17552"/>
                  <a:pt x="3417" y="17552"/>
                </a:cubicBezTo>
                <a:cubicBezTo>
                  <a:pt x="2932" y="17552"/>
                  <a:pt x="2490" y="17514"/>
                  <a:pt x="2136" y="17436"/>
                </a:cubicBezTo>
                <a:cubicBezTo>
                  <a:pt x="1827" y="17397"/>
                  <a:pt x="1518" y="17280"/>
                  <a:pt x="1297" y="17202"/>
                </a:cubicBezTo>
                <a:cubicBezTo>
                  <a:pt x="1032" y="17085"/>
                  <a:pt x="811" y="16969"/>
                  <a:pt x="679" y="16852"/>
                </a:cubicBezTo>
                <a:cubicBezTo>
                  <a:pt x="502" y="16696"/>
                  <a:pt x="370" y="16579"/>
                  <a:pt x="325" y="16424"/>
                </a:cubicBezTo>
                <a:cubicBezTo>
                  <a:pt x="60" y="16112"/>
                  <a:pt x="-28" y="15723"/>
                  <a:pt x="16" y="15295"/>
                </a:cubicBezTo>
                <a:cubicBezTo>
                  <a:pt x="16" y="14867"/>
                  <a:pt x="149" y="14439"/>
                  <a:pt x="370" y="13972"/>
                </a:cubicBezTo>
                <a:cubicBezTo>
                  <a:pt x="590" y="13466"/>
                  <a:pt x="944" y="12960"/>
                  <a:pt x="1341" y="12415"/>
                </a:cubicBezTo>
                <a:cubicBezTo>
                  <a:pt x="1783" y="11909"/>
                  <a:pt x="2269" y="11364"/>
                  <a:pt x="2887" y="10819"/>
                </a:cubicBezTo>
                <a:cubicBezTo>
                  <a:pt x="2666" y="10625"/>
                  <a:pt x="2446" y="10391"/>
                  <a:pt x="2225" y="10197"/>
                </a:cubicBezTo>
                <a:cubicBezTo>
                  <a:pt x="2048" y="10002"/>
                  <a:pt x="1827" y="9808"/>
                  <a:pt x="1695" y="9613"/>
                </a:cubicBezTo>
                <a:cubicBezTo>
                  <a:pt x="1253" y="9146"/>
                  <a:pt x="944" y="8718"/>
                  <a:pt x="679" y="8290"/>
                </a:cubicBezTo>
                <a:cubicBezTo>
                  <a:pt x="414" y="7862"/>
                  <a:pt x="237" y="7472"/>
                  <a:pt x="149" y="7122"/>
                </a:cubicBezTo>
                <a:cubicBezTo>
                  <a:pt x="16" y="6733"/>
                  <a:pt x="-28" y="6383"/>
                  <a:pt x="16" y="6071"/>
                </a:cubicBezTo>
                <a:cubicBezTo>
                  <a:pt x="16" y="5760"/>
                  <a:pt x="105" y="5449"/>
                  <a:pt x="325" y="5176"/>
                </a:cubicBezTo>
                <a:cubicBezTo>
                  <a:pt x="370" y="5059"/>
                  <a:pt x="502" y="4904"/>
                  <a:pt x="679" y="4787"/>
                </a:cubicBezTo>
                <a:cubicBezTo>
                  <a:pt x="811" y="4631"/>
                  <a:pt x="1032" y="4515"/>
                  <a:pt x="1297" y="4437"/>
                </a:cubicBezTo>
                <a:cubicBezTo>
                  <a:pt x="1518" y="4320"/>
                  <a:pt x="1827" y="4242"/>
                  <a:pt x="2136" y="4164"/>
                </a:cubicBezTo>
                <a:cubicBezTo>
                  <a:pt x="2490" y="4086"/>
                  <a:pt x="2932" y="4086"/>
                  <a:pt x="3417" y="4086"/>
                </a:cubicBezTo>
                <a:cubicBezTo>
                  <a:pt x="3638" y="4086"/>
                  <a:pt x="3903" y="4086"/>
                  <a:pt x="4124" y="4086"/>
                </a:cubicBezTo>
                <a:cubicBezTo>
                  <a:pt x="4389" y="4125"/>
                  <a:pt x="4654" y="4125"/>
                  <a:pt x="4919" y="4164"/>
                </a:cubicBezTo>
                <a:cubicBezTo>
                  <a:pt x="5184" y="4203"/>
                  <a:pt x="5449" y="4242"/>
                  <a:pt x="5714" y="4281"/>
                </a:cubicBezTo>
                <a:cubicBezTo>
                  <a:pt x="5979" y="4359"/>
                  <a:pt x="6289" y="4398"/>
                  <a:pt x="6598" y="4476"/>
                </a:cubicBezTo>
                <a:cubicBezTo>
                  <a:pt x="6819" y="3814"/>
                  <a:pt x="7084" y="3191"/>
                  <a:pt x="7349" y="2646"/>
                </a:cubicBezTo>
                <a:cubicBezTo>
                  <a:pt x="7658" y="2063"/>
                  <a:pt x="7967" y="1596"/>
                  <a:pt x="8320" y="1245"/>
                </a:cubicBezTo>
                <a:cubicBezTo>
                  <a:pt x="8630" y="817"/>
                  <a:pt x="8939" y="506"/>
                  <a:pt x="9336" y="311"/>
                </a:cubicBezTo>
                <a:cubicBezTo>
                  <a:pt x="9734" y="117"/>
                  <a:pt x="10132" y="0"/>
                  <a:pt x="10529" y="0"/>
                </a:cubicBezTo>
                <a:cubicBezTo>
                  <a:pt x="10971" y="0"/>
                  <a:pt x="11368" y="117"/>
                  <a:pt x="11766" y="350"/>
                </a:cubicBezTo>
                <a:cubicBezTo>
                  <a:pt x="12208" y="584"/>
                  <a:pt x="12561" y="856"/>
                  <a:pt x="12914" y="1245"/>
                </a:cubicBezTo>
                <a:cubicBezTo>
                  <a:pt x="13224" y="1635"/>
                  <a:pt x="13533" y="2141"/>
                  <a:pt x="13798" y="2685"/>
                </a:cubicBezTo>
                <a:cubicBezTo>
                  <a:pt x="14107" y="3269"/>
                  <a:pt x="14328" y="3892"/>
                  <a:pt x="14593" y="4592"/>
                </a:cubicBezTo>
                <a:cubicBezTo>
                  <a:pt x="14902" y="4515"/>
                  <a:pt x="15255" y="4437"/>
                  <a:pt x="15565" y="4359"/>
                </a:cubicBezTo>
                <a:cubicBezTo>
                  <a:pt x="15874" y="4320"/>
                  <a:pt x="16183" y="4242"/>
                  <a:pt x="16492" y="4164"/>
                </a:cubicBezTo>
                <a:cubicBezTo>
                  <a:pt x="16801" y="4125"/>
                  <a:pt x="17066" y="4125"/>
                  <a:pt x="17376" y="4086"/>
                </a:cubicBezTo>
                <a:cubicBezTo>
                  <a:pt x="17641" y="4086"/>
                  <a:pt x="17950" y="4086"/>
                  <a:pt x="18215" y="4086"/>
                </a:cubicBezTo>
                <a:cubicBezTo>
                  <a:pt x="18657" y="4086"/>
                  <a:pt x="19054" y="4086"/>
                  <a:pt x="19408" y="4164"/>
                </a:cubicBezTo>
                <a:cubicBezTo>
                  <a:pt x="19761" y="4242"/>
                  <a:pt x="20026" y="4320"/>
                  <a:pt x="20291" y="4437"/>
                </a:cubicBezTo>
                <a:cubicBezTo>
                  <a:pt x="20556" y="4515"/>
                  <a:pt x="20733" y="4631"/>
                  <a:pt x="20909" y="4787"/>
                </a:cubicBezTo>
                <a:cubicBezTo>
                  <a:pt x="21042" y="4904"/>
                  <a:pt x="21174" y="5059"/>
                  <a:pt x="21263" y="5176"/>
                </a:cubicBezTo>
                <a:cubicBezTo>
                  <a:pt x="21484" y="5526"/>
                  <a:pt x="21572" y="5916"/>
                  <a:pt x="21572" y="6344"/>
                </a:cubicBezTo>
                <a:cubicBezTo>
                  <a:pt x="21528" y="6733"/>
                  <a:pt x="21439" y="7200"/>
                  <a:pt x="21174" y="7667"/>
                </a:cubicBezTo>
                <a:cubicBezTo>
                  <a:pt x="20954" y="8134"/>
                  <a:pt x="20644" y="8640"/>
                  <a:pt x="20203" y="9185"/>
                </a:cubicBezTo>
                <a:cubicBezTo>
                  <a:pt x="19805" y="9730"/>
                  <a:pt x="19275" y="10275"/>
                  <a:pt x="18657" y="10819"/>
                </a:cubicBezTo>
                <a:close/>
                <a:moveTo>
                  <a:pt x="1120" y="5643"/>
                </a:moveTo>
                <a:cubicBezTo>
                  <a:pt x="988" y="5799"/>
                  <a:pt x="944" y="6032"/>
                  <a:pt x="944" y="6266"/>
                </a:cubicBezTo>
                <a:cubicBezTo>
                  <a:pt x="944" y="6538"/>
                  <a:pt x="988" y="6772"/>
                  <a:pt x="1120" y="7044"/>
                </a:cubicBezTo>
                <a:cubicBezTo>
                  <a:pt x="1253" y="7356"/>
                  <a:pt x="1385" y="7706"/>
                  <a:pt x="1606" y="8017"/>
                </a:cubicBezTo>
                <a:cubicBezTo>
                  <a:pt x="1827" y="8368"/>
                  <a:pt x="2092" y="8718"/>
                  <a:pt x="2446" y="9107"/>
                </a:cubicBezTo>
                <a:cubicBezTo>
                  <a:pt x="2578" y="9263"/>
                  <a:pt x="2755" y="9457"/>
                  <a:pt x="2976" y="9652"/>
                </a:cubicBezTo>
                <a:cubicBezTo>
                  <a:pt x="3152" y="9846"/>
                  <a:pt x="3373" y="10041"/>
                  <a:pt x="3594" y="10197"/>
                </a:cubicBezTo>
                <a:cubicBezTo>
                  <a:pt x="3727" y="10080"/>
                  <a:pt x="3903" y="9924"/>
                  <a:pt x="4080" y="9808"/>
                </a:cubicBezTo>
                <a:cubicBezTo>
                  <a:pt x="4257" y="9652"/>
                  <a:pt x="4433" y="9535"/>
                  <a:pt x="4610" y="9379"/>
                </a:cubicBezTo>
                <a:cubicBezTo>
                  <a:pt x="4831" y="9263"/>
                  <a:pt x="5008" y="9107"/>
                  <a:pt x="5184" y="8990"/>
                </a:cubicBezTo>
                <a:cubicBezTo>
                  <a:pt x="5405" y="8835"/>
                  <a:pt x="5582" y="8718"/>
                  <a:pt x="5759" y="8562"/>
                </a:cubicBezTo>
                <a:cubicBezTo>
                  <a:pt x="5803" y="8329"/>
                  <a:pt x="5847" y="8017"/>
                  <a:pt x="5891" y="7745"/>
                </a:cubicBezTo>
                <a:cubicBezTo>
                  <a:pt x="5935" y="7472"/>
                  <a:pt x="5979" y="7161"/>
                  <a:pt x="6024" y="6928"/>
                </a:cubicBezTo>
                <a:cubicBezTo>
                  <a:pt x="6024" y="6655"/>
                  <a:pt x="6112" y="6383"/>
                  <a:pt x="6156" y="6110"/>
                </a:cubicBezTo>
                <a:cubicBezTo>
                  <a:pt x="6200" y="5838"/>
                  <a:pt x="6289" y="5565"/>
                  <a:pt x="6333" y="5332"/>
                </a:cubicBezTo>
                <a:cubicBezTo>
                  <a:pt x="6068" y="5254"/>
                  <a:pt x="5803" y="5215"/>
                  <a:pt x="5538" y="5176"/>
                </a:cubicBezTo>
                <a:cubicBezTo>
                  <a:pt x="5273" y="5098"/>
                  <a:pt x="5008" y="5059"/>
                  <a:pt x="4787" y="5021"/>
                </a:cubicBezTo>
                <a:cubicBezTo>
                  <a:pt x="4522" y="4982"/>
                  <a:pt x="4301" y="4982"/>
                  <a:pt x="4036" y="4943"/>
                </a:cubicBezTo>
                <a:cubicBezTo>
                  <a:pt x="3815" y="4943"/>
                  <a:pt x="3594" y="4943"/>
                  <a:pt x="3417" y="4943"/>
                </a:cubicBezTo>
                <a:cubicBezTo>
                  <a:pt x="3197" y="4943"/>
                  <a:pt x="2976" y="4943"/>
                  <a:pt x="2755" y="4943"/>
                </a:cubicBezTo>
                <a:cubicBezTo>
                  <a:pt x="2534" y="4982"/>
                  <a:pt x="2357" y="4982"/>
                  <a:pt x="2136" y="5021"/>
                </a:cubicBezTo>
                <a:cubicBezTo>
                  <a:pt x="1916" y="5098"/>
                  <a:pt x="1739" y="5176"/>
                  <a:pt x="1562" y="5293"/>
                </a:cubicBezTo>
                <a:cubicBezTo>
                  <a:pt x="1385" y="5371"/>
                  <a:pt x="1253" y="5526"/>
                  <a:pt x="1120" y="5643"/>
                </a:cubicBezTo>
                <a:close/>
                <a:moveTo>
                  <a:pt x="3417" y="16696"/>
                </a:moveTo>
                <a:cubicBezTo>
                  <a:pt x="3594" y="16696"/>
                  <a:pt x="3815" y="16696"/>
                  <a:pt x="4036" y="16657"/>
                </a:cubicBezTo>
                <a:cubicBezTo>
                  <a:pt x="4301" y="16657"/>
                  <a:pt x="4522" y="16618"/>
                  <a:pt x="4787" y="16579"/>
                </a:cubicBezTo>
                <a:cubicBezTo>
                  <a:pt x="5008" y="16541"/>
                  <a:pt x="5273" y="16502"/>
                  <a:pt x="5538" y="16463"/>
                </a:cubicBezTo>
                <a:cubicBezTo>
                  <a:pt x="5803" y="16424"/>
                  <a:pt x="6068" y="16346"/>
                  <a:pt x="6333" y="16268"/>
                </a:cubicBezTo>
                <a:cubicBezTo>
                  <a:pt x="6289" y="16035"/>
                  <a:pt x="6200" y="15801"/>
                  <a:pt x="6156" y="15529"/>
                </a:cubicBezTo>
                <a:cubicBezTo>
                  <a:pt x="6112" y="15256"/>
                  <a:pt x="6024" y="14984"/>
                  <a:pt x="6024" y="14711"/>
                </a:cubicBezTo>
                <a:cubicBezTo>
                  <a:pt x="5979" y="14439"/>
                  <a:pt x="5935" y="14166"/>
                  <a:pt x="5891" y="13894"/>
                </a:cubicBezTo>
                <a:cubicBezTo>
                  <a:pt x="5847" y="13583"/>
                  <a:pt x="5803" y="13310"/>
                  <a:pt x="5759" y="13038"/>
                </a:cubicBezTo>
                <a:cubicBezTo>
                  <a:pt x="5582" y="12921"/>
                  <a:pt x="5405" y="12765"/>
                  <a:pt x="5184" y="12649"/>
                </a:cubicBezTo>
                <a:cubicBezTo>
                  <a:pt x="5008" y="12493"/>
                  <a:pt x="4831" y="12376"/>
                  <a:pt x="4610" y="12221"/>
                </a:cubicBezTo>
                <a:cubicBezTo>
                  <a:pt x="4433" y="12104"/>
                  <a:pt x="4257" y="11948"/>
                  <a:pt x="4080" y="11831"/>
                </a:cubicBezTo>
                <a:cubicBezTo>
                  <a:pt x="3903" y="11676"/>
                  <a:pt x="3727" y="11559"/>
                  <a:pt x="3594" y="11403"/>
                </a:cubicBezTo>
                <a:cubicBezTo>
                  <a:pt x="3064" y="11909"/>
                  <a:pt x="2578" y="12376"/>
                  <a:pt x="2225" y="12804"/>
                </a:cubicBezTo>
                <a:cubicBezTo>
                  <a:pt x="1827" y="13271"/>
                  <a:pt x="1518" y="13699"/>
                  <a:pt x="1341" y="14089"/>
                </a:cubicBezTo>
                <a:cubicBezTo>
                  <a:pt x="1120" y="14517"/>
                  <a:pt x="988" y="14867"/>
                  <a:pt x="988" y="15178"/>
                </a:cubicBezTo>
                <a:cubicBezTo>
                  <a:pt x="944" y="15490"/>
                  <a:pt x="988" y="15762"/>
                  <a:pt x="1120" y="15996"/>
                </a:cubicBezTo>
                <a:cubicBezTo>
                  <a:pt x="1253" y="16112"/>
                  <a:pt x="1385" y="16229"/>
                  <a:pt x="1562" y="16346"/>
                </a:cubicBezTo>
                <a:cubicBezTo>
                  <a:pt x="1739" y="16424"/>
                  <a:pt x="1916" y="16502"/>
                  <a:pt x="2136" y="16579"/>
                </a:cubicBezTo>
                <a:cubicBezTo>
                  <a:pt x="2357" y="16618"/>
                  <a:pt x="2534" y="16657"/>
                  <a:pt x="2755" y="16657"/>
                </a:cubicBezTo>
                <a:cubicBezTo>
                  <a:pt x="2976" y="16696"/>
                  <a:pt x="3197" y="16696"/>
                  <a:pt x="3417" y="16696"/>
                </a:cubicBezTo>
                <a:close/>
                <a:moveTo>
                  <a:pt x="5714" y="11870"/>
                </a:moveTo>
                <a:cubicBezTo>
                  <a:pt x="5714" y="11715"/>
                  <a:pt x="5714" y="11520"/>
                  <a:pt x="5670" y="11325"/>
                </a:cubicBezTo>
                <a:cubicBezTo>
                  <a:pt x="5670" y="11170"/>
                  <a:pt x="5670" y="10975"/>
                  <a:pt x="5670" y="10819"/>
                </a:cubicBezTo>
                <a:cubicBezTo>
                  <a:pt x="5670" y="10625"/>
                  <a:pt x="5670" y="10469"/>
                  <a:pt x="5670" y="10275"/>
                </a:cubicBezTo>
                <a:cubicBezTo>
                  <a:pt x="5714" y="10080"/>
                  <a:pt x="5714" y="9924"/>
                  <a:pt x="5714" y="9730"/>
                </a:cubicBezTo>
                <a:cubicBezTo>
                  <a:pt x="5449" y="9924"/>
                  <a:pt x="5184" y="10080"/>
                  <a:pt x="4963" y="10275"/>
                </a:cubicBezTo>
                <a:cubicBezTo>
                  <a:pt x="4743" y="10469"/>
                  <a:pt x="4522" y="10625"/>
                  <a:pt x="4301" y="10819"/>
                </a:cubicBezTo>
                <a:cubicBezTo>
                  <a:pt x="4522" y="10975"/>
                  <a:pt x="4743" y="11170"/>
                  <a:pt x="4963" y="11325"/>
                </a:cubicBezTo>
                <a:cubicBezTo>
                  <a:pt x="5184" y="11520"/>
                  <a:pt x="5449" y="11715"/>
                  <a:pt x="5714" y="11870"/>
                </a:cubicBezTo>
                <a:close/>
                <a:moveTo>
                  <a:pt x="12782" y="13738"/>
                </a:moveTo>
                <a:cubicBezTo>
                  <a:pt x="13091" y="13622"/>
                  <a:pt x="13356" y="13466"/>
                  <a:pt x="13621" y="13310"/>
                </a:cubicBezTo>
                <a:cubicBezTo>
                  <a:pt x="13886" y="13155"/>
                  <a:pt x="14151" y="12999"/>
                  <a:pt x="14416" y="12843"/>
                </a:cubicBezTo>
                <a:cubicBezTo>
                  <a:pt x="14416" y="12688"/>
                  <a:pt x="14416" y="12493"/>
                  <a:pt x="14416" y="12337"/>
                </a:cubicBezTo>
                <a:cubicBezTo>
                  <a:pt x="14460" y="12182"/>
                  <a:pt x="14460" y="11987"/>
                  <a:pt x="14460" y="11831"/>
                </a:cubicBezTo>
                <a:cubicBezTo>
                  <a:pt x="14460" y="11637"/>
                  <a:pt x="14460" y="11481"/>
                  <a:pt x="14460" y="11325"/>
                </a:cubicBezTo>
                <a:cubicBezTo>
                  <a:pt x="14460" y="11131"/>
                  <a:pt x="14460" y="10975"/>
                  <a:pt x="14460" y="10819"/>
                </a:cubicBezTo>
                <a:cubicBezTo>
                  <a:pt x="14460" y="10625"/>
                  <a:pt x="14460" y="10469"/>
                  <a:pt x="14460" y="10314"/>
                </a:cubicBezTo>
                <a:cubicBezTo>
                  <a:pt x="14460" y="10119"/>
                  <a:pt x="14460" y="9963"/>
                  <a:pt x="14460" y="9808"/>
                </a:cubicBezTo>
                <a:cubicBezTo>
                  <a:pt x="14460" y="9613"/>
                  <a:pt x="14460" y="9457"/>
                  <a:pt x="14416" y="9302"/>
                </a:cubicBezTo>
                <a:cubicBezTo>
                  <a:pt x="14416" y="9107"/>
                  <a:pt x="14416" y="8951"/>
                  <a:pt x="14416" y="8796"/>
                </a:cubicBezTo>
                <a:cubicBezTo>
                  <a:pt x="14151" y="8601"/>
                  <a:pt x="13886" y="8445"/>
                  <a:pt x="13621" y="8290"/>
                </a:cubicBezTo>
                <a:cubicBezTo>
                  <a:pt x="13356" y="8134"/>
                  <a:pt x="13091" y="8017"/>
                  <a:pt x="12782" y="7862"/>
                </a:cubicBezTo>
                <a:cubicBezTo>
                  <a:pt x="12649" y="7784"/>
                  <a:pt x="12473" y="7667"/>
                  <a:pt x="12296" y="7589"/>
                </a:cubicBezTo>
                <a:cubicBezTo>
                  <a:pt x="12119" y="7511"/>
                  <a:pt x="11987" y="7434"/>
                  <a:pt x="11810" y="7356"/>
                </a:cubicBezTo>
                <a:cubicBezTo>
                  <a:pt x="11633" y="7278"/>
                  <a:pt x="11457" y="7161"/>
                  <a:pt x="11280" y="7122"/>
                </a:cubicBezTo>
                <a:cubicBezTo>
                  <a:pt x="11147" y="7044"/>
                  <a:pt x="10971" y="6966"/>
                  <a:pt x="10794" y="6850"/>
                </a:cubicBezTo>
                <a:cubicBezTo>
                  <a:pt x="10617" y="6966"/>
                  <a:pt x="10485" y="7044"/>
                  <a:pt x="10308" y="7122"/>
                </a:cubicBezTo>
                <a:cubicBezTo>
                  <a:pt x="10132" y="7161"/>
                  <a:pt x="9955" y="7278"/>
                  <a:pt x="9734" y="7356"/>
                </a:cubicBezTo>
                <a:cubicBezTo>
                  <a:pt x="9601" y="7434"/>
                  <a:pt x="9425" y="7511"/>
                  <a:pt x="9248" y="7589"/>
                </a:cubicBezTo>
                <a:cubicBezTo>
                  <a:pt x="9071" y="7667"/>
                  <a:pt x="8939" y="7784"/>
                  <a:pt x="8762" y="7862"/>
                </a:cubicBezTo>
                <a:cubicBezTo>
                  <a:pt x="8585" y="7978"/>
                  <a:pt x="8409" y="8056"/>
                  <a:pt x="8232" y="8173"/>
                </a:cubicBezTo>
                <a:cubicBezTo>
                  <a:pt x="8055" y="8290"/>
                  <a:pt x="7879" y="8368"/>
                  <a:pt x="7746" y="8484"/>
                </a:cubicBezTo>
                <a:cubicBezTo>
                  <a:pt x="7525" y="8562"/>
                  <a:pt x="7349" y="8640"/>
                  <a:pt x="7216" y="8718"/>
                </a:cubicBezTo>
                <a:cubicBezTo>
                  <a:pt x="7039" y="8835"/>
                  <a:pt x="6907" y="8951"/>
                  <a:pt x="6774" y="9029"/>
                </a:cubicBezTo>
                <a:cubicBezTo>
                  <a:pt x="6730" y="9185"/>
                  <a:pt x="6686" y="9302"/>
                  <a:pt x="6686" y="9457"/>
                </a:cubicBezTo>
                <a:cubicBezTo>
                  <a:pt x="6686" y="9613"/>
                  <a:pt x="6686" y="9769"/>
                  <a:pt x="6686" y="9885"/>
                </a:cubicBezTo>
                <a:cubicBezTo>
                  <a:pt x="6686" y="10080"/>
                  <a:pt x="6686" y="10236"/>
                  <a:pt x="6686" y="10391"/>
                </a:cubicBezTo>
                <a:cubicBezTo>
                  <a:pt x="6642" y="10547"/>
                  <a:pt x="6642" y="10664"/>
                  <a:pt x="6642" y="10819"/>
                </a:cubicBezTo>
                <a:cubicBezTo>
                  <a:pt x="6642" y="10936"/>
                  <a:pt x="6642" y="11092"/>
                  <a:pt x="6686" y="11248"/>
                </a:cubicBezTo>
                <a:cubicBezTo>
                  <a:pt x="6686" y="11403"/>
                  <a:pt x="6686" y="11559"/>
                  <a:pt x="6686" y="11715"/>
                </a:cubicBezTo>
                <a:cubicBezTo>
                  <a:pt x="6686" y="11870"/>
                  <a:pt x="6686" y="11987"/>
                  <a:pt x="6686" y="12143"/>
                </a:cubicBezTo>
                <a:cubicBezTo>
                  <a:pt x="6686" y="12259"/>
                  <a:pt x="6730" y="12415"/>
                  <a:pt x="6774" y="12571"/>
                </a:cubicBezTo>
                <a:cubicBezTo>
                  <a:pt x="6907" y="12688"/>
                  <a:pt x="7039" y="12804"/>
                  <a:pt x="7216" y="12882"/>
                </a:cubicBezTo>
                <a:cubicBezTo>
                  <a:pt x="7349" y="12999"/>
                  <a:pt x="7525" y="13077"/>
                  <a:pt x="7746" y="13194"/>
                </a:cubicBezTo>
                <a:cubicBezTo>
                  <a:pt x="7879" y="13271"/>
                  <a:pt x="8055" y="13349"/>
                  <a:pt x="8232" y="13427"/>
                </a:cubicBezTo>
                <a:cubicBezTo>
                  <a:pt x="8409" y="13544"/>
                  <a:pt x="8585" y="13661"/>
                  <a:pt x="8762" y="13738"/>
                </a:cubicBezTo>
                <a:cubicBezTo>
                  <a:pt x="8939" y="13855"/>
                  <a:pt x="9071" y="13933"/>
                  <a:pt x="9248" y="14011"/>
                </a:cubicBezTo>
                <a:cubicBezTo>
                  <a:pt x="9425" y="14128"/>
                  <a:pt x="9601" y="14205"/>
                  <a:pt x="9734" y="14244"/>
                </a:cubicBezTo>
                <a:cubicBezTo>
                  <a:pt x="9955" y="14361"/>
                  <a:pt x="10132" y="14439"/>
                  <a:pt x="10308" y="14517"/>
                </a:cubicBezTo>
                <a:cubicBezTo>
                  <a:pt x="10485" y="14595"/>
                  <a:pt x="10617" y="14672"/>
                  <a:pt x="10794" y="14750"/>
                </a:cubicBezTo>
                <a:cubicBezTo>
                  <a:pt x="10971" y="14672"/>
                  <a:pt x="11147" y="14595"/>
                  <a:pt x="11280" y="14517"/>
                </a:cubicBezTo>
                <a:cubicBezTo>
                  <a:pt x="11457" y="14439"/>
                  <a:pt x="11633" y="14361"/>
                  <a:pt x="11810" y="14244"/>
                </a:cubicBezTo>
                <a:cubicBezTo>
                  <a:pt x="11987" y="14205"/>
                  <a:pt x="12119" y="14128"/>
                  <a:pt x="12296" y="14011"/>
                </a:cubicBezTo>
                <a:cubicBezTo>
                  <a:pt x="12473" y="13933"/>
                  <a:pt x="12649" y="13855"/>
                  <a:pt x="12782" y="13738"/>
                </a:cubicBezTo>
                <a:close/>
                <a:moveTo>
                  <a:pt x="6863" y="7939"/>
                </a:moveTo>
                <a:cubicBezTo>
                  <a:pt x="7039" y="7784"/>
                  <a:pt x="7260" y="7667"/>
                  <a:pt x="7525" y="7511"/>
                </a:cubicBezTo>
                <a:cubicBezTo>
                  <a:pt x="7790" y="7395"/>
                  <a:pt x="8011" y="7239"/>
                  <a:pt x="8232" y="7122"/>
                </a:cubicBezTo>
                <a:cubicBezTo>
                  <a:pt x="8497" y="7005"/>
                  <a:pt x="8718" y="6889"/>
                  <a:pt x="8983" y="6772"/>
                </a:cubicBezTo>
                <a:cubicBezTo>
                  <a:pt x="9204" y="6616"/>
                  <a:pt x="9469" y="6499"/>
                  <a:pt x="9690" y="6422"/>
                </a:cubicBezTo>
                <a:cubicBezTo>
                  <a:pt x="9513" y="6344"/>
                  <a:pt x="9292" y="6266"/>
                  <a:pt x="9071" y="6188"/>
                </a:cubicBezTo>
                <a:cubicBezTo>
                  <a:pt x="8851" y="6071"/>
                  <a:pt x="8674" y="6032"/>
                  <a:pt x="8497" y="5955"/>
                </a:cubicBezTo>
                <a:cubicBezTo>
                  <a:pt x="8276" y="5877"/>
                  <a:pt x="8100" y="5799"/>
                  <a:pt x="7879" y="5760"/>
                </a:cubicBezTo>
                <a:cubicBezTo>
                  <a:pt x="7658" y="5682"/>
                  <a:pt x="7481" y="5643"/>
                  <a:pt x="7260" y="5604"/>
                </a:cubicBezTo>
                <a:cubicBezTo>
                  <a:pt x="7216" y="5760"/>
                  <a:pt x="7172" y="5955"/>
                  <a:pt x="7172" y="6110"/>
                </a:cubicBezTo>
                <a:cubicBezTo>
                  <a:pt x="7128" y="6305"/>
                  <a:pt x="7084" y="6499"/>
                  <a:pt x="7039" y="6694"/>
                </a:cubicBezTo>
                <a:cubicBezTo>
                  <a:pt x="6995" y="6928"/>
                  <a:pt x="6951" y="7122"/>
                  <a:pt x="6907" y="7317"/>
                </a:cubicBezTo>
                <a:cubicBezTo>
                  <a:pt x="6907" y="7511"/>
                  <a:pt x="6863" y="7706"/>
                  <a:pt x="6863" y="7939"/>
                </a:cubicBezTo>
                <a:close/>
                <a:moveTo>
                  <a:pt x="9690" y="15217"/>
                </a:moveTo>
                <a:cubicBezTo>
                  <a:pt x="9469" y="15101"/>
                  <a:pt x="9204" y="14984"/>
                  <a:pt x="8983" y="14867"/>
                </a:cubicBezTo>
                <a:cubicBezTo>
                  <a:pt x="8718" y="14711"/>
                  <a:pt x="8497" y="14595"/>
                  <a:pt x="8232" y="14517"/>
                </a:cubicBezTo>
                <a:cubicBezTo>
                  <a:pt x="8011" y="14361"/>
                  <a:pt x="7790" y="14244"/>
                  <a:pt x="7525" y="14089"/>
                </a:cubicBezTo>
                <a:cubicBezTo>
                  <a:pt x="7260" y="13972"/>
                  <a:pt x="7039" y="13816"/>
                  <a:pt x="6863" y="13699"/>
                </a:cubicBezTo>
                <a:cubicBezTo>
                  <a:pt x="6863" y="13894"/>
                  <a:pt x="6907" y="14089"/>
                  <a:pt x="6907" y="14322"/>
                </a:cubicBezTo>
                <a:cubicBezTo>
                  <a:pt x="6951" y="14517"/>
                  <a:pt x="6995" y="14711"/>
                  <a:pt x="7039" y="14906"/>
                </a:cubicBezTo>
                <a:cubicBezTo>
                  <a:pt x="7084" y="15101"/>
                  <a:pt x="7128" y="15295"/>
                  <a:pt x="7172" y="15490"/>
                </a:cubicBezTo>
                <a:cubicBezTo>
                  <a:pt x="7172" y="15684"/>
                  <a:pt x="7216" y="15879"/>
                  <a:pt x="7260" y="16035"/>
                </a:cubicBezTo>
                <a:cubicBezTo>
                  <a:pt x="7481" y="15996"/>
                  <a:pt x="7658" y="15957"/>
                  <a:pt x="7879" y="15879"/>
                </a:cubicBezTo>
                <a:cubicBezTo>
                  <a:pt x="8100" y="15801"/>
                  <a:pt x="8276" y="15762"/>
                  <a:pt x="8497" y="15684"/>
                </a:cubicBezTo>
                <a:cubicBezTo>
                  <a:pt x="8674" y="15606"/>
                  <a:pt x="8851" y="15529"/>
                  <a:pt x="9071" y="15451"/>
                </a:cubicBezTo>
                <a:cubicBezTo>
                  <a:pt x="9292" y="15373"/>
                  <a:pt x="9513" y="15295"/>
                  <a:pt x="9690" y="15217"/>
                </a:cubicBezTo>
                <a:close/>
                <a:moveTo>
                  <a:pt x="10529" y="895"/>
                </a:moveTo>
                <a:cubicBezTo>
                  <a:pt x="10264" y="895"/>
                  <a:pt x="9999" y="973"/>
                  <a:pt x="9734" y="1129"/>
                </a:cubicBezTo>
                <a:cubicBezTo>
                  <a:pt x="9469" y="1284"/>
                  <a:pt x="9204" y="1557"/>
                  <a:pt x="8939" y="1907"/>
                </a:cubicBezTo>
                <a:cubicBezTo>
                  <a:pt x="8674" y="2218"/>
                  <a:pt x="8409" y="2646"/>
                  <a:pt x="8144" y="3114"/>
                </a:cubicBezTo>
                <a:cubicBezTo>
                  <a:pt x="7923" y="3581"/>
                  <a:pt x="7702" y="4125"/>
                  <a:pt x="7481" y="4748"/>
                </a:cubicBezTo>
                <a:cubicBezTo>
                  <a:pt x="7790" y="4787"/>
                  <a:pt x="8055" y="4865"/>
                  <a:pt x="8320" y="4943"/>
                </a:cubicBezTo>
                <a:cubicBezTo>
                  <a:pt x="8585" y="5059"/>
                  <a:pt x="8851" y="5137"/>
                  <a:pt x="9116" y="5254"/>
                </a:cubicBezTo>
                <a:cubicBezTo>
                  <a:pt x="9381" y="5332"/>
                  <a:pt x="9646" y="5449"/>
                  <a:pt x="9955" y="5565"/>
                </a:cubicBezTo>
                <a:cubicBezTo>
                  <a:pt x="10220" y="5682"/>
                  <a:pt x="10529" y="5799"/>
                  <a:pt x="10794" y="5877"/>
                </a:cubicBezTo>
                <a:cubicBezTo>
                  <a:pt x="11015" y="5799"/>
                  <a:pt x="11236" y="5682"/>
                  <a:pt x="11501" y="5604"/>
                </a:cubicBezTo>
                <a:cubicBezTo>
                  <a:pt x="11766" y="5488"/>
                  <a:pt x="11987" y="5410"/>
                  <a:pt x="12208" y="5332"/>
                </a:cubicBezTo>
                <a:cubicBezTo>
                  <a:pt x="12473" y="5254"/>
                  <a:pt x="12738" y="5137"/>
                  <a:pt x="12959" y="5059"/>
                </a:cubicBezTo>
                <a:cubicBezTo>
                  <a:pt x="13179" y="4982"/>
                  <a:pt x="13444" y="4904"/>
                  <a:pt x="13665" y="4826"/>
                </a:cubicBezTo>
                <a:cubicBezTo>
                  <a:pt x="13444" y="4242"/>
                  <a:pt x="13224" y="3658"/>
                  <a:pt x="13003" y="3191"/>
                </a:cubicBezTo>
                <a:cubicBezTo>
                  <a:pt x="12738" y="2685"/>
                  <a:pt x="12473" y="2296"/>
                  <a:pt x="12208" y="1946"/>
                </a:cubicBezTo>
                <a:cubicBezTo>
                  <a:pt x="11943" y="1596"/>
                  <a:pt x="11678" y="1362"/>
                  <a:pt x="11412" y="1168"/>
                </a:cubicBezTo>
                <a:cubicBezTo>
                  <a:pt x="11147" y="973"/>
                  <a:pt x="10838" y="895"/>
                  <a:pt x="10529" y="895"/>
                </a:cubicBezTo>
                <a:close/>
                <a:moveTo>
                  <a:pt x="10529" y="20744"/>
                </a:moveTo>
                <a:cubicBezTo>
                  <a:pt x="10838" y="20744"/>
                  <a:pt x="11147" y="20666"/>
                  <a:pt x="11412" y="20471"/>
                </a:cubicBezTo>
                <a:cubicBezTo>
                  <a:pt x="11678" y="20277"/>
                  <a:pt x="11943" y="20004"/>
                  <a:pt x="12208" y="19693"/>
                </a:cubicBezTo>
                <a:cubicBezTo>
                  <a:pt x="12473" y="19343"/>
                  <a:pt x="12738" y="18915"/>
                  <a:pt x="13003" y="18448"/>
                </a:cubicBezTo>
                <a:cubicBezTo>
                  <a:pt x="13224" y="17942"/>
                  <a:pt x="13444" y="17397"/>
                  <a:pt x="13665" y="16774"/>
                </a:cubicBezTo>
                <a:cubicBezTo>
                  <a:pt x="13444" y="16735"/>
                  <a:pt x="13179" y="16657"/>
                  <a:pt x="12959" y="16579"/>
                </a:cubicBezTo>
                <a:cubicBezTo>
                  <a:pt x="12738" y="16463"/>
                  <a:pt x="12473" y="16385"/>
                  <a:pt x="12208" y="16268"/>
                </a:cubicBezTo>
                <a:cubicBezTo>
                  <a:pt x="11987" y="16229"/>
                  <a:pt x="11766" y="16151"/>
                  <a:pt x="11501" y="16035"/>
                </a:cubicBezTo>
                <a:cubicBezTo>
                  <a:pt x="11236" y="15918"/>
                  <a:pt x="11015" y="15840"/>
                  <a:pt x="10794" y="15723"/>
                </a:cubicBezTo>
                <a:cubicBezTo>
                  <a:pt x="10529" y="15840"/>
                  <a:pt x="10220" y="15957"/>
                  <a:pt x="9955" y="16074"/>
                </a:cubicBezTo>
                <a:cubicBezTo>
                  <a:pt x="9646" y="16190"/>
                  <a:pt x="9381" y="16268"/>
                  <a:pt x="9116" y="16385"/>
                </a:cubicBezTo>
                <a:cubicBezTo>
                  <a:pt x="8851" y="16502"/>
                  <a:pt x="8585" y="16579"/>
                  <a:pt x="8320" y="16657"/>
                </a:cubicBezTo>
                <a:cubicBezTo>
                  <a:pt x="8055" y="16735"/>
                  <a:pt x="7790" y="16813"/>
                  <a:pt x="7481" y="16891"/>
                </a:cubicBezTo>
                <a:cubicBezTo>
                  <a:pt x="7702" y="17514"/>
                  <a:pt x="7923" y="18058"/>
                  <a:pt x="8144" y="18525"/>
                </a:cubicBezTo>
                <a:cubicBezTo>
                  <a:pt x="8409" y="18992"/>
                  <a:pt x="8674" y="19382"/>
                  <a:pt x="8939" y="19732"/>
                </a:cubicBezTo>
                <a:cubicBezTo>
                  <a:pt x="9204" y="20082"/>
                  <a:pt x="9469" y="20316"/>
                  <a:pt x="9734" y="20471"/>
                </a:cubicBezTo>
                <a:cubicBezTo>
                  <a:pt x="9999" y="20666"/>
                  <a:pt x="10264" y="20744"/>
                  <a:pt x="10529" y="20744"/>
                </a:cubicBezTo>
                <a:close/>
                <a:moveTo>
                  <a:pt x="11854" y="6422"/>
                </a:moveTo>
                <a:cubicBezTo>
                  <a:pt x="12119" y="6499"/>
                  <a:pt x="12384" y="6616"/>
                  <a:pt x="12605" y="6772"/>
                </a:cubicBezTo>
                <a:cubicBezTo>
                  <a:pt x="12870" y="6889"/>
                  <a:pt x="13091" y="7005"/>
                  <a:pt x="13312" y="7122"/>
                </a:cubicBezTo>
                <a:cubicBezTo>
                  <a:pt x="13444" y="7200"/>
                  <a:pt x="13621" y="7317"/>
                  <a:pt x="13798" y="7395"/>
                </a:cubicBezTo>
                <a:cubicBezTo>
                  <a:pt x="13974" y="7472"/>
                  <a:pt x="14151" y="7550"/>
                  <a:pt x="14284" y="7667"/>
                </a:cubicBezTo>
                <a:cubicBezTo>
                  <a:pt x="14239" y="7511"/>
                  <a:pt x="14195" y="7317"/>
                  <a:pt x="14151" y="7161"/>
                </a:cubicBezTo>
                <a:cubicBezTo>
                  <a:pt x="14151" y="7005"/>
                  <a:pt x="14107" y="6811"/>
                  <a:pt x="14107" y="6655"/>
                </a:cubicBezTo>
                <a:cubicBezTo>
                  <a:pt x="14063" y="6499"/>
                  <a:pt x="14019" y="6344"/>
                  <a:pt x="14019" y="6188"/>
                </a:cubicBezTo>
                <a:cubicBezTo>
                  <a:pt x="13974" y="6032"/>
                  <a:pt x="13930" y="5877"/>
                  <a:pt x="13886" y="5682"/>
                </a:cubicBezTo>
                <a:cubicBezTo>
                  <a:pt x="13754" y="5760"/>
                  <a:pt x="13577" y="5838"/>
                  <a:pt x="13400" y="5877"/>
                </a:cubicBezTo>
                <a:cubicBezTo>
                  <a:pt x="13224" y="5916"/>
                  <a:pt x="13047" y="5994"/>
                  <a:pt x="12914" y="6032"/>
                </a:cubicBezTo>
                <a:cubicBezTo>
                  <a:pt x="12738" y="6071"/>
                  <a:pt x="12605" y="6149"/>
                  <a:pt x="12428" y="6188"/>
                </a:cubicBezTo>
                <a:cubicBezTo>
                  <a:pt x="12252" y="6266"/>
                  <a:pt x="12075" y="6344"/>
                  <a:pt x="11854" y="6422"/>
                </a:cubicBezTo>
                <a:close/>
                <a:moveTo>
                  <a:pt x="14284" y="13972"/>
                </a:moveTo>
                <a:cubicBezTo>
                  <a:pt x="14151" y="14050"/>
                  <a:pt x="13974" y="14166"/>
                  <a:pt x="13798" y="14244"/>
                </a:cubicBezTo>
                <a:cubicBezTo>
                  <a:pt x="13621" y="14322"/>
                  <a:pt x="13444" y="14400"/>
                  <a:pt x="13312" y="14517"/>
                </a:cubicBezTo>
                <a:cubicBezTo>
                  <a:pt x="13091" y="14595"/>
                  <a:pt x="12870" y="14711"/>
                  <a:pt x="12605" y="14867"/>
                </a:cubicBezTo>
                <a:cubicBezTo>
                  <a:pt x="12384" y="14984"/>
                  <a:pt x="12119" y="15101"/>
                  <a:pt x="11854" y="15217"/>
                </a:cubicBezTo>
                <a:cubicBezTo>
                  <a:pt x="12075" y="15295"/>
                  <a:pt x="12252" y="15373"/>
                  <a:pt x="12428" y="15412"/>
                </a:cubicBezTo>
                <a:cubicBezTo>
                  <a:pt x="12605" y="15490"/>
                  <a:pt x="12738" y="15529"/>
                  <a:pt x="12914" y="15568"/>
                </a:cubicBezTo>
                <a:cubicBezTo>
                  <a:pt x="13047" y="15645"/>
                  <a:pt x="13224" y="15684"/>
                  <a:pt x="13400" y="15762"/>
                </a:cubicBezTo>
                <a:cubicBezTo>
                  <a:pt x="13577" y="15801"/>
                  <a:pt x="13754" y="15879"/>
                  <a:pt x="13886" y="15918"/>
                </a:cubicBezTo>
                <a:cubicBezTo>
                  <a:pt x="13930" y="15762"/>
                  <a:pt x="13974" y="15606"/>
                  <a:pt x="14019" y="15451"/>
                </a:cubicBezTo>
                <a:cubicBezTo>
                  <a:pt x="14019" y="15295"/>
                  <a:pt x="14063" y="15139"/>
                  <a:pt x="14107" y="14984"/>
                </a:cubicBezTo>
                <a:cubicBezTo>
                  <a:pt x="14107" y="14789"/>
                  <a:pt x="14151" y="14634"/>
                  <a:pt x="14151" y="14478"/>
                </a:cubicBezTo>
                <a:cubicBezTo>
                  <a:pt x="14195" y="14283"/>
                  <a:pt x="14239" y="14128"/>
                  <a:pt x="14284" y="13972"/>
                </a:cubicBezTo>
                <a:close/>
                <a:moveTo>
                  <a:pt x="18215" y="4943"/>
                </a:moveTo>
                <a:cubicBezTo>
                  <a:pt x="17950" y="4943"/>
                  <a:pt x="17685" y="4943"/>
                  <a:pt x="17420" y="4943"/>
                </a:cubicBezTo>
                <a:cubicBezTo>
                  <a:pt x="17155" y="4982"/>
                  <a:pt x="16890" y="4982"/>
                  <a:pt x="16581" y="5021"/>
                </a:cubicBezTo>
                <a:cubicBezTo>
                  <a:pt x="16316" y="5098"/>
                  <a:pt x="16051" y="5176"/>
                  <a:pt x="15741" y="5215"/>
                </a:cubicBezTo>
                <a:cubicBezTo>
                  <a:pt x="15432" y="5254"/>
                  <a:pt x="15123" y="5332"/>
                  <a:pt x="14814" y="5449"/>
                </a:cubicBezTo>
                <a:cubicBezTo>
                  <a:pt x="14902" y="5643"/>
                  <a:pt x="14946" y="5877"/>
                  <a:pt x="14990" y="6110"/>
                </a:cubicBezTo>
                <a:cubicBezTo>
                  <a:pt x="15035" y="6344"/>
                  <a:pt x="15035" y="6577"/>
                  <a:pt x="15079" y="6811"/>
                </a:cubicBezTo>
                <a:cubicBezTo>
                  <a:pt x="15167" y="7044"/>
                  <a:pt x="15211" y="7278"/>
                  <a:pt x="15255" y="7550"/>
                </a:cubicBezTo>
                <a:cubicBezTo>
                  <a:pt x="15255" y="7784"/>
                  <a:pt x="15300" y="8056"/>
                  <a:pt x="15344" y="8290"/>
                </a:cubicBezTo>
                <a:cubicBezTo>
                  <a:pt x="15565" y="8445"/>
                  <a:pt x="15785" y="8601"/>
                  <a:pt x="16051" y="8757"/>
                </a:cubicBezTo>
                <a:cubicBezTo>
                  <a:pt x="16271" y="8912"/>
                  <a:pt x="16492" y="9068"/>
                  <a:pt x="16713" y="9224"/>
                </a:cubicBezTo>
                <a:cubicBezTo>
                  <a:pt x="16934" y="9418"/>
                  <a:pt x="17155" y="9574"/>
                  <a:pt x="17376" y="9730"/>
                </a:cubicBezTo>
                <a:cubicBezTo>
                  <a:pt x="17597" y="9885"/>
                  <a:pt x="17773" y="10041"/>
                  <a:pt x="17950" y="10197"/>
                </a:cubicBezTo>
                <a:cubicBezTo>
                  <a:pt x="18524" y="9730"/>
                  <a:pt x="18966" y="9263"/>
                  <a:pt x="19363" y="8796"/>
                </a:cubicBezTo>
                <a:cubicBezTo>
                  <a:pt x="19717" y="8368"/>
                  <a:pt x="20026" y="7939"/>
                  <a:pt x="20203" y="7511"/>
                </a:cubicBezTo>
                <a:cubicBezTo>
                  <a:pt x="20424" y="7161"/>
                  <a:pt x="20556" y="6811"/>
                  <a:pt x="20600" y="6461"/>
                </a:cubicBezTo>
                <a:cubicBezTo>
                  <a:pt x="20644" y="6149"/>
                  <a:pt x="20600" y="5877"/>
                  <a:pt x="20424" y="5643"/>
                </a:cubicBezTo>
                <a:cubicBezTo>
                  <a:pt x="20335" y="5526"/>
                  <a:pt x="20203" y="5371"/>
                  <a:pt x="20026" y="5293"/>
                </a:cubicBezTo>
                <a:cubicBezTo>
                  <a:pt x="19849" y="5176"/>
                  <a:pt x="19673" y="5098"/>
                  <a:pt x="19452" y="5021"/>
                </a:cubicBezTo>
                <a:cubicBezTo>
                  <a:pt x="19231" y="4982"/>
                  <a:pt x="19010" y="4982"/>
                  <a:pt x="18789" y="4943"/>
                </a:cubicBezTo>
                <a:cubicBezTo>
                  <a:pt x="18612" y="4943"/>
                  <a:pt x="18392" y="4943"/>
                  <a:pt x="18215" y="4943"/>
                </a:cubicBezTo>
                <a:close/>
                <a:moveTo>
                  <a:pt x="20424" y="15996"/>
                </a:moveTo>
                <a:cubicBezTo>
                  <a:pt x="20600" y="15762"/>
                  <a:pt x="20644" y="15490"/>
                  <a:pt x="20600" y="15178"/>
                </a:cubicBezTo>
                <a:cubicBezTo>
                  <a:pt x="20556" y="14867"/>
                  <a:pt x="20424" y="14517"/>
                  <a:pt x="20203" y="14089"/>
                </a:cubicBezTo>
                <a:cubicBezTo>
                  <a:pt x="20026" y="13699"/>
                  <a:pt x="19717" y="13271"/>
                  <a:pt x="19363" y="12804"/>
                </a:cubicBezTo>
                <a:cubicBezTo>
                  <a:pt x="18966" y="12376"/>
                  <a:pt x="18524" y="11909"/>
                  <a:pt x="17950" y="11403"/>
                </a:cubicBezTo>
                <a:cubicBezTo>
                  <a:pt x="17773" y="11598"/>
                  <a:pt x="17597" y="11754"/>
                  <a:pt x="17376" y="11909"/>
                </a:cubicBezTo>
                <a:cubicBezTo>
                  <a:pt x="17155" y="12065"/>
                  <a:pt x="16934" y="12221"/>
                  <a:pt x="16713" y="12376"/>
                </a:cubicBezTo>
                <a:cubicBezTo>
                  <a:pt x="16492" y="12571"/>
                  <a:pt x="16271" y="12726"/>
                  <a:pt x="16051" y="12882"/>
                </a:cubicBezTo>
                <a:cubicBezTo>
                  <a:pt x="15785" y="12999"/>
                  <a:pt x="15565" y="13194"/>
                  <a:pt x="15344" y="13349"/>
                </a:cubicBezTo>
                <a:cubicBezTo>
                  <a:pt x="15300" y="13583"/>
                  <a:pt x="15255" y="13816"/>
                  <a:pt x="15255" y="14089"/>
                </a:cubicBezTo>
                <a:cubicBezTo>
                  <a:pt x="15211" y="14322"/>
                  <a:pt x="15167" y="14595"/>
                  <a:pt x="15079" y="14828"/>
                </a:cubicBezTo>
                <a:cubicBezTo>
                  <a:pt x="15035" y="15062"/>
                  <a:pt x="15035" y="15295"/>
                  <a:pt x="14990" y="15529"/>
                </a:cubicBezTo>
                <a:cubicBezTo>
                  <a:pt x="14946" y="15762"/>
                  <a:pt x="14902" y="15996"/>
                  <a:pt x="14814" y="16190"/>
                </a:cubicBezTo>
                <a:cubicBezTo>
                  <a:pt x="15123" y="16268"/>
                  <a:pt x="15432" y="16346"/>
                  <a:pt x="15741" y="16424"/>
                </a:cubicBezTo>
                <a:cubicBezTo>
                  <a:pt x="16051" y="16463"/>
                  <a:pt x="16316" y="16502"/>
                  <a:pt x="16581" y="16579"/>
                </a:cubicBezTo>
                <a:cubicBezTo>
                  <a:pt x="16890" y="16618"/>
                  <a:pt x="17155" y="16657"/>
                  <a:pt x="17420" y="16657"/>
                </a:cubicBezTo>
                <a:cubicBezTo>
                  <a:pt x="17685" y="16696"/>
                  <a:pt x="17950" y="16696"/>
                  <a:pt x="18215" y="16696"/>
                </a:cubicBezTo>
                <a:cubicBezTo>
                  <a:pt x="18392" y="16696"/>
                  <a:pt x="18612" y="16696"/>
                  <a:pt x="18789" y="16657"/>
                </a:cubicBezTo>
                <a:cubicBezTo>
                  <a:pt x="19010" y="16657"/>
                  <a:pt x="19231" y="16618"/>
                  <a:pt x="19452" y="16579"/>
                </a:cubicBezTo>
                <a:cubicBezTo>
                  <a:pt x="19673" y="16502"/>
                  <a:pt x="19849" y="16424"/>
                  <a:pt x="20026" y="16346"/>
                </a:cubicBezTo>
                <a:cubicBezTo>
                  <a:pt x="20203" y="16229"/>
                  <a:pt x="20335" y="16112"/>
                  <a:pt x="20424" y="15996"/>
                </a:cubicBezTo>
                <a:close/>
                <a:moveTo>
                  <a:pt x="15432" y="9457"/>
                </a:moveTo>
                <a:cubicBezTo>
                  <a:pt x="15432" y="9691"/>
                  <a:pt x="15432" y="9924"/>
                  <a:pt x="15432" y="10119"/>
                </a:cubicBezTo>
                <a:cubicBezTo>
                  <a:pt x="15432" y="10352"/>
                  <a:pt x="15432" y="10586"/>
                  <a:pt x="15432" y="10819"/>
                </a:cubicBezTo>
                <a:cubicBezTo>
                  <a:pt x="15432" y="11053"/>
                  <a:pt x="15432" y="11286"/>
                  <a:pt x="15432" y="11481"/>
                </a:cubicBezTo>
                <a:cubicBezTo>
                  <a:pt x="15432" y="11715"/>
                  <a:pt x="15432" y="11948"/>
                  <a:pt x="15432" y="12182"/>
                </a:cubicBezTo>
                <a:cubicBezTo>
                  <a:pt x="15609" y="12065"/>
                  <a:pt x="15741" y="11987"/>
                  <a:pt x="15918" y="11831"/>
                </a:cubicBezTo>
                <a:cubicBezTo>
                  <a:pt x="16095" y="11715"/>
                  <a:pt x="16271" y="11637"/>
                  <a:pt x="16404" y="11520"/>
                </a:cubicBezTo>
                <a:cubicBezTo>
                  <a:pt x="16581" y="11403"/>
                  <a:pt x="16713" y="11248"/>
                  <a:pt x="16846" y="11131"/>
                </a:cubicBezTo>
                <a:cubicBezTo>
                  <a:pt x="16978" y="11014"/>
                  <a:pt x="17111" y="10897"/>
                  <a:pt x="17287" y="10819"/>
                </a:cubicBezTo>
                <a:cubicBezTo>
                  <a:pt x="17111" y="10703"/>
                  <a:pt x="16978" y="10586"/>
                  <a:pt x="16846" y="10469"/>
                </a:cubicBezTo>
                <a:cubicBezTo>
                  <a:pt x="16713" y="10352"/>
                  <a:pt x="16581" y="10236"/>
                  <a:pt x="16404" y="10119"/>
                </a:cubicBezTo>
                <a:cubicBezTo>
                  <a:pt x="16271" y="10002"/>
                  <a:pt x="16095" y="9885"/>
                  <a:pt x="15918" y="9769"/>
                </a:cubicBezTo>
                <a:cubicBezTo>
                  <a:pt x="15741" y="9652"/>
                  <a:pt x="15609" y="9535"/>
                  <a:pt x="15432" y="9457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60" rIns="22860" anchor="ctr"/>
          <a:lstStyle/>
          <a:p>
            <a:pPr algn="ctr">
              <a:lnSpc>
                <a:spcPct val="100000"/>
              </a:lnSpc>
              <a:defRPr sz="3000"/>
            </a:pPr>
            <a:endParaRPr sz="1500" dirty="0"/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E7F1C3BC-DA2E-4EC3-AE7E-B0C14CB26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482" y="1162526"/>
            <a:ext cx="3494314" cy="1964592"/>
          </a:xfrm>
          <a:prstGeom prst="rect">
            <a:avLst/>
          </a:prstGeom>
        </p:spPr>
      </p:pic>
      <p:sp>
        <p:nvSpPr>
          <p:cNvPr id="35" name="Shape 662">
            <a:extLst>
              <a:ext uri="{FF2B5EF4-FFF2-40B4-BE49-F238E27FC236}">
                <a16:creationId xmlns:a16="http://schemas.microsoft.com/office/drawing/2014/main" id="{C08BA8E4-9C91-4E5E-B39C-62E47D66F9CE}"/>
              </a:ext>
            </a:extLst>
          </p:cNvPr>
          <p:cNvSpPr/>
          <p:nvPr/>
        </p:nvSpPr>
        <p:spPr>
          <a:xfrm>
            <a:off x="1428340" y="3877856"/>
            <a:ext cx="3143660" cy="1343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>
              <a:defRPr sz="1600">
                <a:solidFill>
                  <a:srgbClr val="686B73"/>
                </a:solidFill>
              </a:defRPr>
            </a:lvl1pPr>
          </a:lstStyle>
          <a:p>
            <a:pPr fontAlgn="base"/>
            <a:r>
              <a:rPr lang="ru-RU" sz="1400" dirty="0"/>
              <a:t>Использование максимального срока службы компонентов</a:t>
            </a:r>
          </a:p>
          <a:p>
            <a:pPr fontAlgn="base"/>
            <a:r>
              <a:rPr lang="ru-RU" sz="1400" dirty="0"/>
              <a:t>Определение оптимального времени для замены</a:t>
            </a:r>
          </a:p>
          <a:p>
            <a:pPr fontAlgn="base"/>
            <a:r>
              <a:rPr lang="ru-RU" sz="1400" dirty="0"/>
              <a:t>Предотвращение незапланированных простоев</a:t>
            </a:r>
          </a:p>
        </p:txBody>
      </p:sp>
      <p:pic>
        <p:nvPicPr>
          <p:cNvPr id="30" name="Picture 2" descr="https://lh3.googleusercontent.com/9lbiLsaSz-GEBVw_hl82NrBwJ4v9MY4K6G8GF0oXNEHcabCd9nQlpxlINE8lHYhvSkkxUpmC-tdxikx-TxtlfVQSml3AkHp-cOXssA5jl1k1nG3QerN8E87XgLTMzXdfb8CxJCGT-1E">
            <a:extLst>
              <a:ext uri="{FF2B5EF4-FFF2-40B4-BE49-F238E27FC236}">
                <a16:creationId xmlns:a16="http://schemas.microsoft.com/office/drawing/2014/main" id="{D5A1CFBA-135E-437B-99B5-1D23845DF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316" y="2653306"/>
            <a:ext cx="4748806" cy="196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87252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0.rbk.ru/v6_top_pics/media/img/3/31/7554295102023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4" b="4465"/>
          <a:stretch/>
        </p:blipFill>
        <p:spPr bwMode="auto">
          <a:xfrm>
            <a:off x="0" y="-9525"/>
            <a:ext cx="12192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87" y="562355"/>
            <a:ext cx="3950213" cy="97522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1085048-5574-4E5E-82D3-93E2390820F2}"/>
              </a:ext>
            </a:extLst>
          </p:cNvPr>
          <p:cNvSpPr/>
          <p:nvPr/>
        </p:nvSpPr>
        <p:spPr>
          <a:xfrm>
            <a:off x="4391690" y="3134206"/>
            <a:ext cx="3408620" cy="130031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193C6C"/>
                </a:solidFill>
              </a:rPr>
              <a:t>www.1c-mining.ru</a:t>
            </a:r>
            <a:endParaRPr lang="ru-RU" b="1" dirty="0">
              <a:solidFill>
                <a:srgbClr val="193C6C"/>
              </a:solidFill>
            </a:endParaRPr>
          </a:p>
          <a:p>
            <a:pPr algn="ctr"/>
            <a:r>
              <a:rPr lang="en-US" b="1" dirty="0">
                <a:solidFill>
                  <a:srgbClr val="193C6C"/>
                </a:solidFill>
              </a:rPr>
              <a:t>company@sinergo.ru</a:t>
            </a:r>
          </a:p>
          <a:p>
            <a:pPr algn="ctr"/>
            <a:r>
              <a:rPr lang="en-US" b="1" dirty="0">
                <a:solidFill>
                  <a:srgbClr val="193C6C"/>
                </a:solidFill>
              </a:rPr>
              <a:t>+7 (3843) 322-101</a:t>
            </a:r>
            <a:endParaRPr lang="ru-RU" b="1" dirty="0">
              <a:solidFill>
                <a:srgbClr val="193C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413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3866</TotalTime>
  <Words>3345</Words>
  <Application>Microsoft Office PowerPoint</Application>
  <PresentationFormat>Широкоэкранный</PresentationFormat>
  <Paragraphs>820</Paragraphs>
  <Slides>95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106" baseType="lpstr">
      <vt:lpstr>Arial</vt:lpstr>
      <vt:lpstr>Arial Black</vt:lpstr>
      <vt:lpstr>Calibri</vt:lpstr>
      <vt:lpstr>Calibri Light</vt:lpstr>
      <vt:lpstr>Gotham Pro</vt:lpstr>
      <vt:lpstr>Lato</vt:lpstr>
      <vt:lpstr>Lato Black</vt:lpstr>
      <vt:lpstr>Open Sans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Решения 1С для горнодобывающей отрасли - На базе 1С ERP УХ</dc:title>
  <dc:creator>Михаил Рудов</dc:creator>
  <cp:lastModifiedBy>irayu</cp:lastModifiedBy>
  <cp:revision>378</cp:revision>
  <dcterms:created xsi:type="dcterms:W3CDTF">2020-03-30T13:05:44Z</dcterms:created>
  <dcterms:modified xsi:type="dcterms:W3CDTF">2023-09-11T04:06:25Z</dcterms:modified>
</cp:coreProperties>
</file>