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5"/>
  </p:notesMasterIdLst>
  <p:handoutMasterIdLst>
    <p:handoutMasterId r:id="rId66"/>
  </p:handoutMasterIdLst>
  <p:sldIdLst>
    <p:sldId id="358" r:id="rId2"/>
    <p:sldId id="440" r:id="rId3"/>
    <p:sldId id="468" r:id="rId4"/>
    <p:sldId id="495" r:id="rId5"/>
    <p:sldId id="447" r:id="rId6"/>
    <p:sldId id="507" r:id="rId7"/>
    <p:sldId id="449" r:id="rId8"/>
    <p:sldId id="453" r:id="rId9"/>
    <p:sldId id="496" r:id="rId10"/>
    <p:sldId id="450" r:id="rId11"/>
    <p:sldId id="497" r:id="rId12"/>
    <p:sldId id="498" r:id="rId13"/>
    <p:sldId id="499" r:id="rId14"/>
    <p:sldId id="500" r:id="rId15"/>
    <p:sldId id="508" r:id="rId16"/>
    <p:sldId id="460" r:id="rId17"/>
    <p:sldId id="445" r:id="rId18"/>
    <p:sldId id="458" r:id="rId19"/>
    <p:sldId id="457" r:id="rId20"/>
    <p:sldId id="504" r:id="rId21"/>
    <p:sldId id="489" r:id="rId22"/>
    <p:sldId id="455" r:id="rId23"/>
    <p:sldId id="451" r:id="rId24"/>
    <p:sldId id="466" r:id="rId25"/>
    <p:sldId id="488" r:id="rId26"/>
    <p:sldId id="501" r:id="rId27"/>
    <p:sldId id="456" r:id="rId28"/>
    <p:sldId id="502" r:id="rId29"/>
    <p:sldId id="487" r:id="rId30"/>
    <p:sldId id="503" r:id="rId31"/>
    <p:sldId id="494" r:id="rId32"/>
    <p:sldId id="509" r:id="rId33"/>
    <p:sldId id="485" r:id="rId34"/>
    <p:sldId id="461" r:id="rId35"/>
    <p:sldId id="446" r:id="rId36"/>
    <p:sldId id="484" r:id="rId37"/>
    <p:sldId id="463" r:id="rId38"/>
    <p:sldId id="462" r:id="rId39"/>
    <p:sldId id="505" r:id="rId40"/>
    <p:sldId id="464" r:id="rId41"/>
    <p:sldId id="465" r:id="rId42"/>
    <p:sldId id="506" r:id="rId43"/>
    <p:sldId id="514" r:id="rId44"/>
    <p:sldId id="510" r:id="rId45"/>
    <p:sldId id="482" r:id="rId46"/>
    <p:sldId id="486" r:id="rId47"/>
    <p:sldId id="490" r:id="rId48"/>
    <p:sldId id="470" r:id="rId49"/>
    <p:sldId id="511" r:id="rId50"/>
    <p:sldId id="479" r:id="rId51"/>
    <p:sldId id="471" r:id="rId52"/>
    <p:sldId id="476" r:id="rId53"/>
    <p:sldId id="472" r:id="rId54"/>
    <p:sldId id="474" r:id="rId55"/>
    <p:sldId id="512" r:id="rId56"/>
    <p:sldId id="491" r:id="rId57"/>
    <p:sldId id="492" r:id="rId58"/>
    <p:sldId id="513" r:id="rId59"/>
    <p:sldId id="477" r:id="rId60"/>
    <p:sldId id="493" r:id="rId61"/>
    <p:sldId id="481" r:id="rId62"/>
    <p:sldId id="480" r:id="rId63"/>
    <p:sldId id="411" r:id="rId6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12C83986-997D-4287-B75E-6C47E5335341}">
          <p14:sldIdLst>
            <p14:sldId id="358"/>
            <p14:sldId id="440"/>
            <p14:sldId id="468"/>
            <p14:sldId id="495"/>
            <p14:sldId id="447"/>
            <p14:sldId id="507"/>
            <p14:sldId id="449"/>
            <p14:sldId id="453"/>
            <p14:sldId id="496"/>
            <p14:sldId id="450"/>
            <p14:sldId id="497"/>
            <p14:sldId id="498"/>
            <p14:sldId id="499"/>
            <p14:sldId id="500"/>
            <p14:sldId id="508"/>
            <p14:sldId id="460"/>
            <p14:sldId id="445"/>
            <p14:sldId id="458"/>
            <p14:sldId id="457"/>
            <p14:sldId id="504"/>
            <p14:sldId id="489"/>
            <p14:sldId id="455"/>
            <p14:sldId id="451"/>
            <p14:sldId id="466"/>
            <p14:sldId id="488"/>
            <p14:sldId id="501"/>
            <p14:sldId id="456"/>
            <p14:sldId id="502"/>
            <p14:sldId id="487"/>
            <p14:sldId id="503"/>
            <p14:sldId id="494"/>
            <p14:sldId id="509"/>
            <p14:sldId id="485"/>
            <p14:sldId id="461"/>
            <p14:sldId id="446"/>
            <p14:sldId id="484"/>
            <p14:sldId id="463"/>
            <p14:sldId id="462"/>
            <p14:sldId id="505"/>
            <p14:sldId id="464"/>
            <p14:sldId id="465"/>
            <p14:sldId id="506"/>
            <p14:sldId id="514"/>
            <p14:sldId id="510"/>
            <p14:sldId id="482"/>
            <p14:sldId id="486"/>
            <p14:sldId id="490"/>
            <p14:sldId id="470"/>
            <p14:sldId id="511"/>
            <p14:sldId id="479"/>
            <p14:sldId id="471"/>
            <p14:sldId id="476"/>
            <p14:sldId id="472"/>
            <p14:sldId id="474"/>
            <p14:sldId id="512"/>
            <p14:sldId id="491"/>
            <p14:sldId id="492"/>
            <p14:sldId id="513"/>
            <p14:sldId id="477"/>
            <p14:sldId id="493"/>
            <p14:sldId id="481"/>
            <p14:sldId id="480"/>
            <p14:sldId id="41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D58"/>
    <a:srgbClr val="FAA634"/>
    <a:srgbClr val="3A5D80"/>
    <a:srgbClr val="193C6C"/>
    <a:srgbClr val="BDD7EE"/>
    <a:srgbClr val="0C1E34"/>
    <a:srgbClr val="E655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77860" autoAdjust="0"/>
  </p:normalViewPr>
  <p:slideViewPr>
    <p:cSldViewPr snapToGrid="0">
      <p:cViewPr varScale="1">
        <p:scale>
          <a:sx n="67" d="100"/>
          <a:sy n="67" d="100"/>
        </p:scale>
        <p:origin x="1296" y="62"/>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2868"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0C3AC84B-80D3-458E-9336-1B3F9B79FB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a:extLst>
              <a:ext uri="{FF2B5EF4-FFF2-40B4-BE49-F238E27FC236}">
                <a16:creationId xmlns:a16="http://schemas.microsoft.com/office/drawing/2014/main" id="{FD042A56-9A3D-47DF-B4B3-F1A31A4304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54E6C4-1008-48E7-8A5D-A66FD3079139}" type="datetimeFigureOut">
              <a:rPr lang="ru-RU" smtClean="0"/>
              <a:t>11.09.2023</a:t>
            </a:fld>
            <a:endParaRPr lang="ru-RU" dirty="0"/>
          </a:p>
        </p:txBody>
      </p:sp>
      <p:sp>
        <p:nvSpPr>
          <p:cNvPr id="4" name="Нижний колонтитул 3">
            <a:extLst>
              <a:ext uri="{FF2B5EF4-FFF2-40B4-BE49-F238E27FC236}">
                <a16:creationId xmlns:a16="http://schemas.microsoft.com/office/drawing/2014/main" id="{3C469203-CC46-4037-A032-0DC1ECE5C4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a:extLst>
              <a:ext uri="{FF2B5EF4-FFF2-40B4-BE49-F238E27FC236}">
                <a16:creationId xmlns:a16="http://schemas.microsoft.com/office/drawing/2014/main" id="{5C414AD7-21FA-4D8E-A319-3936FE905C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AD2AC4-C666-40A9-9A22-E25435DA8408}" type="slidenum">
              <a:rPr lang="ru-RU" smtClean="0"/>
              <a:t>‹#›</a:t>
            </a:fld>
            <a:endParaRPr lang="ru-RU" dirty="0"/>
          </a:p>
        </p:txBody>
      </p:sp>
    </p:spTree>
    <p:extLst>
      <p:ext uri="{BB962C8B-B14F-4D97-AF65-F5344CB8AC3E}">
        <p14:creationId xmlns:p14="http://schemas.microsoft.com/office/powerpoint/2010/main" val="112016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47A3AE-A37F-45B6-BAC5-66AE2B5A7F1B}" type="datetimeFigureOut">
              <a:rPr lang="ru-RU" smtClean="0"/>
              <a:t>11.09.2023</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0DFCC5-BF14-4853-A96B-C89B6A276F77}" type="slidenum">
              <a:rPr lang="ru-RU" smtClean="0"/>
              <a:t>‹#›</a:t>
            </a:fld>
            <a:endParaRPr lang="ru-RU" dirty="0"/>
          </a:p>
        </p:txBody>
      </p:sp>
    </p:spTree>
    <p:extLst>
      <p:ext uri="{BB962C8B-B14F-4D97-AF65-F5344CB8AC3E}">
        <p14:creationId xmlns:p14="http://schemas.microsoft.com/office/powerpoint/2010/main" val="2725815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В УХ поддерживается комбинация трансформационной и транзакционной моделей</a:t>
            </a:r>
          </a:p>
          <a:p>
            <a:r>
              <a:rPr lang="ru-RU" sz="1200" kern="1200" dirty="0">
                <a:solidFill>
                  <a:schemeClr val="tx1"/>
                </a:solidFill>
                <a:effectLst/>
                <a:latin typeface="+mn-lt"/>
                <a:ea typeface="+mn-ea"/>
                <a:cs typeface="+mn-cs"/>
              </a:rPr>
              <a:t>Если</a:t>
            </a:r>
            <a:r>
              <a:rPr lang="ru-RU" sz="1200" kern="1200" baseline="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дочерние компании используют разные программы учета – то </a:t>
            </a:r>
            <a:r>
              <a:rPr lang="ru-RU" sz="1200" kern="1200" dirty="0" err="1">
                <a:solidFill>
                  <a:schemeClr val="tx1"/>
                </a:solidFill>
                <a:effectLst/>
                <a:latin typeface="+mn-lt"/>
                <a:ea typeface="+mn-ea"/>
                <a:cs typeface="+mn-cs"/>
              </a:rPr>
              <a:t>трансфрамционная</a:t>
            </a:r>
            <a:r>
              <a:rPr lang="ru-RU" sz="1200" kern="1200" dirty="0">
                <a:solidFill>
                  <a:schemeClr val="tx1"/>
                </a:solidFill>
                <a:effectLst/>
                <a:latin typeface="+mn-lt"/>
                <a:ea typeface="+mn-ea"/>
                <a:cs typeface="+mn-cs"/>
              </a:rPr>
              <a:t> через формы сбора данных</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Если единый план счетов , частая подготовка отчётности и много различий  то транзакционна модель обоснована</a:t>
            </a:r>
          </a:p>
          <a:p>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есь</a:t>
            </a:r>
            <a:r>
              <a:rPr lang="ru-RU" sz="1200" kern="1200" dirty="0">
                <a:solidFill>
                  <a:schemeClr val="tx1"/>
                </a:solidFill>
                <a:effectLst/>
                <a:latin typeface="+mn-lt"/>
                <a:ea typeface="+mn-ea"/>
                <a:cs typeface="+mn-cs"/>
              </a:rPr>
              <a:t> возможность раскрутить данные до первоисточника</a:t>
            </a:r>
          </a:p>
          <a:p>
            <a:endParaRPr lang="ru-RU" dirty="0"/>
          </a:p>
        </p:txBody>
      </p:sp>
      <p:sp>
        <p:nvSpPr>
          <p:cNvPr id="4" name="Номер слайда 3"/>
          <p:cNvSpPr>
            <a:spLocks noGrp="1"/>
          </p:cNvSpPr>
          <p:nvPr>
            <p:ph type="sldNum" sz="quarter" idx="10"/>
          </p:nvPr>
        </p:nvSpPr>
        <p:spPr/>
        <p:txBody>
          <a:bodyPr/>
          <a:lstStyle/>
          <a:p>
            <a:fld id="{2E0DFCC5-BF14-4853-A96B-C89B6A276F77}" type="slidenum">
              <a:rPr lang="ru-RU" smtClean="0"/>
              <a:t>7</a:t>
            </a:fld>
            <a:endParaRPr lang="ru-RU" dirty="0"/>
          </a:p>
        </p:txBody>
      </p:sp>
    </p:spTree>
    <p:extLst>
      <p:ext uri="{BB962C8B-B14F-4D97-AF65-F5344CB8AC3E}">
        <p14:creationId xmlns:p14="http://schemas.microsoft.com/office/powerpoint/2010/main" val="4166107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Другим отчетом переноса является отчет - выверка данных параллельного учета - проверка переносов документов НСБУ - весь список ОС и все документы моно проверить на какие счета были перенесены и с какой стоимостью</a:t>
            </a:r>
          </a:p>
        </p:txBody>
      </p:sp>
      <p:sp>
        <p:nvSpPr>
          <p:cNvPr id="4" name="Номер слайда 3"/>
          <p:cNvSpPr>
            <a:spLocks noGrp="1"/>
          </p:cNvSpPr>
          <p:nvPr>
            <p:ph type="sldNum" sz="quarter" idx="10"/>
          </p:nvPr>
        </p:nvSpPr>
        <p:spPr/>
        <p:txBody>
          <a:bodyPr/>
          <a:lstStyle/>
          <a:p>
            <a:fld id="{2E0DFCC5-BF14-4853-A96B-C89B6A276F77}" type="slidenum">
              <a:rPr lang="ru-RU" smtClean="0"/>
              <a:t>24</a:t>
            </a:fld>
            <a:endParaRPr lang="ru-RU" dirty="0"/>
          </a:p>
        </p:txBody>
      </p:sp>
    </p:spTree>
    <p:extLst>
      <p:ext uri="{BB962C8B-B14F-4D97-AF65-F5344CB8AC3E}">
        <p14:creationId xmlns:p14="http://schemas.microsoft.com/office/powerpoint/2010/main" val="2291799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Ввели в эксплуатацию и предположим что стоимость уменьшилась - есть факторы обесценения в </a:t>
            </a:r>
            <a:r>
              <a:rPr lang="ru-RU" sz="1200" kern="1200" dirty="0" err="1">
                <a:solidFill>
                  <a:schemeClr val="tx1"/>
                </a:solidFill>
                <a:effectLst/>
                <a:latin typeface="+mn-lt"/>
                <a:ea typeface="+mn-ea"/>
                <a:cs typeface="+mn-cs"/>
              </a:rPr>
              <a:t>соотв</a:t>
            </a:r>
            <a:r>
              <a:rPr lang="ru-RU" sz="1200" kern="1200" dirty="0">
                <a:solidFill>
                  <a:schemeClr val="tx1"/>
                </a:solidFill>
                <a:effectLst/>
                <a:latin typeface="+mn-lt"/>
                <a:ea typeface="+mn-ea"/>
                <a:cs typeface="+mn-cs"/>
              </a:rPr>
              <a:t>  36 стандартом</a:t>
            </a:r>
          </a:p>
          <a:p>
            <a:r>
              <a:rPr lang="ru-RU" sz="1200" kern="1200" dirty="0">
                <a:solidFill>
                  <a:schemeClr val="tx1"/>
                </a:solidFill>
                <a:effectLst/>
                <a:latin typeface="+mn-lt"/>
                <a:ea typeface="+mn-ea"/>
                <a:cs typeface="+mn-cs"/>
              </a:rPr>
              <a:t>Вводим </a:t>
            </a:r>
            <a:r>
              <a:rPr lang="ru-RU" sz="1200" kern="1200" dirty="0" err="1">
                <a:solidFill>
                  <a:schemeClr val="tx1"/>
                </a:solidFill>
                <a:effectLst/>
                <a:latin typeface="+mn-lt"/>
                <a:ea typeface="+mn-ea"/>
                <a:cs typeface="+mn-cs"/>
              </a:rPr>
              <a:t>соотв.документ</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Амортизация уже будет начисляться с учетом обесценения</a:t>
            </a:r>
          </a:p>
        </p:txBody>
      </p:sp>
      <p:sp>
        <p:nvSpPr>
          <p:cNvPr id="4" name="Номер слайда 3"/>
          <p:cNvSpPr>
            <a:spLocks noGrp="1"/>
          </p:cNvSpPr>
          <p:nvPr>
            <p:ph type="sldNum" sz="quarter" idx="10"/>
          </p:nvPr>
        </p:nvSpPr>
        <p:spPr/>
        <p:txBody>
          <a:bodyPr/>
          <a:lstStyle/>
          <a:p>
            <a:fld id="{2E0DFCC5-BF14-4853-A96B-C89B6A276F77}" type="slidenum">
              <a:rPr lang="ru-RU" smtClean="0"/>
              <a:t>25</a:t>
            </a:fld>
            <a:endParaRPr lang="ru-RU" dirty="0"/>
          </a:p>
        </p:txBody>
      </p:sp>
    </p:spTree>
    <p:extLst>
      <p:ext uri="{BB962C8B-B14F-4D97-AF65-F5344CB8AC3E}">
        <p14:creationId xmlns:p14="http://schemas.microsoft.com/office/powerpoint/2010/main" val="3406945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В системе параллельно учета предусмотрена  </a:t>
            </a:r>
            <a:r>
              <a:rPr lang="ru-RU" sz="1200" kern="1200" dirty="0" err="1">
                <a:solidFill>
                  <a:schemeClr val="tx1"/>
                </a:solidFill>
                <a:effectLst/>
                <a:latin typeface="+mn-lt"/>
                <a:ea typeface="+mn-ea"/>
                <a:cs typeface="+mn-cs"/>
              </a:rPr>
              <a:t>реклссфикацию</a:t>
            </a:r>
            <a:r>
              <a:rPr lang="ru-RU" sz="1200" kern="1200" dirty="0">
                <a:solidFill>
                  <a:schemeClr val="tx1"/>
                </a:solidFill>
                <a:effectLst/>
                <a:latin typeface="+mn-lt"/>
                <a:ea typeface="+mn-ea"/>
                <a:cs typeface="+mn-cs"/>
              </a:rPr>
              <a:t> РБП и запасов в состав ВНА</a:t>
            </a:r>
          </a:p>
          <a:p>
            <a:r>
              <a:rPr lang="ru-RU" sz="1200" kern="1200" dirty="0">
                <a:solidFill>
                  <a:schemeClr val="tx1"/>
                </a:solidFill>
                <a:effectLst/>
                <a:latin typeface="+mn-lt"/>
                <a:ea typeface="+mn-ea"/>
                <a:cs typeface="+mn-cs"/>
              </a:rPr>
              <a:t>в справочниках РБП и запасов также  пересмотрены переключатели - трансляции и </a:t>
            </a:r>
            <a:r>
              <a:rPr lang="ru-RU" sz="1200" kern="1200" dirty="0" err="1">
                <a:solidFill>
                  <a:schemeClr val="tx1"/>
                </a:solidFill>
                <a:effectLst/>
                <a:latin typeface="+mn-lt"/>
                <a:ea typeface="+mn-ea"/>
                <a:cs typeface="+mn-cs"/>
              </a:rPr>
              <a:t>паручета</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Документ </a:t>
            </a:r>
            <a:r>
              <a:rPr lang="ru-RU" sz="1200" kern="1200" dirty="0" err="1">
                <a:solidFill>
                  <a:schemeClr val="tx1"/>
                </a:solidFill>
                <a:effectLst/>
                <a:latin typeface="+mn-lt"/>
                <a:ea typeface="+mn-ea"/>
                <a:cs typeface="+mn-cs"/>
              </a:rPr>
              <a:t>реклассификации</a:t>
            </a:r>
            <a:r>
              <a:rPr lang="ru-RU" sz="1200" kern="1200" dirty="0">
                <a:solidFill>
                  <a:schemeClr val="tx1"/>
                </a:solidFill>
                <a:effectLst/>
                <a:latin typeface="+mn-lt"/>
                <a:ea typeface="+mn-ea"/>
                <a:cs typeface="+mn-cs"/>
              </a:rPr>
              <a:t> позволяет принимать к учету в качестве ВНА и сторнирует списание по РБП по РСБУ - так РБП будет списываться по начислению амортизации</a:t>
            </a:r>
          </a:p>
          <a:p>
            <a:r>
              <a:rPr lang="ru-RU" sz="1200" kern="1200" dirty="0">
                <a:solidFill>
                  <a:schemeClr val="tx1"/>
                </a:solidFill>
                <a:effectLst/>
                <a:latin typeface="+mn-lt"/>
                <a:ea typeface="+mn-ea"/>
                <a:cs typeface="+mn-cs"/>
              </a:rPr>
              <a:t>По порогу материальности можно определить параметры </a:t>
            </a:r>
            <a:r>
              <a:rPr lang="ru-RU" sz="1200" kern="1200" dirty="0" err="1">
                <a:solidFill>
                  <a:schemeClr val="tx1"/>
                </a:solidFill>
                <a:effectLst/>
                <a:latin typeface="+mn-lt"/>
                <a:ea typeface="+mn-ea"/>
                <a:cs typeface="+mn-cs"/>
              </a:rPr>
              <a:t>реклассификации</a:t>
            </a:r>
            <a:r>
              <a:rPr lang="ru-RU" sz="1200" kern="1200" dirty="0">
                <a:solidFill>
                  <a:schemeClr val="tx1"/>
                </a:solidFill>
                <a:effectLst/>
                <a:latin typeface="+mn-lt"/>
                <a:ea typeface="+mn-ea"/>
                <a:cs typeface="+mn-cs"/>
              </a:rPr>
              <a:t> для запасов в состав ВНА</a:t>
            </a:r>
          </a:p>
          <a:p>
            <a:endParaRPr lang="ru-RU" dirty="0"/>
          </a:p>
        </p:txBody>
      </p:sp>
      <p:sp>
        <p:nvSpPr>
          <p:cNvPr id="4" name="Номер слайда 3"/>
          <p:cNvSpPr>
            <a:spLocks noGrp="1"/>
          </p:cNvSpPr>
          <p:nvPr>
            <p:ph type="sldNum" sz="quarter" idx="10"/>
          </p:nvPr>
        </p:nvSpPr>
        <p:spPr/>
        <p:txBody>
          <a:bodyPr/>
          <a:lstStyle/>
          <a:p>
            <a:fld id="{2E0DFCC5-BF14-4853-A96B-C89B6A276F77}" type="slidenum">
              <a:rPr lang="ru-RU" smtClean="0"/>
              <a:t>26</a:t>
            </a:fld>
            <a:endParaRPr lang="ru-RU" dirty="0"/>
          </a:p>
        </p:txBody>
      </p:sp>
    </p:spTree>
    <p:extLst>
      <p:ext uri="{BB962C8B-B14F-4D97-AF65-F5344CB8AC3E}">
        <p14:creationId xmlns:p14="http://schemas.microsoft.com/office/powerpoint/2010/main" val="855453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err="1">
                <a:solidFill>
                  <a:schemeClr val="tx1"/>
                </a:solidFill>
                <a:effectLst/>
                <a:latin typeface="Times New Roman" pitchFamily="18" charset="0"/>
                <a:ea typeface="+mn-ea"/>
                <a:cs typeface="+mn-cs"/>
              </a:rPr>
              <a:t>Реклассификация</a:t>
            </a:r>
            <a:r>
              <a:rPr lang="ru-RU" sz="1200" kern="1200" dirty="0">
                <a:solidFill>
                  <a:schemeClr val="tx1"/>
                </a:solidFill>
                <a:effectLst/>
                <a:latin typeface="Times New Roman" pitchFamily="18" charset="0"/>
                <a:ea typeface="+mn-ea"/>
                <a:cs typeface="+mn-cs"/>
              </a:rPr>
              <a:t> РБП и Запасов осуществляется единым документом.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Times New Roman" pitchFamily="18" charset="0"/>
                <a:ea typeface="+mn-ea"/>
                <a:cs typeface="+mn-cs"/>
              </a:rPr>
              <a:t>В справочниках учета РБП и номенклатуры можно установить параметр «параллельный учет» для отдельных позиций или групп запасов или статей расходов будущих периодов.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Times New Roman" pitchFamily="18" charset="0"/>
                <a:ea typeface="+mn-ea"/>
                <a:cs typeface="+mn-cs"/>
              </a:rPr>
              <a:t>При установке этого параметра  необходимо выбрать счет учета этих статей в МСФО, класс актива, способ амортизации. Кроме того, программа сторнирует списания по этим статьям в российском учете. Например, РБП были отражены в качестве нематериальных активов в МСФО. При этом в НСБУ данные РБП были списаны в отчетном периоде. Программа сторнирует величину списания, таким образом, в МСФО в учете останется нематериальный актив.</a:t>
            </a: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То есть мы  транслируем данные по РБП - несмотря что установлен параллельный учет -на транзитный счет РБП уходят - тоже 97 и уже после трансляции они будет с него распределяться  на расходы периода, на авансы, на счет учета НМА</a:t>
            </a:r>
          </a:p>
          <a:p>
            <a:r>
              <a:rPr lang="ru-RU" sz="1200" kern="1200" dirty="0">
                <a:solidFill>
                  <a:schemeClr val="tx1"/>
                </a:solidFill>
                <a:effectLst/>
                <a:latin typeface="+mn-lt"/>
                <a:ea typeface="+mn-ea"/>
                <a:cs typeface="+mn-cs"/>
              </a:rPr>
              <a:t>После трансляции появятся РБП  на 97 счет </a:t>
            </a: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Далее заполняем документ автоматически </a:t>
            </a:r>
            <a:r>
              <a:rPr lang="ru-RU" sz="1200" kern="1200" dirty="0" err="1">
                <a:solidFill>
                  <a:schemeClr val="tx1"/>
                </a:solidFill>
                <a:effectLst/>
                <a:latin typeface="+mn-lt"/>
                <a:ea typeface="+mn-ea"/>
                <a:cs typeface="+mn-cs"/>
              </a:rPr>
              <a:t>Рекласс</a:t>
            </a:r>
            <a:r>
              <a:rPr lang="ru-RU" sz="1200" kern="1200" dirty="0">
                <a:solidFill>
                  <a:schemeClr val="tx1"/>
                </a:solidFill>
                <a:effectLst/>
                <a:latin typeface="+mn-lt"/>
                <a:ea typeface="+mn-ea"/>
                <a:cs typeface="+mn-cs"/>
              </a:rPr>
              <a:t> - туда автоматом и РБП и запасы которые выше порога существенности </a:t>
            </a:r>
          </a:p>
          <a:p>
            <a:r>
              <a:rPr lang="ru-RU" sz="1200" kern="1200" dirty="0">
                <a:solidFill>
                  <a:schemeClr val="tx1"/>
                </a:solidFill>
                <a:effectLst/>
                <a:latin typeface="+mn-lt"/>
                <a:ea typeface="+mn-ea"/>
                <a:cs typeface="+mn-cs"/>
              </a:rPr>
              <a:t>Документ отслеживает списания по РБП РСБУ и сторнирует списание</a:t>
            </a:r>
          </a:p>
          <a:p>
            <a:r>
              <a:rPr lang="ru-RU" sz="1200" kern="1200" dirty="0">
                <a:solidFill>
                  <a:schemeClr val="tx1"/>
                </a:solidFill>
                <a:effectLst/>
                <a:latin typeface="+mn-lt"/>
                <a:ea typeface="+mn-ea"/>
                <a:cs typeface="+mn-cs"/>
              </a:rPr>
              <a:t>на счете 04 - 97 будет отражены</a:t>
            </a:r>
          </a:p>
          <a:p>
            <a:r>
              <a:rPr lang="ru-RU" sz="1200" kern="1200" dirty="0">
                <a:solidFill>
                  <a:schemeClr val="tx1"/>
                </a:solidFill>
                <a:effectLst/>
                <a:latin typeface="+mn-lt"/>
                <a:ea typeface="+mn-ea"/>
                <a:cs typeface="+mn-cs"/>
              </a:rPr>
              <a:t>Из одного РБП можно создать 2-3 объекта с разными сроками эксплуатации например</a:t>
            </a:r>
          </a:p>
          <a:p>
            <a:endParaRPr lang="ru-RU" dirty="0"/>
          </a:p>
        </p:txBody>
      </p:sp>
      <p:sp>
        <p:nvSpPr>
          <p:cNvPr id="4" name="Номер слайда 3"/>
          <p:cNvSpPr>
            <a:spLocks noGrp="1"/>
          </p:cNvSpPr>
          <p:nvPr>
            <p:ph type="sldNum" sz="quarter" idx="10"/>
          </p:nvPr>
        </p:nvSpPr>
        <p:spPr/>
        <p:txBody>
          <a:bodyPr/>
          <a:lstStyle/>
          <a:p>
            <a:fld id="{2E0DFCC5-BF14-4853-A96B-C89B6A276F77}" type="slidenum">
              <a:rPr lang="ru-RU" smtClean="0"/>
              <a:t>27</a:t>
            </a:fld>
            <a:endParaRPr lang="ru-RU" dirty="0"/>
          </a:p>
        </p:txBody>
      </p:sp>
    </p:spTree>
    <p:extLst>
      <p:ext uri="{BB962C8B-B14F-4D97-AF65-F5344CB8AC3E}">
        <p14:creationId xmlns:p14="http://schemas.microsoft.com/office/powerpoint/2010/main" val="121894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Times New Roman" pitchFamily="18" charset="0"/>
                <a:ea typeface="+mn-ea"/>
                <a:cs typeface="+mn-cs"/>
              </a:rPr>
              <a:t>Реализована функция </a:t>
            </a:r>
            <a:r>
              <a:rPr lang="ru-RU" sz="1200" kern="1200" dirty="0" err="1">
                <a:solidFill>
                  <a:schemeClr val="tx1"/>
                </a:solidFill>
                <a:effectLst/>
                <a:latin typeface="Times New Roman" pitchFamily="18" charset="0"/>
                <a:ea typeface="+mn-ea"/>
                <a:cs typeface="+mn-cs"/>
              </a:rPr>
              <a:t>реклассификации</a:t>
            </a:r>
            <a:r>
              <a:rPr lang="ru-RU" sz="1200" kern="1200" dirty="0">
                <a:solidFill>
                  <a:schemeClr val="tx1"/>
                </a:solidFill>
                <a:effectLst/>
                <a:latin typeface="Times New Roman" pitchFamily="18" charset="0"/>
                <a:ea typeface="+mn-ea"/>
                <a:cs typeface="+mn-cs"/>
              </a:rPr>
              <a:t> запасов во </a:t>
            </a:r>
            <a:r>
              <a:rPr lang="ru-RU" sz="1200" kern="1200" dirty="0" err="1">
                <a:solidFill>
                  <a:schemeClr val="tx1"/>
                </a:solidFill>
                <a:effectLst/>
                <a:latin typeface="Times New Roman" pitchFamily="18" charset="0"/>
                <a:ea typeface="+mn-ea"/>
                <a:cs typeface="+mn-cs"/>
              </a:rPr>
              <a:t>внеоборотные</a:t>
            </a:r>
            <a:r>
              <a:rPr lang="ru-RU" sz="1200" kern="1200" dirty="0">
                <a:solidFill>
                  <a:schemeClr val="tx1"/>
                </a:solidFill>
                <a:effectLst/>
                <a:latin typeface="Times New Roman" pitchFamily="18" charset="0"/>
                <a:ea typeface="+mn-ea"/>
                <a:cs typeface="+mn-cs"/>
              </a:rPr>
              <a:t> активы по превышении порога материальности. По запросу пользователя программа находит все объекты запасов, которые превышают заданный порог материальности. Для группы таких объектов или для любого отдельно взятого объекта можно установить параметры учета в МСФО – класс актива, счет, способ амортизации. Либо можно исключить объект или группу объектов из списка и не производить с ними действий по </a:t>
            </a:r>
            <a:r>
              <a:rPr lang="ru-RU" sz="1200" kern="1200" dirty="0" err="1">
                <a:solidFill>
                  <a:schemeClr val="tx1"/>
                </a:solidFill>
                <a:effectLst/>
                <a:latin typeface="Times New Roman" pitchFamily="18" charset="0"/>
                <a:ea typeface="+mn-ea"/>
                <a:cs typeface="+mn-cs"/>
              </a:rPr>
              <a:t>реклассификации</a:t>
            </a:r>
            <a:r>
              <a:rPr lang="ru-RU" sz="1200" kern="1200" dirty="0">
                <a:solidFill>
                  <a:schemeClr val="tx1"/>
                </a:solidFill>
                <a:effectLst/>
                <a:latin typeface="Times New Roman" pitchFamily="18"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Times New Roman"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Times New Roman" pitchFamily="18" charset="0"/>
                <a:ea typeface="+mn-ea"/>
                <a:cs typeface="+mn-cs"/>
              </a:rPr>
              <a:t>Программа позволяет проводить </a:t>
            </a:r>
            <a:r>
              <a:rPr lang="ru-RU" sz="1200" kern="1200" dirty="0" err="1">
                <a:solidFill>
                  <a:schemeClr val="tx1"/>
                </a:solidFill>
                <a:effectLst/>
                <a:latin typeface="Times New Roman" pitchFamily="18" charset="0"/>
                <a:ea typeface="+mn-ea"/>
                <a:cs typeface="+mn-cs"/>
              </a:rPr>
              <a:t>реклассификацию</a:t>
            </a:r>
            <a:r>
              <a:rPr lang="ru-RU" sz="1200" kern="1200" dirty="0">
                <a:solidFill>
                  <a:schemeClr val="tx1"/>
                </a:solidFill>
                <a:effectLst/>
                <a:latin typeface="Times New Roman" pitchFamily="18" charset="0"/>
                <a:ea typeface="+mn-ea"/>
                <a:cs typeface="+mn-cs"/>
              </a:rPr>
              <a:t> затрат или запасов в состав объектов нематериальных активов или основных средств. Например, восстановить расходы по разработке программных продуктов и капитализировать их в качестве нематериальных активов, или расклассифицировать строительные материалы в состав незавершенного строительства. </a:t>
            </a:r>
          </a:p>
          <a:p>
            <a:endParaRPr lang="ru-RU" dirty="0"/>
          </a:p>
        </p:txBody>
      </p:sp>
      <p:sp>
        <p:nvSpPr>
          <p:cNvPr id="4" name="Номер слайда 3"/>
          <p:cNvSpPr>
            <a:spLocks noGrp="1"/>
          </p:cNvSpPr>
          <p:nvPr>
            <p:ph type="sldNum" sz="quarter" idx="10"/>
          </p:nvPr>
        </p:nvSpPr>
        <p:spPr/>
        <p:txBody>
          <a:bodyPr/>
          <a:lstStyle/>
          <a:p>
            <a:fld id="{2E0DFCC5-BF14-4853-A96B-C89B6A276F77}" type="slidenum">
              <a:rPr lang="ru-RU" smtClean="0"/>
              <a:t>28</a:t>
            </a:fld>
            <a:endParaRPr lang="ru-RU" dirty="0"/>
          </a:p>
        </p:txBody>
      </p:sp>
    </p:spTree>
    <p:extLst>
      <p:ext uri="{BB962C8B-B14F-4D97-AF65-F5344CB8AC3E}">
        <p14:creationId xmlns:p14="http://schemas.microsoft.com/office/powerpoint/2010/main" val="3760799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E0DFCC5-BF14-4853-A96B-C89B6A276F77}" type="slidenum">
              <a:rPr lang="ru-RU" smtClean="0"/>
              <a:t>31</a:t>
            </a:fld>
            <a:endParaRPr lang="ru-RU" dirty="0"/>
          </a:p>
        </p:txBody>
      </p:sp>
    </p:spTree>
    <p:extLst>
      <p:ext uri="{BB962C8B-B14F-4D97-AF65-F5344CB8AC3E}">
        <p14:creationId xmlns:p14="http://schemas.microsoft.com/office/powerpoint/2010/main" val="3573048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существенно проработана под стандарты 9, 16, 15</a:t>
            </a:r>
          </a:p>
          <a:p>
            <a:endParaRPr lang="ru-RU" sz="1200" kern="1200" dirty="0">
              <a:solidFill>
                <a:schemeClr val="tx1"/>
              </a:solidFill>
              <a:effectLst/>
              <a:latin typeface="+mn-lt"/>
              <a:ea typeface="+mn-ea"/>
              <a:cs typeface="+mn-cs"/>
            </a:endParaRPr>
          </a:p>
          <a:p>
            <a:r>
              <a:rPr lang="ru-RU" dirty="0"/>
              <a:t>-автоматически рассчитывать дисконт по финансовым инструментам и формировать проводки по начислению и амортизации дисконта; •</a:t>
            </a:r>
          </a:p>
          <a:p>
            <a:r>
              <a:rPr lang="ru-RU" dirty="0"/>
              <a:t>- рассчитывать эффективную ставку по кредитам и займам с учетом дополнительных расходов (страховки, комиссии) и признавать такие расходы в течение срока действия договора; </a:t>
            </a:r>
          </a:p>
          <a:p>
            <a:r>
              <a:rPr lang="ru-RU" dirty="0"/>
              <a:t>-</a:t>
            </a:r>
            <a:r>
              <a:rPr lang="ru-RU" baseline="0" dirty="0"/>
              <a:t> </a:t>
            </a:r>
            <a:r>
              <a:rPr lang="ru-RU" dirty="0"/>
              <a:t>вести аналитический учет денежных потоков по договорам в соответствии с графиками платежей по IFRS 7; •</a:t>
            </a:r>
          </a:p>
          <a:p>
            <a:r>
              <a:rPr lang="ru-RU" dirty="0"/>
              <a:t> -вести учет договоров аренды по IFRS 16:</a:t>
            </a:r>
          </a:p>
          <a:p>
            <a:r>
              <a:rPr lang="ru-RU" dirty="0"/>
              <a:t> выделять компонент, не являющийся арендой в составе арендного платежа, обеспечивать постановку на учет имущества, находящегося в аренде и автоматически рассчитывать его стоимость на основе графиков денежных потоков; •</a:t>
            </a:r>
          </a:p>
          <a:p>
            <a:r>
              <a:rPr lang="ru-RU" dirty="0"/>
              <a:t>- рассчитывать резерв под ожидаемые кредитные убытки по IFRS 9 и формировать проводки по амортизации/восстановлению резерва в соответствии с требованиями стандарта</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Возможность включить </a:t>
            </a:r>
            <a:r>
              <a:rPr lang="ru-RU" sz="1200" kern="1200" dirty="0" err="1">
                <a:solidFill>
                  <a:schemeClr val="tx1"/>
                </a:solidFill>
                <a:effectLst/>
                <a:latin typeface="+mn-lt"/>
                <a:ea typeface="+mn-ea"/>
                <a:cs typeface="+mn-cs"/>
              </a:rPr>
              <a:t>доп</a:t>
            </a:r>
            <a:r>
              <a:rPr lang="ru-RU" sz="1200" kern="1200" dirty="0">
                <a:solidFill>
                  <a:schemeClr val="tx1"/>
                </a:solidFill>
                <a:effectLst/>
                <a:latin typeface="+mn-lt"/>
                <a:ea typeface="+mn-ea"/>
                <a:cs typeface="+mn-cs"/>
              </a:rPr>
              <a:t> расходы в процентную ставку</a:t>
            </a:r>
          </a:p>
          <a:p>
            <a:r>
              <a:rPr lang="ru-RU" sz="1200" kern="1200" dirty="0">
                <a:solidFill>
                  <a:schemeClr val="tx1"/>
                </a:solidFill>
                <a:effectLst/>
                <a:latin typeface="+mn-lt"/>
                <a:ea typeface="+mn-ea"/>
                <a:cs typeface="+mn-cs"/>
              </a:rPr>
              <a:t>Например если кредит получен и есть </a:t>
            </a:r>
            <a:r>
              <a:rPr lang="ru-RU" sz="1200" kern="1200" dirty="0" err="1">
                <a:solidFill>
                  <a:schemeClr val="tx1"/>
                </a:solidFill>
                <a:effectLst/>
                <a:latin typeface="+mn-lt"/>
                <a:ea typeface="+mn-ea"/>
                <a:cs typeface="+mn-cs"/>
              </a:rPr>
              <a:t>доп</a:t>
            </a:r>
            <a:r>
              <a:rPr lang="ru-RU" sz="1200" kern="1200" dirty="0">
                <a:solidFill>
                  <a:schemeClr val="tx1"/>
                </a:solidFill>
                <a:effectLst/>
                <a:latin typeface="+mn-lt"/>
                <a:ea typeface="+mn-ea"/>
                <a:cs typeface="+mn-cs"/>
              </a:rPr>
              <a:t> расходы - страховка банку, консультанты - мы можем принять расходы по методу эффективной ставки по сроку кредита и не признавать эти </a:t>
            </a:r>
            <a:r>
              <a:rPr lang="ru-RU" sz="1200" kern="1200" dirty="0" err="1">
                <a:solidFill>
                  <a:schemeClr val="tx1"/>
                </a:solidFill>
                <a:effectLst/>
                <a:latin typeface="+mn-lt"/>
                <a:ea typeface="+mn-ea"/>
                <a:cs typeface="+mn-cs"/>
              </a:rPr>
              <a:t>доп</a:t>
            </a:r>
            <a:r>
              <a:rPr lang="ru-RU" sz="1200" kern="1200" dirty="0">
                <a:solidFill>
                  <a:schemeClr val="tx1"/>
                </a:solidFill>
                <a:effectLst/>
                <a:latin typeface="+mn-lt"/>
                <a:ea typeface="+mn-ea"/>
                <a:cs typeface="+mn-cs"/>
              </a:rPr>
              <a:t> расходы  в РСБУ </a:t>
            </a:r>
          </a:p>
          <a:p>
            <a:r>
              <a:rPr lang="ru-RU" sz="1200" kern="1200" dirty="0">
                <a:solidFill>
                  <a:schemeClr val="tx1"/>
                </a:solidFill>
                <a:effectLst/>
                <a:latin typeface="+mn-lt"/>
                <a:ea typeface="+mn-ea"/>
                <a:cs typeface="+mn-cs"/>
              </a:rPr>
              <a:t>Если кредит под 10%+ консультанты то ЭПЧ -будут 12% -</a:t>
            </a: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Есть опция поддержки  </a:t>
            </a:r>
            <a:r>
              <a:rPr lang="ru-RU" sz="1200" kern="1200" dirty="0" err="1">
                <a:solidFill>
                  <a:schemeClr val="tx1"/>
                </a:solidFill>
                <a:effectLst/>
                <a:latin typeface="+mn-lt"/>
                <a:ea typeface="+mn-ea"/>
                <a:cs typeface="+mn-cs"/>
              </a:rPr>
              <a:t>аннуитетных</a:t>
            </a:r>
            <a:r>
              <a:rPr lang="ru-RU" sz="1200" kern="1200" dirty="0">
                <a:solidFill>
                  <a:schemeClr val="tx1"/>
                </a:solidFill>
                <a:effectLst/>
                <a:latin typeface="+mn-lt"/>
                <a:ea typeface="+mn-ea"/>
                <a:cs typeface="+mn-cs"/>
              </a:rPr>
              <a:t> платежей программа сама - разбивает выплату на долг и проценты</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Есть дисконтирование - есть амортизация дисконта</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Есть переоценка  котируемых  </a:t>
            </a:r>
            <a:r>
              <a:rPr lang="ru-RU" sz="1200" kern="1200" dirty="0" err="1">
                <a:solidFill>
                  <a:schemeClr val="tx1"/>
                </a:solidFill>
                <a:effectLst/>
                <a:latin typeface="+mn-lt"/>
                <a:ea typeface="+mn-ea"/>
                <a:cs typeface="+mn-cs"/>
              </a:rPr>
              <a:t>фин</a:t>
            </a:r>
            <a:r>
              <a:rPr lang="ru-RU" sz="1200" kern="1200" dirty="0">
                <a:solidFill>
                  <a:schemeClr val="tx1"/>
                </a:solidFill>
                <a:effectLst/>
                <a:latin typeface="+mn-lt"/>
                <a:ea typeface="+mn-ea"/>
                <a:cs typeface="+mn-cs"/>
              </a:rPr>
              <a:t> инструментов </a:t>
            </a:r>
          </a:p>
          <a:p>
            <a:r>
              <a:rPr lang="ru-RU" sz="1200" kern="1200" dirty="0">
                <a:solidFill>
                  <a:schemeClr val="tx1"/>
                </a:solidFill>
                <a:effectLst/>
                <a:latin typeface="+mn-lt"/>
                <a:ea typeface="+mn-ea"/>
                <a:cs typeface="+mn-cs"/>
              </a:rPr>
              <a:t>Есть признание производных </a:t>
            </a:r>
            <a:r>
              <a:rPr lang="ru-RU" sz="1200" kern="1200" dirty="0" err="1">
                <a:solidFill>
                  <a:schemeClr val="tx1"/>
                </a:solidFill>
                <a:effectLst/>
                <a:latin typeface="+mn-lt"/>
                <a:ea typeface="+mn-ea"/>
                <a:cs typeface="+mn-cs"/>
              </a:rPr>
              <a:t>фин</a:t>
            </a:r>
            <a:r>
              <a:rPr lang="ru-RU" sz="1200" kern="1200" dirty="0">
                <a:solidFill>
                  <a:schemeClr val="tx1"/>
                </a:solidFill>
                <a:effectLst/>
                <a:latin typeface="+mn-lt"/>
                <a:ea typeface="+mn-ea"/>
                <a:cs typeface="+mn-cs"/>
              </a:rPr>
              <a:t> инструментов</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Программа формирует интервалы погашения задолженности  - сроки погашения в примечаниях по 7 </a:t>
            </a:r>
            <a:r>
              <a:rPr lang="ru-RU" sz="1200" kern="1200" dirty="0" err="1">
                <a:solidFill>
                  <a:schemeClr val="tx1"/>
                </a:solidFill>
                <a:effectLst/>
                <a:latin typeface="+mn-lt"/>
                <a:ea typeface="+mn-ea"/>
                <a:cs typeface="+mn-cs"/>
              </a:rPr>
              <a:t>ифрс</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Есть сроки погашения </a:t>
            </a:r>
            <a:r>
              <a:rPr lang="ru-RU" sz="1200" kern="1200" dirty="0" err="1">
                <a:solidFill>
                  <a:schemeClr val="tx1"/>
                </a:solidFill>
                <a:effectLst/>
                <a:latin typeface="+mn-lt"/>
                <a:ea typeface="+mn-ea"/>
                <a:cs typeface="+mn-cs"/>
              </a:rPr>
              <a:t>фин</a:t>
            </a:r>
            <a:r>
              <a:rPr lang="ru-RU" sz="1200" kern="1200" dirty="0">
                <a:solidFill>
                  <a:schemeClr val="tx1"/>
                </a:solidFill>
                <a:effectLst/>
                <a:latin typeface="+mn-lt"/>
                <a:ea typeface="+mn-ea"/>
                <a:cs typeface="+mn-cs"/>
              </a:rPr>
              <a:t> инструментов - например 3 месяца - 6 месяцев по каждому договору </a:t>
            </a:r>
          </a:p>
          <a:p>
            <a:r>
              <a:rPr lang="ru-RU" sz="1200" kern="1200" dirty="0">
                <a:solidFill>
                  <a:schemeClr val="tx1"/>
                </a:solidFill>
                <a:effectLst/>
                <a:latin typeface="+mn-lt"/>
                <a:ea typeface="+mn-ea"/>
                <a:cs typeface="+mn-cs"/>
              </a:rPr>
              <a:t>КЗ например в </a:t>
            </a:r>
            <a:r>
              <a:rPr lang="ru-RU" sz="1200" kern="1200" dirty="0" err="1">
                <a:solidFill>
                  <a:schemeClr val="tx1"/>
                </a:solidFill>
                <a:effectLst/>
                <a:latin typeface="+mn-lt"/>
                <a:ea typeface="+mn-ea"/>
                <a:cs typeface="+mn-cs"/>
              </a:rPr>
              <a:t>реч</a:t>
            </a:r>
            <a:r>
              <a:rPr lang="ru-RU" sz="1200" kern="1200" dirty="0">
                <a:solidFill>
                  <a:schemeClr val="tx1"/>
                </a:solidFill>
                <a:effectLst/>
                <a:latin typeface="+mn-lt"/>
                <a:ea typeface="+mn-ea"/>
                <a:cs typeface="+mn-cs"/>
              </a:rPr>
              <a:t> 3-х столько то </a:t>
            </a:r>
            <a:r>
              <a:rPr lang="ru-RU" sz="1200" kern="1200" dirty="0" err="1">
                <a:solidFill>
                  <a:schemeClr val="tx1"/>
                </a:solidFill>
                <a:effectLst/>
                <a:latin typeface="+mn-lt"/>
                <a:ea typeface="+mn-ea"/>
                <a:cs typeface="+mn-cs"/>
              </a:rPr>
              <a:t>реч</a:t>
            </a:r>
            <a:r>
              <a:rPr lang="ru-RU" sz="1200" kern="1200" dirty="0">
                <a:solidFill>
                  <a:schemeClr val="tx1"/>
                </a:solidFill>
                <a:effectLst/>
                <a:latin typeface="+mn-lt"/>
                <a:ea typeface="+mn-ea"/>
                <a:cs typeface="+mn-cs"/>
              </a:rPr>
              <a:t> года только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Есть финансовая аренда поддерживается как выданная так и полученная</a:t>
            </a:r>
          </a:p>
          <a:p>
            <a:r>
              <a:rPr lang="ru-RU" sz="1200" kern="1200" dirty="0">
                <a:solidFill>
                  <a:schemeClr val="tx1"/>
                </a:solidFill>
                <a:effectLst/>
                <a:latin typeface="+mn-lt"/>
                <a:ea typeface="+mn-ea"/>
                <a:cs typeface="+mn-cs"/>
              </a:rPr>
              <a:t>Досрочный выкуп реализован</a:t>
            </a:r>
          </a:p>
          <a:p>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Автоматический расчет резервов под снижение стоимости материалов, а также резервов по сомнительным долгам в «1С:Управлении холдингом» происходит максимально гибко и отвечает всем требованиям стандартов IAS 2, IFRS 9. Пользователь вводит в настройках программы ряд критериев для создания резерва, таких как класс надежности контрагента, срок просрочки, коэффициент оборачиваемости задолженности, регион, цена возможной реализации запасов. Программа автоматически рассчитывает эти параметры для каждого договора с покупателями и каждой позиции запасов, сравнивает с критериями резервирования, заданными пользователем, после чего формирует проводки по начислению, восстановлению или списанию соответствующего резерва.</a:t>
            </a:r>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2E0DFCC5-BF14-4853-A96B-C89B6A276F77}" type="slidenum">
              <a:rPr lang="ru-RU" smtClean="0"/>
              <a:t>33</a:t>
            </a:fld>
            <a:endParaRPr lang="ru-RU" dirty="0"/>
          </a:p>
        </p:txBody>
      </p:sp>
    </p:spTree>
    <p:extLst>
      <p:ext uri="{BB962C8B-B14F-4D97-AF65-F5344CB8AC3E}">
        <p14:creationId xmlns:p14="http://schemas.microsoft.com/office/powerpoint/2010/main" val="3158188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Мастер классификации ФИ позволяет ответит на вопросы чек листа чтобы определиться с партами  - как бизнес модель компании какова структура платежей</a:t>
            </a:r>
          </a:p>
          <a:p>
            <a:r>
              <a:rPr lang="ru-RU" sz="1200" kern="1200" dirty="0">
                <a:solidFill>
                  <a:schemeClr val="tx1"/>
                </a:solidFill>
                <a:effectLst/>
                <a:latin typeface="+mn-lt"/>
                <a:ea typeface="+mn-ea"/>
                <a:cs typeface="+mn-cs"/>
              </a:rPr>
              <a:t>- по амортизированной или справедливой стоимости </a:t>
            </a:r>
          </a:p>
          <a:p>
            <a:r>
              <a:rPr lang="ru-RU" sz="1200" kern="1200" dirty="0">
                <a:solidFill>
                  <a:schemeClr val="tx1"/>
                </a:solidFill>
                <a:effectLst/>
                <a:latin typeface="+mn-lt"/>
                <a:ea typeface="+mn-ea"/>
                <a:cs typeface="+mn-cs"/>
              </a:rPr>
              <a:t>+ он запоминает  ответы и можно сохранить - ответы накладывающие ограничения</a:t>
            </a:r>
          </a:p>
          <a:p>
            <a:r>
              <a:rPr lang="ru-RU" sz="1200" kern="1200" dirty="0">
                <a:solidFill>
                  <a:schemeClr val="tx1"/>
                </a:solidFill>
                <a:effectLst/>
                <a:latin typeface="+mn-lt"/>
                <a:ea typeface="+mn-ea"/>
                <a:cs typeface="+mn-cs"/>
              </a:rPr>
              <a:t>и понять почему мы договора как аренду а этот договор не попашет в критерии аренды</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Можем выкупить -можем переоборудовать и т д - система рекомендует что это аренда</a:t>
            </a:r>
          </a:p>
        </p:txBody>
      </p:sp>
      <p:sp>
        <p:nvSpPr>
          <p:cNvPr id="4" name="Номер слайда 3"/>
          <p:cNvSpPr>
            <a:spLocks noGrp="1"/>
          </p:cNvSpPr>
          <p:nvPr>
            <p:ph type="sldNum" sz="quarter" idx="10"/>
          </p:nvPr>
        </p:nvSpPr>
        <p:spPr/>
        <p:txBody>
          <a:bodyPr/>
          <a:lstStyle/>
          <a:p>
            <a:fld id="{2E0DFCC5-BF14-4853-A96B-C89B6A276F77}" type="slidenum">
              <a:rPr lang="ru-RU" smtClean="0"/>
              <a:t>34</a:t>
            </a:fld>
            <a:endParaRPr lang="ru-RU" dirty="0"/>
          </a:p>
        </p:txBody>
      </p:sp>
    </p:spTree>
    <p:extLst>
      <p:ext uri="{BB962C8B-B14F-4D97-AF65-F5344CB8AC3E}">
        <p14:creationId xmlns:p14="http://schemas.microsoft.com/office/powerpoint/2010/main" val="3800407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Делаем трансляцию все что есть - затем в карточке договора - устанавливаем параметры  ФИ</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После чего формируем документы отражения  - документы отражения заполняются автоматически с договорами у которых партеры учет выставлены</a:t>
            </a:r>
          </a:p>
          <a:p>
            <a:r>
              <a:rPr lang="ru-RU" sz="1200" kern="1200" dirty="0">
                <a:solidFill>
                  <a:schemeClr val="tx1"/>
                </a:solidFill>
                <a:effectLst/>
                <a:latin typeface="+mn-lt"/>
                <a:ea typeface="+mn-ea"/>
                <a:cs typeface="+mn-cs"/>
              </a:rPr>
              <a:t>И для таких договор - графики начисления нужно знать - если графики в РСБУ здании то перенесутся, если нет то вручную</a:t>
            </a:r>
          </a:p>
          <a:p>
            <a:r>
              <a:rPr lang="ru-RU" sz="1200" kern="1200" dirty="0">
                <a:solidFill>
                  <a:schemeClr val="tx1"/>
                </a:solidFill>
                <a:effectLst/>
                <a:latin typeface="+mn-lt"/>
                <a:ea typeface="+mn-ea"/>
                <a:cs typeface="+mn-cs"/>
              </a:rPr>
              <a:t>Программа все переносит данные  из графиков казначейство основной долг и проценты</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Мы можем включить </a:t>
            </a:r>
            <a:r>
              <a:rPr lang="ru-RU" sz="1200" kern="1200" dirty="0" err="1">
                <a:solidFill>
                  <a:schemeClr val="tx1"/>
                </a:solidFill>
                <a:effectLst/>
                <a:latin typeface="+mn-lt"/>
                <a:ea typeface="+mn-ea"/>
                <a:cs typeface="+mn-cs"/>
              </a:rPr>
              <a:t>доп</a:t>
            </a:r>
            <a:r>
              <a:rPr lang="ru-RU" sz="1200" kern="1200" dirty="0">
                <a:solidFill>
                  <a:schemeClr val="tx1"/>
                </a:solidFill>
                <a:effectLst/>
                <a:latin typeface="+mn-lt"/>
                <a:ea typeface="+mn-ea"/>
                <a:cs typeface="+mn-cs"/>
              </a:rPr>
              <a:t> расходы после этого -услуги консультантов с </a:t>
            </a:r>
            <a:r>
              <a:rPr lang="ru-RU" sz="1200" kern="1200" dirty="0" err="1">
                <a:solidFill>
                  <a:schemeClr val="tx1"/>
                </a:solidFill>
                <a:effectLst/>
                <a:latin typeface="+mn-lt"/>
                <a:ea typeface="+mn-ea"/>
                <a:cs typeface="+mn-cs"/>
              </a:rPr>
              <a:t>ндс</a:t>
            </a:r>
            <a:r>
              <a:rPr lang="ru-RU" sz="1200" kern="1200" dirty="0">
                <a:solidFill>
                  <a:schemeClr val="tx1"/>
                </a:solidFill>
                <a:effectLst/>
                <a:latin typeface="+mn-lt"/>
                <a:ea typeface="+mn-ea"/>
                <a:cs typeface="+mn-cs"/>
              </a:rPr>
              <a:t> или без </a:t>
            </a:r>
            <a:r>
              <a:rPr lang="ru-RU" sz="1200" kern="1200" dirty="0" err="1">
                <a:solidFill>
                  <a:schemeClr val="tx1"/>
                </a:solidFill>
                <a:effectLst/>
                <a:latin typeface="+mn-lt"/>
                <a:ea typeface="+mn-ea"/>
                <a:cs typeface="+mn-cs"/>
              </a:rPr>
              <a:t>ндс</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Рыночная процента савка для </a:t>
            </a:r>
            <a:r>
              <a:rPr lang="ru-RU" sz="1200" kern="1200" dirty="0" err="1">
                <a:solidFill>
                  <a:schemeClr val="tx1"/>
                </a:solidFill>
                <a:effectLst/>
                <a:latin typeface="+mn-lt"/>
                <a:ea typeface="+mn-ea"/>
                <a:cs typeface="+mn-cs"/>
              </a:rPr>
              <a:t>начилсения</a:t>
            </a:r>
            <a:r>
              <a:rPr lang="ru-RU" sz="1200" kern="1200" dirty="0">
                <a:solidFill>
                  <a:schemeClr val="tx1"/>
                </a:solidFill>
                <a:effectLst/>
                <a:latin typeface="+mn-lt"/>
                <a:ea typeface="+mn-ea"/>
                <a:cs typeface="+mn-cs"/>
              </a:rPr>
              <a:t> дисконта </a:t>
            </a:r>
          </a:p>
          <a:p>
            <a:r>
              <a:rPr lang="ru-RU" sz="1200" kern="1200" dirty="0">
                <a:solidFill>
                  <a:schemeClr val="tx1"/>
                </a:solidFill>
                <a:effectLst/>
                <a:latin typeface="+mn-lt"/>
                <a:ea typeface="+mn-ea"/>
                <a:cs typeface="+mn-cs"/>
              </a:rPr>
              <a:t>например 10% рыночная, а мы меньше взяли - Дисконт - разница между эффективной и рыночной </a:t>
            </a:r>
          </a:p>
          <a:p>
            <a:r>
              <a:rPr lang="ru-RU" sz="1200" kern="1200" dirty="0">
                <a:solidFill>
                  <a:schemeClr val="tx1"/>
                </a:solidFill>
                <a:effectLst/>
                <a:latin typeface="+mn-lt"/>
                <a:ea typeface="+mn-ea"/>
                <a:cs typeface="+mn-cs"/>
              </a:rPr>
              <a:t>Если </a:t>
            </a:r>
            <a:r>
              <a:rPr lang="ru-RU" sz="1200" kern="1200" dirty="0" err="1">
                <a:solidFill>
                  <a:schemeClr val="tx1"/>
                </a:solidFill>
                <a:effectLst/>
                <a:latin typeface="+mn-lt"/>
                <a:ea typeface="+mn-ea"/>
                <a:cs typeface="+mn-cs"/>
              </a:rPr>
              <a:t>эффеткивная</a:t>
            </a:r>
            <a:r>
              <a:rPr lang="ru-RU" sz="1200" kern="1200" dirty="0">
                <a:solidFill>
                  <a:schemeClr val="tx1"/>
                </a:solidFill>
                <a:effectLst/>
                <a:latin typeface="+mn-lt"/>
                <a:ea typeface="+mn-ea"/>
                <a:cs typeface="+mn-cs"/>
              </a:rPr>
              <a:t> = рыночной - то дисконт будет 0</a:t>
            </a:r>
          </a:p>
          <a:p>
            <a:r>
              <a:rPr lang="ru-RU" sz="1200" kern="1200" dirty="0">
                <a:solidFill>
                  <a:schemeClr val="tx1"/>
                </a:solidFill>
                <a:effectLst/>
                <a:latin typeface="+mn-lt"/>
                <a:ea typeface="+mn-ea"/>
                <a:cs typeface="+mn-cs"/>
              </a:rPr>
              <a:t>Если добавить расход то </a:t>
            </a:r>
            <a:r>
              <a:rPr lang="ru-RU" sz="1200" kern="1200" dirty="0" err="1">
                <a:solidFill>
                  <a:schemeClr val="tx1"/>
                </a:solidFill>
                <a:effectLst/>
                <a:latin typeface="+mn-lt"/>
                <a:ea typeface="+mn-ea"/>
                <a:cs typeface="+mn-cs"/>
              </a:rPr>
              <a:t>возвратет</a:t>
            </a:r>
            <a:r>
              <a:rPr lang="ru-RU" sz="1200" kern="1200" dirty="0">
                <a:solidFill>
                  <a:schemeClr val="tx1"/>
                </a:solidFill>
                <a:effectLst/>
                <a:latin typeface="+mn-lt"/>
                <a:ea typeface="+mn-ea"/>
                <a:cs typeface="+mn-cs"/>
              </a:rPr>
              <a:t> ЭПС - расход учитывается в графике</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Документ </a:t>
            </a:r>
            <a:r>
              <a:rPr lang="ru-RU" sz="1200" kern="1200" dirty="0" err="1">
                <a:solidFill>
                  <a:schemeClr val="tx1"/>
                </a:solidFill>
                <a:effectLst/>
                <a:latin typeface="+mn-lt"/>
                <a:ea typeface="+mn-ea"/>
                <a:cs typeface="+mn-cs"/>
              </a:rPr>
              <a:t>сторно</a:t>
            </a:r>
            <a:r>
              <a:rPr lang="ru-RU" sz="1200" kern="1200" dirty="0">
                <a:solidFill>
                  <a:schemeClr val="tx1"/>
                </a:solidFill>
                <a:effectLst/>
                <a:latin typeface="+mn-lt"/>
                <a:ea typeface="+mn-ea"/>
                <a:cs typeface="+mn-cs"/>
              </a:rPr>
              <a:t> - отловит все операции по кредитному договору и по связанным договорим -</a:t>
            </a:r>
            <a:r>
              <a:rPr lang="ru-RU" sz="1200" kern="1200" dirty="0" err="1">
                <a:solidFill>
                  <a:schemeClr val="tx1"/>
                </a:solidFill>
                <a:effectLst/>
                <a:latin typeface="+mn-lt"/>
                <a:ea typeface="+mn-ea"/>
                <a:cs typeface="+mn-cs"/>
              </a:rPr>
              <a:t>нармиер</a:t>
            </a:r>
            <a:r>
              <a:rPr lang="ru-RU" sz="1200" kern="1200" dirty="0">
                <a:solidFill>
                  <a:schemeClr val="tx1"/>
                </a:solidFill>
                <a:effectLst/>
                <a:latin typeface="+mn-lt"/>
                <a:ea typeface="+mn-ea"/>
                <a:cs typeface="+mn-cs"/>
              </a:rPr>
              <a:t> наш </a:t>
            </a:r>
            <a:r>
              <a:rPr lang="ru-RU" sz="1200" kern="1200" dirty="0" err="1">
                <a:solidFill>
                  <a:schemeClr val="tx1"/>
                </a:solidFill>
                <a:effectLst/>
                <a:latin typeface="+mn-lt"/>
                <a:ea typeface="+mn-ea"/>
                <a:cs typeface="+mn-cs"/>
              </a:rPr>
              <a:t>доп</a:t>
            </a:r>
            <a:r>
              <a:rPr lang="ru-RU" sz="1200" kern="1200" dirty="0">
                <a:solidFill>
                  <a:schemeClr val="tx1"/>
                </a:solidFill>
                <a:effectLst/>
                <a:latin typeface="+mn-lt"/>
                <a:ea typeface="+mn-ea"/>
                <a:cs typeface="+mn-cs"/>
              </a:rPr>
              <a:t> расход</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Делаем регламенты операцию - начисляются проводки по ФИ по партерам</a:t>
            </a:r>
          </a:p>
          <a:p>
            <a:r>
              <a:rPr lang="ru-RU" sz="1200" kern="1200" dirty="0">
                <a:solidFill>
                  <a:schemeClr val="tx1"/>
                </a:solidFill>
                <a:effectLst/>
                <a:latin typeface="+mn-lt"/>
                <a:ea typeface="+mn-ea"/>
                <a:cs typeface="+mn-cs"/>
              </a:rPr>
              <a:t>начисление дисконта ,амортизация дисконта, начисление процентов </a:t>
            </a:r>
            <a:r>
              <a:rPr lang="ru-RU" sz="1200" kern="1200" dirty="0" err="1">
                <a:solidFill>
                  <a:schemeClr val="tx1"/>
                </a:solidFill>
                <a:effectLst/>
                <a:latin typeface="+mn-lt"/>
                <a:ea typeface="+mn-ea"/>
                <a:cs typeface="+mn-cs"/>
              </a:rPr>
              <a:t>распределени</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езалдженности</a:t>
            </a:r>
            <a:r>
              <a:rPr lang="ru-RU" sz="1200" kern="1200" dirty="0">
                <a:solidFill>
                  <a:schemeClr val="tx1"/>
                </a:solidFill>
                <a:effectLst/>
                <a:latin typeface="+mn-lt"/>
                <a:ea typeface="+mn-ea"/>
                <a:cs typeface="+mn-cs"/>
              </a:rPr>
              <a:t> по </a:t>
            </a:r>
            <a:r>
              <a:rPr lang="ru-RU" sz="1200" kern="1200" dirty="0" err="1">
                <a:solidFill>
                  <a:schemeClr val="tx1"/>
                </a:solidFill>
                <a:effectLst/>
                <a:latin typeface="+mn-lt"/>
                <a:ea typeface="+mn-ea"/>
                <a:cs typeface="+mn-cs"/>
              </a:rPr>
              <a:t>интрвалм</a:t>
            </a:r>
            <a:r>
              <a:rPr lang="ru-RU" sz="1200" kern="1200" dirty="0">
                <a:solidFill>
                  <a:schemeClr val="tx1"/>
                </a:solidFill>
                <a:effectLst/>
                <a:latin typeface="+mn-lt"/>
                <a:ea typeface="+mn-ea"/>
                <a:cs typeface="+mn-cs"/>
              </a:rPr>
              <a:t> - проводки в </a:t>
            </a:r>
            <a:r>
              <a:rPr lang="ru-RU" sz="1200" kern="1200" dirty="0" err="1">
                <a:solidFill>
                  <a:schemeClr val="tx1"/>
                </a:solidFill>
                <a:effectLst/>
                <a:latin typeface="+mn-lt"/>
                <a:ea typeface="+mn-ea"/>
                <a:cs typeface="+mn-cs"/>
              </a:rPr>
              <a:t>соот</a:t>
            </a:r>
            <a:r>
              <a:rPr lang="ru-RU" sz="1200" kern="1200" dirty="0">
                <a:solidFill>
                  <a:schemeClr val="tx1"/>
                </a:solidFill>
                <a:effectLst/>
                <a:latin typeface="+mn-lt"/>
                <a:ea typeface="+mn-ea"/>
                <a:cs typeface="+mn-cs"/>
              </a:rPr>
              <a:t> с графиком</a:t>
            </a:r>
          </a:p>
          <a:p>
            <a:r>
              <a:rPr lang="ru-RU" sz="1200" kern="1200" dirty="0">
                <a:solidFill>
                  <a:schemeClr val="tx1"/>
                </a:solidFill>
                <a:effectLst/>
                <a:latin typeface="+mn-lt"/>
                <a:ea typeface="+mn-ea"/>
                <a:cs typeface="+mn-cs"/>
              </a:rPr>
              <a:t>ОСВ можно вывести и посмотреть движения по ФИ - проводки в разрезе операций</a:t>
            </a:r>
          </a:p>
          <a:p>
            <a:r>
              <a:rPr lang="ru-RU" sz="1200" kern="1200" dirty="0">
                <a:solidFill>
                  <a:schemeClr val="tx1"/>
                </a:solidFill>
                <a:effectLst/>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2E0DFCC5-BF14-4853-A96B-C89B6A276F77}" type="slidenum">
              <a:rPr lang="ru-RU" smtClean="0"/>
              <a:t>35</a:t>
            </a:fld>
            <a:endParaRPr lang="ru-RU" dirty="0"/>
          </a:p>
        </p:txBody>
      </p:sp>
    </p:spTree>
    <p:extLst>
      <p:ext uri="{BB962C8B-B14F-4D97-AF65-F5344CB8AC3E}">
        <p14:creationId xmlns:p14="http://schemas.microsoft.com/office/powerpoint/2010/main" val="275794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Кнопка заполнить - программа переносит все договора</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Графики раньше не разделялись - теперь разделяются на основной долг и проценты + графики из нескольких частей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структура колонок меняется в зависимости от вида ФИ</a:t>
            </a:r>
          </a:p>
          <a:p>
            <a:r>
              <a:rPr lang="ru-RU" sz="1200" kern="1200" dirty="0">
                <a:solidFill>
                  <a:schemeClr val="tx1"/>
                </a:solidFill>
                <a:effectLst/>
                <a:latin typeface="+mn-lt"/>
                <a:ea typeface="+mn-ea"/>
                <a:cs typeface="+mn-cs"/>
              </a:rPr>
              <a:t>Сейчас графики разделаны - для основного долга и процентов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Графики из нескольких частей можно поддерживаться это позволяет признавать ДЗ не в тот  момент как  в РСБУ или если несколько получений и траншей </a:t>
            </a:r>
          </a:p>
          <a:p>
            <a:r>
              <a:rPr lang="ru-RU" sz="1200" kern="1200" dirty="0">
                <a:solidFill>
                  <a:schemeClr val="tx1"/>
                </a:solidFill>
                <a:effectLst/>
                <a:latin typeface="+mn-lt"/>
                <a:ea typeface="+mn-ea"/>
                <a:cs typeface="+mn-cs"/>
              </a:rPr>
              <a:t>если кредит - </a:t>
            </a:r>
            <a:r>
              <a:rPr lang="ru-RU" sz="1200" kern="1200" dirty="0" err="1">
                <a:solidFill>
                  <a:schemeClr val="tx1"/>
                </a:solidFill>
                <a:effectLst/>
                <a:latin typeface="+mn-lt"/>
                <a:ea typeface="+mn-ea"/>
                <a:cs typeface="+mn-cs"/>
              </a:rPr>
              <a:t>долг+процент</a:t>
            </a:r>
            <a:r>
              <a:rPr lang="ru-RU" sz="1200" kern="1200" dirty="0">
                <a:solidFill>
                  <a:schemeClr val="tx1"/>
                </a:solidFill>
                <a:effectLst/>
                <a:latin typeface="+mn-lt"/>
                <a:ea typeface="+mn-ea"/>
                <a:cs typeface="+mn-cs"/>
              </a:rPr>
              <a:t> +дисконт</a:t>
            </a:r>
          </a:p>
          <a:p>
            <a:r>
              <a:rPr lang="ru-RU" sz="1200" kern="1200" dirty="0">
                <a:solidFill>
                  <a:schemeClr val="tx1"/>
                </a:solidFill>
                <a:effectLst/>
                <a:latin typeface="+mn-lt"/>
                <a:ea typeface="+mn-ea"/>
                <a:cs typeface="+mn-cs"/>
              </a:rPr>
              <a:t>если ДЗ - колонка реализация и оплата + дисконт</a:t>
            </a:r>
          </a:p>
          <a:p>
            <a:r>
              <a:rPr lang="ru-RU" sz="1200" kern="1200" dirty="0">
                <a:solidFill>
                  <a:schemeClr val="tx1"/>
                </a:solidFill>
                <a:effectLst/>
                <a:latin typeface="+mn-lt"/>
                <a:ea typeface="+mn-ea"/>
                <a:cs typeface="+mn-cs"/>
              </a:rPr>
              <a:t>если лизинг - основное </a:t>
            </a:r>
            <a:r>
              <a:rPr lang="ru-RU" sz="1200" kern="1200" dirty="0" err="1">
                <a:solidFill>
                  <a:schemeClr val="tx1"/>
                </a:solidFill>
                <a:effectLst/>
                <a:latin typeface="+mn-lt"/>
                <a:ea typeface="+mn-ea"/>
                <a:cs typeface="+mn-cs"/>
              </a:rPr>
              <a:t>срество+задолжнность</a:t>
            </a:r>
            <a:r>
              <a:rPr lang="ru-RU" sz="1200" kern="1200" dirty="0">
                <a:solidFill>
                  <a:schemeClr val="tx1"/>
                </a:solidFill>
                <a:effectLst/>
                <a:latin typeface="+mn-lt"/>
                <a:ea typeface="+mn-ea"/>
                <a:cs typeface="+mn-cs"/>
              </a:rPr>
              <a:t> по </a:t>
            </a:r>
            <a:r>
              <a:rPr lang="ru-RU" sz="1200" kern="1200" dirty="0" err="1">
                <a:solidFill>
                  <a:schemeClr val="tx1"/>
                </a:solidFill>
                <a:effectLst/>
                <a:latin typeface="+mn-lt"/>
                <a:ea typeface="+mn-ea"/>
                <a:cs typeface="+mn-cs"/>
              </a:rPr>
              <a:t>лизингну</a:t>
            </a:r>
            <a:endParaRPr lang="ru-RU" sz="1200" kern="1200" dirty="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2E0DFCC5-BF14-4853-A96B-C89B6A276F77}" type="slidenum">
              <a:rPr lang="ru-RU" smtClean="0"/>
              <a:t>36</a:t>
            </a:fld>
            <a:endParaRPr lang="ru-RU" dirty="0"/>
          </a:p>
        </p:txBody>
      </p:sp>
    </p:spTree>
    <p:extLst>
      <p:ext uri="{BB962C8B-B14F-4D97-AF65-F5344CB8AC3E}">
        <p14:creationId xmlns:p14="http://schemas.microsoft.com/office/powerpoint/2010/main" val="4088455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План счетов - не регулируемая часть – в системе рекомендация  - 2 раздела - класса актива или обязательства и в каком разделе баланса или отчета о прибылях и убытках</a:t>
            </a:r>
            <a:r>
              <a:rPr lang="ru-RU" sz="1200" kern="1200" baseline="0" dirty="0">
                <a:solidFill>
                  <a:schemeClr val="tx1"/>
                </a:solidFill>
                <a:effectLst/>
                <a:latin typeface="+mn-lt"/>
                <a:ea typeface="+mn-ea"/>
                <a:cs typeface="+mn-cs"/>
              </a:rPr>
              <a:t> и </a:t>
            </a:r>
            <a:r>
              <a:rPr lang="ru-RU" sz="1200" kern="1200" dirty="0">
                <a:solidFill>
                  <a:schemeClr val="tx1"/>
                </a:solidFill>
                <a:effectLst/>
                <a:latin typeface="+mn-lt"/>
                <a:ea typeface="+mn-ea"/>
                <a:cs typeface="+mn-cs"/>
              </a:rPr>
              <a:t>два радела - соответствие счетам РСБУ</a:t>
            </a:r>
          </a:p>
          <a:p>
            <a:endParaRPr lang="ru-RU" dirty="0"/>
          </a:p>
        </p:txBody>
      </p:sp>
      <p:sp>
        <p:nvSpPr>
          <p:cNvPr id="4" name="Номер слайда 3"/>
          <p:cNvSpPr>
            <a:spLocks noGrp="1"/>
          </p:cNvSpPr>
          <p:nvPr>
            <p:ph type="sldNum" sz="quarter" idx="10"/>
          </p:nvPr>
        </p:nvSpPr>
        <p:spPr/>
        <p:txBody>
          <a:bodyPr/>
          <a:lstStyle/>
          <a:p>
            <a:fld id="{2E0DFCC5-BF14-4853-A96B-C89B6A276F77}" type="slidenum">
              <a:rPr lang="ru-RU" smtClean="0"/>
              <a:t>11</a:t>
            </a:fld>
            <a:endParaRPr lang="ru-RU" dirty="0"/>
          </a:p>
        </p:txBody>
      </p:sp>
    </p:spTree>
    <p:extLst>
      <p:ext uri="{BB962C8B-B14F-4D97-AF65-F5344CB8AC3E}">
        <p14:creationId xmlns:p14="http://schemas.microsoft.com/office/powerpoint/2010/main" val="3972254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стандарт 15 ввел новшества-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Расходы на компенсацию затрат в составе выручки признавать нельзя- мы должны признать выручку по аренде а компенсацию затрат на </a:t>
            </a:r>
            <a:r>
              <a:rPr lang="ru-RU" sz="1200" kern="1200" dirty="0" err="1">
                <a:solidFill>
                  <a:schemeClr val="tx1"/>
                </a:solidFill>
                <a:effectLst/>
                <a:latin typeface="+mn-lt"/>
                <a:ea typeface="+mn-ea"/>
                <a:cs typeface="+mn-cs"/>
              </a:rPr>
              <a:t>элктирчесто</a:t>
            </a:r>
            <a:r>
              <a:rPr lang="ru-RU" sz="1200" kern="1200" dirty="0">
                <a:solidFill>
                  <a:schemeClr val="tx1"/>
                </a:solidFill>
                <a:effectLst/>
                <a:latin typeface="+mn-lt"/>
                <a:ea typeface="+mn-ea"/>
                <a:cs typeface="+mn-cs"/>
              </a:rPr>
              <a:t> свернуть с расходами и уменьшить расходы на эл-во</a:t>
            </a:r>
          </a:p>
          <a:p>
            <a:r>
              <a:rPr lang="ru-RU" sz="1200" kern="1200" dirty="0">
                <a:solidFill>
                  <a:schemeClr val="tx1"/>
                </a:solidFill>
                <a:effectLst/>
                <a:latin typeface="+mn-lt"/>
                <a:ea typeface="+mn-ea"/>
                <a:cs typeface="+mn-cs"/>
              </a:rPr>
              <a:t>Момент контроля не всегда совпадает с  актами РСБУ - и нужно разделишь выручку на несколько компонентов - признать выручку по продаж продукции и отдельно услугу доставку</a:t>
            </a:r>
          </a:p>
          <a:p>
            <a:r>
              <a:rPr lang="ru-RU" sz="1200" kern="1200" dirty="0">
                <a:solidFill>
                  <a:schemeClr val="tx1"/>
                </a:solidFill>
                <a:effectLst/>
                <a:latin typeface="+mn-lt"/>
                <a:ea typeface="+mn-ea"/>
                <a:cs typeface="+mn-cs"/>
              </a:rPr>
              <a:t>Можем дисконтировать ДЗ</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Партеры учета ФИ - торговый инструмент</a:t>
            </a:r>
          </a:p>
          <a:p>
            <a:r>
              <a:rPr lang="ru-RU" sz="1200" kern="1200" dirty="0">
                <a:solidFill>
                  <a:schemeClr val="tx1"/>
                </a:solidFill>
                <a:effectLst/>
                <a:latin typeface="+mn-lt"/>
                <a:ea typeface="+mn-ea"/>
                <a:cs typeface="+mn-cs"/>
              </a:rPr>
              <a:t>Создаем параметры заводим карточку договори</a:t>
            </a:r>
          </a:p>
          <a:p>
            <a:r>
              <a:rPr lang="ru-RU" sz="1200" kern="1200" dirty="0">
                <a:solidFill>
                  <a:schemeClr val="tx1"/>
                </a:solidFill>
                <a:effectLst/>
                <a:latin typeface="+mn-lt"/>
                <a:ea typeface="+mn-ea"/>
                <a:cs typeface="+mn-cs"/>
              </a:rPr>
              <a:t>Заводим документ отражения - график будет либо заполненный либо пустой</a:t>
            </a:r>
          </a:p>
        </p:txBody>
      </p:sp>
      <p:sp>
        <p:nvSpPr>
          <p:cNvPr id="4" name="Номер слайда 3"/>
          <p:cNvSpPr>
            <a:spLocks noGrp="1"/>
          </p:cNvSpPr>
          <p:nvPr>
            <p:ph type="sldNum" sz="quarter" idx="10"/>
          </p:nvPr>
        </p:nvSpPr>
        <p:spPr/>
        <p:txBody>
          <a:bodyPr/>
          <a:lstStyle/>
          <a:p>
            <a:fld id="{2E0DFCC5-BF14-4853-A96B-C89B6A276F77}" type="slidenum">
              <a:rPr lang="ru-RU" smtClean="0"/>
              <a:t>37</a:t>
            </a:fld>
            <a:endParaRPr lang="ru-RU" dirty="0"/>
          </a:p>
        </p:txBody>
      </p:sp>
    </p:spTree>
    <p:extLst>
      <p:ext uri="{BB962C8B-B14F-4D97-AF65-F5344CB8AC3E}">
        <p14:creationId xmlns:p14="http://schemas.microsoft.com/office/powerpoint/2010/main" val="1855902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Заполняем график - как мы хотим признать выручку по МСФО</a:t>
            </a:r>
          </a:p>
          <a:p>
            <a:r>
              <a:rPr lang="ru-RU" sz="1200" kern="1200" dirty="0">
                <a:solidFill>
                  <a:schemeClr val="tx1"/>
                </a:solidFill>
                <a:effectLst/>
                <a:latin typeface="+mn-lt"/>
                <a:ea typeface="+mn-ea"/>
                <a:cs typeface="+mn-cs"/>
              </a:rPr>
              <a:t>например реализация по срокам отличается - НДС считается автоматически</a:t>
            </a:r>
          </a:p>
          <a:p>
            <a:r>
              <a:rPr lang="ru-RU" sz="1200" kern="1200" dirty="0">
                <a:solidFill>
                  <a:schemeClr val="tx1"/>
                </a:solidFill>
                <a:effectLst/>
                <a:latin typeface="+mn-lt"/>
                <a:ea typeface="+mn-ea"/>
                <a:cs typeface="+mn-cs"/>
              </a:rPr>
              <a:t>Оплата с НДС</a:t>
            </a:r>
          </a:p>
          <a:p>
            <a:r>
              <a:rPr lang="ru-RU" sz="1200" kern="1200" dirty="0">
                <a:solidFill>
                  <a:schemeClr val="tx1"/>
                </a:solidFill>
                <a:effectLst/>
                <a:latin typeface="+mn-lt"/>
                <a:ea typeface="+mn-ea"/>
                <a:cs typeface="+mn-cs"/>
              </a:rPr>
              <a:t>Счет учета указываем </a:t>
            </a:r>
          </a:p>
          <a:p>
            <a:r>
              <a:rPr lang="ru-RU" sz="1200" kern="1200" dirty="0">
                <a:solidFill>
                  <a:schemeClr val="tx1"/>
                </a:solidFill>
                <a:effectLst/>
                <a:latin typeface="+mn-lt"/>
                <a:ea typeface="+mn-ea"/>
                <a:cs typeface="+mn-cs"/>
              </a:rPr>
              <a:t>Если договор долгосрочный то программа рассчитает дисконт ДЗ исходя из рыночной процентной ставки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График записываем и проводим документ </a:t>
            </a:r>
            <a:r>
              <a:rPr lang="ru-RU" sz="1200" kern="1200" dirty="0" err="1">
                <a:solidFill>
                  <a:schemeClr val="tx1"/>
                </a:solidFill>
                <a:effectLst/>
                <a:latin typeface="+mn-lt"/>
                <a:ea typeface="+mn-ea"/>
                <a:cs typeface="+mn-cs"/>
              </a:rPr>
              <a:t>сторно</a:t>
            </a:r>
            <a:r>
              <a:rPr lang="ru-RU" sz="1200" kern="1200" dirty="0">
                <a:solidFill>
                  <a:schemeClr val="tx1"/>
                </a:solidFill>
                <a:effectLst/>
                <a:latin typeface="+mn-lt"/>
                <a:ea typeface="+mn-ea"/>
                <a:cs typeface="+mn-cs"/>
              </a:rPr>
              <a:t> - 3 проводки </a:t>
            </a:r>
            <a:r>
              <a:rPr lang="ru-RU" sz="1200" kern="1200" dirty="0" err="1">
                <a:solidFill>
                  <a:schemeClr val="tx1"/>
                </a:solidFill>
                <a:effectLst/>
                <a:latin typeface="+mn-lt"/>
                <a:ea typeface="+mn-ea"/>
                <a:cs typeface="+mn-cs"/>
              </a:rPr>
              <a:t>сторно</a:t>
            </a:r>
            <a:r>
              <a:rPr lang="ru-RU" sz="1200" kern="1200" dirty="0">
                <a:solidFill>
                  <a:schemeClr val="tx1"/>
                </a:solidFill>
                <a:effectLst/>
                <a:latin typeface="+mn-lt"/>
                <a:ea typeface="+mn-ea"/>
                <a:cs typeface="+mn-cs"/>
              </a:rPr>
              <a:t> реализации - НДС по реализации - пересняли временно на счет учета авансов НДС пока не будет признана реализация в МСФО и оплату пересняли на 76 счет</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Регламентная операция - </a:t>
            </a:r>
          </a:p>
          <a:p>
            <a:r>
              <a:rPr lang="ru-RU" sz="1200" kern="1200" dirty="0">
                <a:solidFill>
                  <a:schemeClr val="tx1"/>
                </a:solidFill>
                <a:effectLst/>
                <a:latin typeface="+mn-lt"/>
                <a:ea typeface="+mn-ea"/>
                <a:cs typeface="+mn-cs"/>
              </a:rPr>
              <a:t>1 выручку начислит которые предусмотрели по графику в МСФО</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2 списание авансов по НДС на счет реализации - возвращаем на счет реализации  за   разного момента признания выручки</a:t>
            </a:r>
          </a:p>
          <a:p>
            <a:r>
              <a:rPr lang="ru-RU" sz="1200" kern="1200" dirty="0">
                <a:solidFill>
                  <a:schemeClr val="tx1"/>
                </a:solidFill>
                <a:effectLst/>
                <a:latin typeface="+mn-lt"/>
                <a:ea typeface="+mn-ea"/>
                <a:cs typeface="+mn-cs"/>
              </a:rPr>
              <a:t>3 начисление дисконта</a:t>
            </a:r>
          </a:p>
          <a:p>
            <a:endParaRPr lang="ru-RU" dirty="0"/>
          </a:p>
          <a:p>
            <a:endParaRPr lang="ru-RU" dirty="0"/>
          </a:p>
        </p:txBody>
      </p:sp>
      <p:sp>
        <p:nvSpPr>
          <p:cNvPr id="4" name="Номер слайда 3"/>
          <p:cNvSpPr>
            <a:spLocks noGrp="1"/>
          </p:cNvSpPr>
          <p:nvPr>
            <p:ph type="sldNum" sz="quarter" idx="10"/>
          </p:nvPr>
        </p:nvSpPr>
        <p:spPr/>
        <p:txBody>
          <a:bodyPr/>
          <a:lstStyle/>
          <a:p>
            <a:fld id="{2E0DFCC5-BF14-4853-A96B-C89B6A276F77}" type="slidenum">
              <a:rPr lang="ru-RU" smtClean="0"/>
              <a:t>38</a:t>
            </a:fld>
            <a:endParaRPr lang="ru-RU" dirty="0"/>
          </a:p>
        </p:txBody>
      </p:sp>
    </p:spTree>
    <p:extLst>
      <p:ext uri="{BB962C8B-B14F-4D97-AF65-F5344CB8AC3E}">
        <p14:creationId xmlns:p14="http://schemas.microsoft.com/office/powerpoint/2010/main" val="1038789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16 стандарте расширили критерии признания аренды - различные условия по </a:t>
            </a:r>
            <a:r>
              <a:rPr lang="ru-RU" sz="1200" kern="1200" dirty="0" err="1">
                <a:solidFill>
                  <a:schemeClr val="tx1"/>
                </a:solidFill>
                <a:effectLst/>
                <a:latin typeface="+mn-lt"/>
                <a:ea typeface="+mn-ea"/>
                <a:cs typeface="+mn-cs"/>
              </a:rPr>
              <a:t>распряению</a:t>
            </a:r>
            <a:r>
              <a:rPr lang="ru-RU" sz="1200" kern="1200" dirty="0">
                <a:solidFill>
                  <a:schemeClr val="tx1"/>
                </a:solidFill>
                <a:effectLst/>
                <a:latin typeface="+mn-lt"/>
                <a:ea typeface="+mn-ea"/>
                <a:cs typeface="+mn-cs"/>
              </a:rPr>
              <a:t> активами - </a:t>
            </a:r>
            <a:r>
              <a:rPr lang="ru-RU" sz="1200" kern="1200" dirty="0" err="1">
                <a:solidFill>
                  <a:schemeClr val="tx1"/>
                </a:solidFill>
                <a:effectLst/>
                <a:latin typeface="+mn-lt"/>
                <a:ea typeface="+mn-ea"/>
                <a:cs typeface="+mn-cs"/>
              </a:rPr>
              <a:t>возмоност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перобрудвоать</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помщение</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ввели понятие неарендный компонент </a:t>
            </a:r>
          </a:p>
          <a:p>
            <a:r>
              <a:rPr lang="ru-RU" sz="1200" kern="1200" dirty="0">
                <a:solidFill>
                  <a:schemeClr val="tx1"/>
                </a:solidFill>
                <a:effectLst/>
                <a:latin typeface="+mn-lt"/>
                <a:ea typeface="+mn-ea"/>
                <a:cs typeface="+mn-cs"/>
              </a:rPr>
              <a:t>Допустим коммунальные платежи в услуги по ранете - это расходы </a:t>
            </a:r>
          </a:p>
          <a:p>
            <a:r>
              <a:rPr lang="ru-RU" sz="1200" kern="1200" dirty="0">
                <a:solidFill>
                  <a:schemeClr val="tx1"/>
                </a:solidFill>
                <a:effectLst/>
                <a:latin typeface="+mn-lt"/>
                <a:ea typeface="+mn-ea"/>
                <a:cs typeface="+mn-cs"/>
              </a:rPr>
              <a:t>если аренда финансово я- ставим как актив или обязательство по ранете - то неарендный прободаем учитывать как расходы</a:t>
            </a:r>
          </a:p>
          <a:p>
            <a:r>
              <a:rPr lang="ru-RU" sz="1200" kern="1200" dirty="0">
                <a:solidFill>
                  <a:schemeClr val="tx1"/>
                </a:solidFill>
                <a:effectLst/>
                <a:latin typeface="+mn-lt"/>
                <a:ea typeface="+mn-ea"/>
                <a:cs typeface="+mn-cs"/>
              </a:rPr>
              <a:t>Неарендный компонент поддерживается в системе</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График учтивее стоимость НВА + обязательство по ранете - в оплате моно выбелить </a:t>
            </a:r>
            <a:r>
              <a:rPr lang="ru-RU" sz="1200" kern="1200" dirty="0" err="1">
                <a:solidFill>
                  <a:schemeClr val="tx1"/>
                </a:solidFill>
                <a:effectLst/>
                <a:latin typeface="+mn-lt"/>
                <a:ea typeface="+mn-ea"/>
                <a:cs typeface="+mn-cs"/>
              </a:rPr>
              <a:t>неарнедынй</a:t>
            </a:r>
            <a:r>
              <a:rPr lang="ru-RU" sz="1200" kern="1200" dirty="0">
                <a:solidFill>
                  <a:schemeClr val="tx1"/>
                </a:solidFill>
                <a:effectLst/>
                <a:latin typeface="+mn-lt"/>
                <a:ea typeface="+mn-ea"/>
                <a:cs typeface="+mn-cs"/>
              </a:rPr>
              <a:t> платеж</a:t>
            </a:r>
          </a:p>
          <a:p>
            <a:r>
              <a:rPr lang="ru-RU" sz="1200" kern="1200" dirty="0">
                <a:solidFill>
                  <a:schemeClr val="tx1"/>
                </a:solidFill>
                <a:effectLst/>
                <a:latin typeface="+mn-lt"/>
                <a:ea typeface="+mn-ea"/>
                <a:cs typeface="+mn-cs"/>
              </a:rPr>
              <a:t>Платежи без </a:t>
            </a:r>
            <a:r>
              <a:rPr lang="ru-RU" sz="1200" kern="1200" dirty="0" err="1">
                <a:solidFill>
                  <a:schemeClr val="tx1"/>
                </a:solidFill>
                <a:effectLst/>
                <a:latin typeface="+mn-lt"/>
                <a:ea typeface="+mn-ea"/>
                <a:cs typeface="+mn-cs"/>
              </a:rPr>
              <a:t>ндс</a:t>
            </a:r>
            <a:r>
              <a:rPr lang="ru-RU" sz="1200" kern="1200" dirty="0">
                <a:solidFill>
                  <a:schemeClr val="tx1"/>
                </a:solidFill>
                <a:effectLst/>
                <a:latin typeface="+mn-lt"/>
                <a:ea typeface="+mn-ea"/>
                <a:cs typeface="+mn-cs"/>
              </a:rPr>
              <a:t> на погашение </a:t>
            </a:r>
            <a:r>
              <a:rPr lang="ru-RU" sz="1200" kern="1200" dirty="0" err="1">
                <a:solidFill>
                  <a:schemeClr val="tx1"/>
                </a:solidFill>
                <a:effectLst/>
                <a:latin typeface="+mn-lt"/>
                <a:ea typeface="+mn-ea"/>
                <a:cs typeface="+mn-cs"/>
              </a:rPr>
              <a:t>обязвтелтсвоа</a:t>
            </a:r>
            <a:r>
              <a:rPr lang="ru-RU" sz="1200" kern="1200" dirty="0">
                <a:solidFill>
                  <a:schemeClr val="tx1"/>
                </a:solidFill>
                <a:effectLst/>
                <a:latin typeface="+mn-lt"/>
                <a:ea typeface="+mn-ea"/>
                <a:cs typeface="+mn-cs"/>
              </a:rPr>
              <a:t> по аренде  и проценты</a:t>
            </a:r>
          </a:p>
          <a:p>
            <a:r>
              <a:rPr lang="ru-RU" sz="1200" kern="1200" dirty="0">
                <a:solidFill>
                  <a:schemeClr val="tx1"/>
                </a:solidFill>
                <a:effectLst/>
                <a:latin typeface="+mn-lt"/>
                <a:ea typeface="+mn-ea"/>
                <a:cs typeface="+mn-cs"/>
              </a:rPr>
              <a:t>Неарендный - на затраты периода </a:t>
            </a:r>
          </a:p>
          <a:p>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Есть помощник выбора</a:t>
            </a:r>
          </a:p>
          <a:p>
            <a:r>
              <a:rPr lang="ru-RU" sz="1200" kern="1200" dirty="0">
                <a:solidFill>
                  <a:schemeClr val="tx1"/>
                </a:solidFill>
                <a:effectLst/>
                <a:latin typeface="+mn-lt"/>
                <a:ea typeface="+mn-ea"/>
                <a:cs typeface="+mn-cs"/>
              </a:rPr>
              <a:t>В соответствии с МСФО (IAS) 17 арендаторам необходимо было классифицировать аренду либо как финансовую, либо как операционную.</a:t>
            </a:r>
          </a:p>
          <a:p>
            <a:r>
              <a:rPr lang="ru-RU" sz="1200" kern="1200" dirty="0">
                <a:solidFill>
                  <a:schemeClr val="tx1"/>
                </a:solidFill>
                <a:effectLst/>
                <a:latin typeface="+mn-lt"/>
                <a:ea typeface="+mn-ea"/>
                <a:cs typeface="+mn-cs"/>
              </a:rPr>
              <a:t>Если аренда классифицировалась как </a:t>
            </a:r>
            <a:r>
              <a:rPr lang="ru-RU" sz="1200" i="1" kern="1200" dirty="0">
                <a:solidFill>
                  <a:schemeClr val="tx1"/>
                </a:solidFill>
                <a:effectLst/>
                <a:latin typeface="+mn-lt"/>
                <a:ea typeface="+mn-ea"/>
                <a:cs typeface="+mn-cs"/>
              </a:rPr>
              <a:t>операционная (операционный лизинг)</a:t>
            </a:r>
            <a:r>
              <a:rPr lang="ru-RU" sz="1200" kern="1200" dirty="0">
                <a:solidFill>
                  <a:schemeClr val="tx1"/>
                </a:solidFill>
                <a:effectLst/>
                <a:latin typeface="+mn-lt"/>
                <a:ea typeface="+mn-ea"/>
                <a:cs typeface="+mn-cs"/>
              </a:rPr>
              <a:t>, то арендаторы не отражали на балансе ни активов, ни обязательств, - только арендные платежи в качестве расхода в составе прибыли или убытка. Нигде </a:t>
            </a:r>
            <a:r>
              <a:rPr lang="ru-RU" sz="1200" kern="1200" dirty="0" err="1">
                <a:solidFill>
                  <a:schemeClr val="tx1"/>
                </a:solidFill>
                <a:effectLst/>
                <a:latin typeface="+mn-lt"/>
                <a:ea typeface="+mn-ea"/>
                <a:cs typeface="+mn-cs"/>
              </a:rPr>
              <a:t>небыло</a:t>
            </a:r>
            <a:r>
              <a:rPr lang="ru-RU" sz="1200" kern="1200" dirty="0">
                <a:solidFill>
                  <a:schemeClr val="tx1"/>
                </a:solidFill>
                <a:effectLst/>
                <a:latin typeface="+mn-lt"/>
                <a:ea typeface="+mn-ea"/>
                <a:cs typeface="+mn-cs"/>
              </a:rPr>
              <a:t> это видно</a:t>
            </a:r>
          </a:p>
          <a:p>
            <a:r>
              <a:rPr lang="ru-RU" sz="1200" kern="1200" dirty="0">
                <a:solidFill>
                  <a:schemeClr val="tx1"/>
                </a:solidFill>
                <a:effectLst/>
                <a:latin typeface="+mn-lt"/>
                <a:ea typeface="+mn-ea"/>
                <a:cs typeface="+mn-cs"/>
              </a:rPr>
              <a:t>Новый МСФО (IFRS) 16 устраняет это несоответствие и предписывает учитывать большинство договоров аренды на балансе.</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Потому что в новом стандарте МСФО (IFRS) 16 содержится подробное руководство для определения того, </a:t>
            </a:r>
            <a:r>
              <a:rPr lang="ru-RU" sz="1200" i="1" kern="1200" dirty="0">
                <a:solidFill>
                  <a:schemeClr val="tx1"/>
                </a:solidFill>
                <a:effectLst/>
                <a:latin typeface="+mn-lt"/>
                <a:ea typeface="+mn-ea"/>
                <a:cs typeface="+mn-cs"/>
              </a:rPr>
              <a:t>является ли ваш договор договором аренды или договором на оказание услуг (договор без аренды)</a:t>
            </a:r>
            <a:r>
              <a:rPr lang="ru-RU" sz="1200" kern="1200" dirty="0">
                <a:solidFill>
                  <a:schemeClr val="tx1"/>
                </a:solidFill>
                <a:effectLst/>
                <a:latin typeface="+mn-lt"/>
                <a:ea typeface="+mn-ea"/>
                <a:cs typeface="+mn-cs"/>
              </a:rPr>
              <a:t>. -как раз помощник выбора используется</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соответствии с новым IFRS 16 вам </a:t>
            </a:r>
            <a:r>
              <a:rPr lang="ru-RU" sz="1200" b="1" kern="1200" dirty="0">
                <a:solidFill>
                  <a:schemeClr val="tx1"/>
                </a:solidFill>
                <a:effectLst/>
                <a:latin typeface="+mn-lt"/>
                <a:ea typeface="+mn-ea"/>
                <a:cs typeface="+mn-cs"/>
              </a:rPr>
              <a:t>необходимо разделить арендные платежи</a:t>
            </a:r>
            <a:r>
              <a:rPr lang="ru-RU" sz="1200" kern="1200" dirty="0">
                <a:solidFill>
                  <a:schemeClr val="tx1"/>
                </a:solidFill>
                <a:effectLst/>
                <a:latin typeface="+mn-lt"/>
                <a:ea typeface="+mn-ea"/>
                <a:cs typeface="+mn-cs"/>
              </a:rPr>
              <a:t> на те, что включают компонент аренды и те, что не включают аренду, поскольку вам необходимо:</a:t>
            </a:r>
          </a:p>
          <a:p>
            <a:pPr lvl="0"/>
            <a:r>
              <a:rPr lang="ru-RU" sz="1200" kern="1200" dirty="0">
                <a:solidFill>
                  <a:schemeClr val="tx1"/>
                </a:solidFill>
                <a:effectLst/>
                <a:latin typeface="+mn-lt"/>
                <a:ea typeface="+mn-ea"/>
                <a:cs typeface="+mn-cs"/>
              </a:rPr>
              <a:t>Отразить в учете компонент аренды как аренду согласно IFRS 16 (если он соответствует критериям IFRS 16); а также</a:t>
            </a:r>
          </a:p>
          <a:p>
            <a:pPr lvl="0"/>
            <a:r>
              <a:rPr lang="ru-RU" sz="1200" kern="1200" dirty="0">
                <a:solidFill>
                  <a:schemeClr val="tx1"/>
                </a:solidFill>
                <a:effectLst/>
                <a:latin typeface="+mn-lt"/>
                <a:ea typeface="+mn-ea"/>
                <a:cs typeface="+mn-cs"/>
              </a:rPr>
              <a:t>Отразить в учете компонент услуг, как и прежде, в большинстве случаев, в качестве расхода в составе прибыли или убытка.</a:t>
            </a: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2E0DFCC5-BF14-4853-A96B-C89B6A276F77}" type="slidenum">
              <a:rPr lang="ru-RU" smtClean="0"/>
              <a:t>39</a:t>
            </a:fld>
            <a:endParaRPr lang="ru-RU" dirty="0"/>
          </a:p>
        </p:txBody>
      </p:sp>
    </p:spTree>
    <p:extLst>
      <p:ext uri="{BB962C8B-B14F-4D97-AF65-F5344CB8AC3E}">
        <p14:creationId xmlns:p14="http://schemas.microsoft.com/office/powerpoint/2010/main" val="3308499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вид объекта  - раздел баланса - актив или обязательство </a:t>
            </a:r>
          </a:p>
          <a:p>
            <a:r>
              <a:rPr lang="ru-RU" sz="1200" kern="1200" dirty="0">
                <a:solidFill>
                  <a:schemeClr val="tx1"/>
                </a:solidFill>
                <a:effectLst/>
                <a:latin typeface="+mn-lt"/>
                <a:ea typeface="+mn-ea"/>
                <a:cs typeface="+mn-cs"/>
              </a:rPr>
              <a:t>характер -торговый или финансовый </a:t>
            </a:r>
          </a:p>
          <a:p>
            <a:r>
              <a:rPr lang="ru-RU" sz="1200" kern="1200" dirty="0">
                <a:solidFill>
                  <a:schemeClr val="tx1"/>
                </a:solidFill>
                <a:effectLst/>
                <a:latin typeface="+mn-lt"/>
                <a:ea typeface="+mn-ea"/>
                <a:cs typeface="+mn-cs"/>
              </a:rPr>
              <a:t>стандарт с которым учитываем </a:t>
            </a:r>
          </a:p>
          <a:p>
            <a:r>
              <a:rPr lang="ru-RU" sz="1200" kern="1200" dirty="0">
                <a:solidFill>
                  <a:schemeClr val="tx1"/>
                </a:solidFill>
                <a:effectLst/>
                <a:latin typeface="+mn-lt"/>
                <a:ea typeface="+mn-ea"/>
                <a:cs typeface="+mn-cs"/>
              </a:rPr>
              <a:t> </a:t>
            </a:r>
          </a:p>
          <a:p>
            <a:r>
              <a:rPr lang="ru-RU" sz="1200" kern="1200" dirty="0" err="1">
                <a:solidFill>
                  <a:schemeClr val="tx1"/>
                </a:solidFill>
                <a:effectLst/>
                <a:latin typeface="+mn-lt"/>
                <a:ea typeface="+mn-ea"/>
                <a:cs typeface="+mn-cs"/>
              </a:rPr>
              <a:t>фин</a:t>
            </a:r>
            <a:r>
              <a:rPr lang="ru-RU" sz="1200" kern="1200" dirty="0">
                <a:solidFill>
                  <a:schemeClr val="tx1"/>
                </a:solidFill>
                <a:effectLst/>
                <a:latin typeface="+mn-lt"/>
                <a:ea typeface="+mn-ea"/>
                <a:cs typeface="+mn-cs"/>
              </a:rPr>
              <a:t> инструмент - только денежные потоки займы вексель - купили продадимся</a:t>
            </a:r>
          </a:p>
          <a:p>
            <a:r>
              <a:rPr lang="ru-RU" sz="1200" kern="1200" dirty="0">
                <a:solidFill>
                  <a:schemeClr val="tx1"/>
                </a:solidFill>
                <a:effectLst/>
                <a:latin typeface="+mn-lt"/>
                <a:ea typeface="+mn-ea"/>
                <a:cs typeface="+mn-cs"/>
              </a:rPr>
              <a:t>торговый - потоки товаров или услуг </a:t>
            </a:r>
          </a:p>
          <a:p>
            <a:r>
              <a:rPr lang="ru-RU" sz="1200" kern="1200" dirty="0">
                <a:solidFill>
                  <a:schemeClr val="tx1"/>
                </a:solidFill>
                <a:effectLst/>
                <a:latin typeface="+mn-lt"/>
                <a:ea typeface="+mn-ea"/>
                <a:cs typeface="+mn-cs"/>
              </a:rPr>
              <a:t>Переключатель нужен для  порядка признания выручки и ДЗ, КЗ</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Переключатель применение  ЭСП к графику</a:t>
            </a:r>
          </a:p>
          <a:p>
            <a:r>
              <a:rPr lang="ru-RU" sz="1200" kern="1200" dirty="0">
                <a:solidFill>
                  <a:schemeClr val="tx1"/>
                </a:solidFill>
                <a:effectLst/>
                <a:latin typeface="+mn-lt"/>
                <a:ea typeface="+mn-ea"/>
                <a:cs typeface="+mn-cs"/>
              </a:rPr>
              <a:t>-Погашение основного  долга и  процентов в </a:t>
            </a:r>
            <a:r>
              <a:rPr lang="ru-RU" sz="1200" kern="1200" dirty="0" err="1">
                <a:solidFill>
                  <a:schemeClr val="tx1"/>
                </a:solidFill>
                <a:effectLst/>
                <a:latin typeface="+mn-lt"/>
                <a:ea typeface="+mn-ea"/>
                <a:cs typeface="+mn-cs"/>
              </a:rPr>
              <a:t>соотв</a:t>
            </a:r>
            <a:r>
              <a:rPr lang="ru-RU" sz="1200" kern="1200" dirty="0">
                <a:solidFill>
                  <a:schemeClr val="tx1"/>
                </a:solidFill>
                <a:effectLst/>
                <a:latin typeface="+mn-lt"/>
                <a:ea typeface="+mn-ea"/>
                <a:cs typeface="+mn-cs"/>
              </a:rPr>
              <a:t> с графиком по договору - программы две вкладки отдельный график для долгов и процентов</a:t>
            </a:r>
          </a:p>
          <a:p>
            <a:r>
              <a:rPr lang="ru-RU" sz="1200" kern="1200" dirty="0">
                <a:solidFill>
                  <a:schemeClr val="tx1"/>
                </a:solidFill>
                <a:effectLst/>
                <a:latin typeface="+mn-lt"/>
                <a:ea typeface="+mn-ea"/>
                <a:cs typeface="+mn-cs"/>
              </a:rPr>
              <a:t>-</a:t>
            </a:r>
            <a:r>
              <a:rPr lang="ru-RU" sz="1200" kern="1200" dirty="0" err="1">
                <a:solidFill>
                  <a:schemeClr val="tx1"/>
                </a:solidFill>
                <a:effectLst/>
                <a:latin typeface="+mn-lt"/>
                <a:ea typeface="+mn-ea"/>
                <a:cs typeface="+mn-cs"/>
              </a:rPr>
              <a:t>Распеделение</a:t>
            </a:r>
            <a:r>
              <a:rPr lang="ru-RU" sz="1200" kern="1200" dirty="0">
                <a:solidFill>
                  <a:schemeClr val="tx1"/>
                </a:solidFill>
                <a:effectLst/>
                <a:latin typeface="+mn-lt"/>
                <a:ea typeface="+mn-ea"/>
                <a:cs typeface="+mn-cs"/>
              </a:rPr>
              <a:t> общей суммы платежа на основной долг и проценты - единая вкладка по платежам и программа сама будет распределять по долгу и процентов</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Порядок учета дисконта</a:t>
            </a:r>
          </a:p>
          <a:p>
            <a:r>
              <a:rPr lang="ru-RU" sz="1200" kern="1200" dirty="0">
                <a:solidFill>
                  <a:schemeClr val="tx1"/>
                </a:solidFill>
                <a:effectLst/>
                <a:latin typeface="+mn-lt"/>
                <a:ea typeface="+mn-ea"/>
                <a:cs typeface="+mn-cs"/>
              </a:rPr>
              <a:t>-Балансовый - на отдельном счете учета дисконта в балансе</a:t>
            </a:r>
          </a:p>
          <a:p>
            <a:r>
              <a:rPr lang="ru-RU" sz="1200" kern="1200" dirty="0">
                <a:solidFill>
                  <a:schemeClr val="tx1"/>
                </a:solidFill>
                <a:effectLst/>
                <a:latin typeface="+mn-lt"/>
                <a:ea typeface="+mn-ea"/>
                <a:cs typeface="+mn-cs"/>
              </a:rPr>
              <a:t>-</a:t>
            </a:r>
            <a:r>
              <a:rPr lang="ru-RU" sz="1200" kern="1200" dirty="0" err="1">
                <a:solidFill>
                  <a:schemeClr val="tx1"/>
                </a:solidFill>
                <a:effectLst/>
                <a:latin typeface="+mn-lt"/>
                <a:ea typeface="+mn-ea"/>
                <a:cs typeface="+mn-cs"/>
              </a:rPr>
              <a:t>Забалансовый</a:t>
            </a:r>
            <a:r>
              <a:rPr lang="ru-RU" sz="1200" kern="1200" dirty="0">
                <a:solidFill>
                  <a:schemeClr val="tx1"/>
                </a:solidFill>
                <a:effectLst/>
                <a:latin typeface="+mn-lt"/>
                <a:ea typeface="+mn-ea"/>
                <a:cs typeface="+mn-cs"/>
              </a:rPr>
              <a:t> - то дисконт учитывается на  счете учета </a:t>
            </a:r>
            <a:r>
              <a:rPr lang="ru-RU" sz="1200" kern="1200" dirty="0" err="1">
                <a:solidFill>
                  <a:schemeClr val="tx1"/>
                </a:solidFill>
                <a:effectLst/>
                <a:latin typeface="+mn-lt"/>
                <a:ea typeface="+mn-ea"/>
                <a:cs typeface="+mn-cs"/>
              </a:rPr>
              <a:t>фин</a:t>
            </a:r>
            <a:r>
              <a:rPr lang="ru-RU" sz="1200" kern="1200" dirty="0">
                <a:solidFill>
                  <a:schemeClr val="tx1"/>
                </a:solidFill>
                <a:effectLst/>
                <a:latin typeface="+mn-lt"/>
                <a:ea typeface="+mn-ea"/>
                <a:cs typeface="+mn-cs"/>
              </a:rPr>
              <a:t> инструмента -</a:t>
            </a:r>
          </a:p>
          <a:p>
            <a:r>
              <a:rPr lang="ru-RU" sz="1200" kern="1200" dirty="0">
                <a:solidFill>
                  <a:schemeClr val="tx1"/>
                </a:solidFill>
                <a:effectLst/>
                <a:latin typeface="+mn-lt"/>
                <a:ea typeface="+mn-ea"/>
                <a:cs typeface="+mn-cs"/>
              </a:rPr>
              <a:t>На счет обязательства сразу начисться - доход или расход по дисканту будет включается  процентную ставку </a:t>
            </a:r>
          </a:p>
          <a:p>
            <a:r>
              <a:rPr lang="ru-RU" sz="1200" kern="1200" dirty="0">
                <a:solidFill>
                  <a:schemeClr val="tx1"/>
                </a:solidFill>
                <a:effectLst/>
                <a:latin typeface="+mn-lt"/>
                <a:ea typeface="+mn-ea"/>
                <a:cs typeface="+mn-cs"/>
              </a:rPr>
              <a:t>Не будет поправки по дисконту - проценты сразу с </a:t>
            </a:r>
            <a:r>
              <a:rPr lang="ru-RU" sz="1200" kern="1200" dirty="0" err="1">
                <a:solidFill>
                  <a:schemeClr val="tx1"/>
                </a:solidFill>
                <a:effectLst/>
                <a:latin typeface="+mn-lt"/>
                <a:ea typeface="+mn-ea"/>
                <a:cs typeface="+mn-cs"/>
              </a:rPr>
              <a:t>учетно</a:t>
            </a:r>
            <a:r>
              <a:rPr lang="ru-RU" sz="1200" kern="1200" dirty="0">
                <a:solidFill>
                  <a:schemeClr val="tx1"/>
                </a:solidFill>
                <a:effectLst/>
                <a:latin typeface="+mn-lt"/>
                <a:ea typeface="+mn-ea"/>
                <a:cs typeface="+mn-cs"/>
              </a:rPr>
              <a:t> рыночной процентной ставки </a:t>
            </a:r>
          </a:p>
          <a:p>
            <a:r>
              <a:rPr lang="ru-RU" sz="1200" kern="1200" dirty="0" err="1">
                <a:solidFill>
                  <a:schemeClr val="tx1"/>
                </a:solidFill>
                <a:effectLst/>
                <a:latin typeface="+mn-lt"/>
                <a:ea typeface="+mn-ea"/>
                <a:cs typeface="+mn-cs"/>
              </a:rPr>
              <a:t>Амтортизация</a:t>
            </a:r>
            <a:r>
              <a:rPr lang="ru-RU" sz="1200" kern="1200" dirty="0">
                <a:solidFill>
                  <a:schemeClr val="tx1"/>
                </a:solidFill>
                <a:effectLst/>
                <a:latin typeface="+mn-lt"/>
                <a:ea typeface="+mn-ea"/>
                <a:cs typeface="+mn-cs"/>
              </a:rPr>
              <a:t> будет добавляться к сумме процентов - и дисконт будет повращаться за счет более высокой процентной ставки</a:t>
            </a:r>
          </a:p>
          <a:p>
            <a:endParaRPr lang="ru-RU" dirty="0"/>
          </a:p>
        </p:txBody>
      </p:sp>
      <p:sp>
        <p:nvSpPr>
          <p:cNvPr id="4" name="Номер слайда 3"/>
          <p:cNvSpPr>
            <a:spLocks noGrp="1"/>
          </p:cNvSpPr>
          <p:nvPr>
            <p:ph type="sldNum" sz="quarter" idx="10"/>
          </p:nvPr>
        </p:nvSpPr>
        <p:spPr/>
        <p:txBody>
          <a:bodyPr/>
          <a:lstStyle/>
          <a:p>
            <a:fld id="{2E0DFCC5-BF14-4853-A96B-C89B6A276F77}" type="slidenum">
              <a:rPr lang="ru-RU" smtClean="0"/>
              <a:t>40</a:t>
            </a:fld>
            <a:endParaRPr lang="ru-RU" dirty="0"/>
          </a:p>
        </p:txBody>
      </p:sp>
    </p:spTree>
    <p:extLst>
      <p:ext uri="{BB962C8B-B14F-4D97-AF65-F5344CB8AC3E}">
        <p14:creationId xmlns:p14="http://schemas.microsoft.com/office/powerpoint/2010/main" val="23524963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1 Устанавливаем </a:t>
            </a:r>
            <a:r>
              <a:rPr lang="ru-RU" sz="1200" kern="1200" dirty="0" err="1">
                <a:solidFill>
                  <a:schemeClr val="tx1"/>
                </a:solidFill>
                <a:effectLst/>
                <a:latin typeface="+mn-lt"/>
                <a:ea typeface="+mn-ea"/>
                <a:cs typeface="+mn-cs"/>
              </a:rPr>
              <a:t>парамтеры</a:t>
            </a:r>
            <a:r>
              <a:rPr lang="ru-RU" sz="1200" kern="1200" dirty="0">
                <a:solidFill>
                  <a:schemeClr val="tx1"/>
                </a:solidFill>
                <a:effectLst/>
                <a:latin typeface="+mn-lt"/>
                <a:ea typeface="+mn-ea"/>
                <a:cs typeface="+mn-cs"/>
              </a:rPr>
              <a:t> партеры - обязательства по лизингу - </a:t>
            </a:r>
            <a:r>
              <a:rPr lang="ru-RU" sz="1200" kern="1200" dirty="0" err="1">
                <a:solidFill>
                  <a:schemeClr val="tx1"/>
                </a:solidFill>
                <a:effectLst/>
                <a:latin typeface="+mn-lt"/>
                <a:ea typeface="+mn-ea"/>
                <a:cs typeface="+mn-cs"/>
              </a:rPr>
              <a:t>ифрс</a:t>
            </a:r>
            <a:r>
              <a:rPr lang="ru-RU" sz="1200" kern="1200" dirty="0">
                <a:solidFill>
                  <a:schemeClr val="tx1"/>
                </a:solidFill>
                <a:effectLst/>
                <a:latin typeface="+mn-lt"/>
                <a:ea typeface="+mn-ea"/>
                <a:cs typeface="+mn-cs"/>
              </a:rPr>
              <a:t> 16</a:t>
            </a:r>
          </a:p>
          <a:p>
            <a:r>
              <a:rPr lang="ru-RU" sz="1200" kern="1200" dirty="0">
                <a:solidFill>
                  <a:schemeClr val="tx1"/>
                </a:solidFill>
                <a:effectLst/>
                <a:latin typeface="+mn-lt"/>
                <a:ea typeface="+mn-ea"/>
                <a:cs typeface="+mn-cs"/>
              </a:rPr>
              <a:t>счета учета по аренде</a:t>
            </a:r>
          </a:p>
          <a:p>
            <a:r>
              <a:rPr lang="ru-RU" sz="1200" kern="1200" dirty="0">
                <a:solidFill>
                  <a:schemeClr val="tx1"/>
                </a:solidFill>
                <a:effectLst/>
                <a:latin typeface="+mn-lt"/>
                <a:ea typeface="+mn-ea"/>
                <a:cs typeface="+mn-cs"/>
              </a:rPr>
              <a:t>2 транслируем данные - палата аренды расхода по аренде</a:t>
            </a:r>
          </a:p>
          <a:p>
            <a:r>
              <a:rPr lang="ru-RU" sz="1200" kern="1200" dirty="0">
                <a:solidFill>
                  <a:schemeClr val="tx1"/>
                </a:solidFill>
                <a:effectLst/>
                <a:latin typeface="+mn-lt"/>
                <a:ea typeface="+mn-ea"/>
                <a:cs typeface="+mn-cs"/>
              </a:rPr>
              <a:t>3 трение документов по амортизации стоимости</a:t>
            </a:r>
          </a:p>
          <a:p>
            <a:pPr lvl="0"/>
            <a:r>
              <a:rPr lang="ru-RU" sz="1200" kern="1200" dirty="0">
                <a:solidFill>
                  <a:schemeClr val="tx1"/>
                </a:solidFill>
                <a:effectLst/>
                <a:latin typeface="+mn-lt"/>
                <a:ea typeface="+mn-ea"/>
                <a:cs typeface="+mn-cs"/>
              </a:rPr>
              <a:t>заполняется автоматически</a:t>
            </a:r>
          </a:p>
          <a:p>
            <a:pPr lvl="0"/>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4 вводим график - все платежи - начислен </a:t>
            </a:r>
            <a:r>
              <a:rPr lang="ru-RU" sz="1200" kern="1200" dirty="0" err="1">
                <a:solidFill>
                  <a:schemeClr val="tx1"/>
                </a:solidFill>
                <a:effectLst/>
                <a:latin typeface="+mn-lt"/>
                <a:ea typeface="+mn-ea"/>
                <a:cs typeface="+mn-cs"/>
              </a:rPr>
              <a:t>справочно</a:t>
            </a:r>
            <a:r>
              <a:rPr lang="ru-RU" sz="1200" kern="1200" dirty="0">
                <a:solidFill>
                  <a:schemeClr val="tx1"/>
                </a:solidFill>
                <a:effectLst/>
                <a:latin typeface="+mn-lt"/>
                <a:ea typeface="+mn-ea"/>
                <a:cs typeface="+mn-cs"/>
              </a:rPr>
              <a:t> - система рассчитывается </a:t>
            </a:r>
            <a:r>
              <a:rPr lang="ru-RU" sz="1200" kern="1200" dirty="0" err="1">
                <a:solidFill>
                  <a:schemeClr val="tx1"/>
                </a:solidFill>
                <a:effectLst/>
                <a:latin typeface="+mn-lt"/>
                <a:ea typeface="+mn-ea"/>
                <a:cs typeface="+mn-cs"/>
              </a:rPr>
              <a:t>нДС</a:t>
            </a:r>
            <a:r>
              <a:rPr lang="ru-RU" sz="1200" kern="1200" dirty="0">
                <a:solidFill>
                  <a:schemeClr val="tx1"/>
                </a:solidFill>
                <a:effectLst/>
                <a:latin typeface="+mn-lt"/>
                <a:ea typeface="+mn-ea"/>
                <a:cs typeface="+mn-cs"/>
              </a:rPr>
              <a:t> и сумму без </a:t>
            </a:r>
            <a:r>
              <a:rPr lang="ru-RU" sz="1200" kern="1200" dirty="0" err="1">
                <a:solidFill>
                  <a:schemeClr val="tx1"/>
                </a:solidFill>
                <a:effectLst/>
                <a:latin typeface="+mn-lt"/>
                <a:ea typeface="+mn-ea"/>
                <a:cs typeface="+mn-cs"/>
              </a:rPr>
              <a:t>ндс</a:t>
            </a:r>
            <a:r>
              <a:rPr lang="ru-RU" sz="1200" kern="1200" dirty="0">
                <a:solidFill>
                  <a:schemeClr val="tx1"/>
                </a:solidFill>
                <a:effectLst/>
                <a:latin typeface="+mn-lt"/>
                <a:ea typeface="+mn-ea"/>
                <a:cs typeface="+mn-cs"/>
              </a:rPr>
              <a:t> сопоставлять со стоимость ю ОС</a:t>
            </a:r>
          </a:p>
          <a:p>
            <a:r>
              <a:rPr lang="ru-RU" sz="1200" kern="1200" dirty="0">
                <a:solidFill>
                  <a:schemeClr val="tx1"/>
                </a:solidFill>
                <a:effectLst/>
                <a:latin typeface="+mn-lt"/>
                <a:ea typeface="+mn-ea"/>
                <a:cs typeface="+mn-cs"/>
              </a:rPr>
              <a:t>скажем что 5000 - коммунальные расходы и их не нужно учитывать  </a:t>
            </a:r>
          </a:p>
          <a:p>
            <a:r>
              <a:rPr lang="ru-RU" sz="1200" kern="1200" dirty="0">
                <a:solidFill>
                  <a:schemeClr val="tx1"/>
                </a:solidFill>
                <a:effectLst/>
                <a:latin typeface="+mn-lt"/>
                <a:ea typeface="+mn-ea"/>
                <a:cs typeface="+mn-cs"/>
              </a:rPr>
              <a:t>указываем ОС</a:t>
            </a:r>
          </a:p>
          <a:p>
            <a:r>
              <a:rPr lang="ru-RU" sz="1200" kern="1200" dirty="0">
                <a:solidFill>
                  <a:schemeClr val="tx1"/>
                </a:solidFill>
                <a:effectLst/>
                <a:latin typeface="+mn-lt"/>
                <a:ea typeface="+mn-ea"/>
                <a:cs typeface="+mn-cs"/>
              </a:rPr>
              <a:t>если стоимость имущества известна - ее можно задать вручную - программа рассчитает </a:t>
            </a:r>
            <a:r>
              <a:rPr lang="ru-RU" sz="1200" kern="1200" dirty="0" err="1">
                <a:solidFill>
                  <a:schemeClr val="tx1"/>
                </a:solidFill>
                <a:effectLst/>
                <a:latin typeface="+mn-lt"/>
                <a:ea typeface="+mn-ea"/>
                <a:cs typeface="+mn-cs"/>
              </a:rPr>
              <a:t>эсп</a:t>
            </a:r>
            <a:r>
              <a:rPr lang="ru-RU" sz="1200" kern="1200" dirty="0">
                <a:solidFill>
                  <a:schemeClr val="tx1"/>
                </a:solidFill>
                <a:effectLst/>
                <a:latin typeface="+mn-lt"/>
                <a:ea typeface="+mn-ea"/>
                <a:cs typeface="+mn-cs"/>
              </a:rPr>
              <a:t> - суммы в </a:t>
            </a:r>
            <a:r>
              <a:rPr lang="ru-RU" sz="1200" kern="1200" dirty="0" err="1">
                <a:solidFill>
                  <a:schemeClr val="tx1"/>
                </a:solidFill>
                <a:effectLst/>
                <a:latin typeface="+mn-lt"/>
                <a:ea typeface="+mn-ea"/>
                <a:cs typeface="+mn-cs"/>
              </a:rPr>
              <a:t>поагешние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одлг</a:t>
            </a:r>
            <a:r>
              <a:rPr lang="ru-RU" sz="1200" kern="1200" dirty="0">
                <a:solidFill>
                  <a:schemeClr val="tx1"/>
                </a:solidFill>
                <a:effectLst/>
                <a:latin typeface="+mn-lt"/>
                <a:ea typeface="+mn-ea"/>
                <a:cs typeface="+mn-cs"/>
              </a:rPr>
              <a:t> аи процентов</a:t>
            </a:r>
          </a:p>
          <a:p>
            <a:r>
              <a:rPr lang="ru-RU" sz="1200" kern="1200" dirty="0">
                <a:solidFill>
                  <a:schemeClr val="tx1"/>
                </a:solidFill>
                <a:effectLst/>
                <a:latin typeface="+mn-lt"/>
                <a:ea typeface="+mn-ea"/>
                <a:cs typeface="+mn-cs"/>
              </a:rPr>
              <a:t>если не знаем сколько истомит ОС- а знаем </a:t>
            </a:r>
            <a:r>
              <a:rPr lang="ru-RU" sz="1200" kern="1200" dirty="0" err="1">
                <a:solidFill>
                  <a:schemeClr val="tx1"/>
                </a:solidFill>
                <a:effectLst/>
                <a:latin typeface="+mn-lt"/>
                <a:ea typeface="+mn-ea"/>
                <a:cs typeface="+mn-cs"/>
              </a:rPr>
              <a:t>раночную</a:t>
            </a:r>
            <a:r>
              <a:rPr lang="ru-RU" sz="1200" kern="1200" dirty="0">
                <a:solidFill>
                  <a:schemeClr val="tx1"/>
                </a:solidFill>
                <a:effectLst/>
                <a:latin typeface="+mn-lt"/>
                <a:ea typeface="+mn-ea"/>
                <a:cs typeface="+mn-cs"/>
              </a:rPr>
              <a:t> процентную  ставку- то система обратным счетом - кнопка </a:t>
            </a:r>
            <a:r>
              <a:rPr lang="ru-RU" sz="1200" kern="1200" dirty="0" err="1">
                <a:solidFill>
                  <a:schemeClr val="tx1"/>
                </a:solidFill>
                <a:effectLst/>
                <a:latin typeface="+mn-lt"/>
                <a:ea typeface="+mn-ea"/>
                <a:cs typeface="+mn-cs"/>
              </a:rPr>
              <a:t>расчиаттсь</a:t>
            </a:r>
            <a:r>
              <a:rPr lang="ru-RU" sz="1200" kern="1200" dirty="0">
                <a:solidFill>
                  <a:schemeClr val="tx1"/>
                </a:solidFill>
                <a:effectLst/>
                <a:latin typeface="+mn-lt"/>
                <a:ea typeface="+mn-ea"/>
                <a:cs typeface="+mn-cs"/>
              </a:rPr>
              <a:t> стоимость ВНА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5 Сторнируем данные по РСБУ - проводим документ </a:t>
            </a:r>
            <a:r>
              <a:rPr lang="ru-RU" sz="1200" kern="1200" dirty="0" err="1">
                <a:solidFill>
                  <a:schemeClr val="tx1"/>
                </a:solidFill>
                <a:effectLst/>
                <a:latin typeface="+mn-lt"/>
                <a:ea typeface="+mn-ea"/>
                <a:cs typeface="+mn-cs"/>
              </a:rPr>
              <a:t>сторно</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6 Регламентная операция в качестве расхода только невредный  компонент</a:t>
            </a:r>
          </a:p>
          <a:p>
            <a:r>
              <a:rPr lang="ru-RU" sz="1200" kern="1200" dirty="0">
                <a:solidFill>
                  <a:schemeClr val="tx1"/>
                </a:solidFill>
                <a:effectLst/>
                <a:latin typeface="+mn-lt"/>
                <a:ea typeface="+mn-ea"/>
                <a:cs typeface="+mn-cs"/>
              </a:rPr>
              <a:t>оплаты как погашение </a:t>
            </a:r>
            <a:r>
              <a:rPr lang="ru-RU" sz="1200" kern="1200" dirty="0" err="1">
                <a:solidFill>
                  <a:schemeClr val="tx1"/>
                </a:solidFill>
                <a:effectLst/>
                <a:latin typeface="+mn-lt"/>
                <a:ea typeface="+mn-ea"/>
                <a:cs typeface="+mn-cs"/>
              </a:rPr>
              <a:t>обязетслтва</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ставит на учет объект ВНА</a:t>
            </a:r>
          </a:p>
          <a:p>
            <a:r>
              <a:rPr lang="ru-RU" sz="1200" kern="1200" dirty="0">
                <a:solidFill>
                  <a:schemeClr val="tx1"/>
                </a:solidFill>
                <a:effectLst/>
                <a:latin typeface="+mn-lt"/>
                <a:ea typeface="+mn-ea"/>
                <a:cs typeface="+mn-cs"/>
              </a:rPr>
              <a:t>начисляется амортизация</a:t>
            </a:r>
          </a:p>
          <a:p>
            <a:r>
              <a:rPr lang="ru-RU" sz="1200" kern="1200" dirty="0">
                <a:solidFill>
                  <a:schemeClr val="tx1"/>
                </a:solidFill>
                <a:effectLst/>
                <a:latin typeface="+mn-lt"/>
                <a:ea typeface="+mn-ea"/>
                <a:cs typeface="+mn-cs"/>
              </a:rPr>
              <a:t>признаются проценты по графику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Суммы регламентной операции совпадают с графикам</a:t>
            </a:r>
          </a:p>
          <a:p>
            <a:r>
              <a:rPr lang="ru-RU" sz="1200" kern="1200" dirty="0">
                <a:solidFill>
                  <a:schemeClr val="tx1"/>
                </a:solidFill>
                <a:effectLst/>
                <a:latin typeface="+mn-lt"/>
                <a:ea typeface="+mn-ea"/>
                <a:cs typeface="+mn-cs"/>
              </a:rPr>
              <a:t>можно посмотреть остатки по ФИ</a:t>
            </a:r>
          </a:p>
          <a:p>
            <a:r>
              <a:rPr lang="ru-RU" sz="1200" kern="1200" dirty="0">
                <a:solidFill>
                  <a:schemeClr val="tx1"/>
                </a:solidFill>
                <a:effectLst/>
                <a:latin typeface="+mn-lt"/>
                <a:ea typeface="+mn-ea"/>
                <a:cs typeface="+mn-cs"/>
              </a:rPr>
              <a:t>Остаток на счетах учета совпадает с остатки по графику - долг разить на долгосрочную и краткосрочную часть</a:t>
            </a:r>
          </a:p>
          <a:p>
            <a:r>
              <a:rPr lang="ru-RU" sz="1200" kern="1200" dirty="0">
                <a:solidFill>
                  <a:schemeClr val="tx1"/>
                </a:solidFill>
                <a:effectLst/>
                <a:latin typeface="+mn-lt"/>
                <a:ea typeface="+mn-ea"/>
                <a:cs typeface="+mn-cs"/>
              </a:rPr>
              <a:t>Актив ВНА попадает в реестр - он виден в эксплуатацию -по нему будет начисляться амортизация</a:t>
            </a:r>
          </a:p>
          <a:p>
            <a:r>
              <a:rPr lang="ru-RU" sz="1200" kern="1200" dirty="0">
                <a:solidFill>
                  <a:schemeClr val="tx1"/>
                </a:solidFill>
                <a:effectLst/>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2E0DFCC5-BF14-4853-A96B-C89B6A276F77}" type="slidenum">
              <a:rPr lang="ru-RU" smtClean="0"/>
              <a:t>41</a:t>
            </a:fld>
            <a:endParaRPr lang="ru-RU" dirty="0"/>
          </a:p>
        </p:txBody>
      </p:sp>
    </p:spTree>
    <p:extLst>
      <p:ext uri="{BB962C8B-B14F-4D97-AF65-F5344CB8AC3E}">
        <p14:creationId xmlns:p14="http://schemas.microsoft.com/office/powerpoint/2010/main" val="3845619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4 вводим график – указаны все платежи - начислен </a:t>
            </a:r>
            <a:r>
              <a:rPr lang="ru-RU" sz="1200" kern="1200" dirty="0" err="1">
                <a:solidFill>
                  <a:schemeClr val="tx1"/>
                </a:solidFill>
                <a:effectLst/>
                <a:latin typeface="+mn-lt"/>
                <a:ea typeface="+mn-ea"/>
                <a:cs typeface="+mn-cs"/>
              </a:rPr>
              <a:t>справочно</a:t>
            </a:r>
            <a:r>
              <a:rPr lang="ru-RU" sz="1200" kern="1200" dirty="0">
                <a:solidFill>
                  <a:schemeClr val="tx1"/>
                </a:solidFill>
                <a:effectLst/>
                <a:latin typeface="+mn-lt"/>
                <a:ea typeface="+mn-ea"/>
                <a:cs typeface="+mn-cs"/>
              </a:rPr>
              <a:t> - система рассчитывается НДС и сумму без </a:t>
            </a:r>
            <a:r>
              <a:rPr lang="ru-RU" sz="1200" kern="1200" dirty="0" err="1">
                <a:solidFill>
                  <a:schemeClr val="tx1"/>
                </a:solidFill>
                <a:effectLst/>
                <a:latin typeface="+mn-lt"/>
                <a:ea typeface="+mn-ea"/>
                <a:cs typeface="+mn-cs"/>
              </a:rPr>
              <a:t>ндс</a:t>
            </a:r>
            <a:r>
              <a:rPr lang="ru-RU" sz="1200" kern="1200" dirty="0">
                <a:solidFill>
                  <a:schemeClr val="tx1"/>
                </a:solidFill>
                <a:effectLst/>
                <a:latin typeface="+mn-lt"/>
                <a:ea typeface="+mn-ea"/>
                <a:cs typeface="+mn-cs"/>
              </a:rPr>
              <a:t> сопоставлять со стоимость ю ОС</a:t>
            </a:r>
          </a:p>
          <a:p>
            <a:r>
              <a:rPr lang="ru-RU" sz="1200" kern="1200" dirty="0">
                <a:solidFill>
                  <a:schemeClr val="tx1"/>
                </a:solidFill>
                <a:effectLst/>
                <a:latin typeface="+mn-lt"/>
                <a:ea typeface="+mn-ea"/>
                <a:cs typeface="+mn-cs"/>
              </a:rPr>
              <a:t>скажем что 5000 - коммунальные расходы и их не нужно учитывать  </a:t>
            </a:r>
          </a:p>
          <a:p>
            <a:r>
              <a:rPr lang="ru-RU" sz="1200" kern="1200" dirty="0">
                <a:solidFill>
                  <a:schemeClr val="tx1"/>
                </a:solidFill>
                <a:effectLst/>
                <a:latin typeface="+mn-lt"/>
                <a:ea typeface="+mn-ea"/>
                <a:cs typeface="+mn-cs"/>
              </a:rPr>
              <a:t>указываем ОС</a:t>
            </a:r>
          </a:p>
          <a:p>
            <a:r>
              <a:rPr lang="ru-RU" sz="1200" kern="1200" dirty="0">
                <a:solidFill>
                  <a:schemeClr val="tx1"/>
                </a:solidFill>
                <a:effectLst/>
                <a:latin typeface="+mn-lt"/>
                <a:ea typeface="+mn-ea"/>
                <a:cs typeface="+mn-cs"/>
              </a:rPr>
              <a:t>если стоимость имущества известна - ее </a:t>
            </a:r>
            <a:r>
              <a:rPr lang="ru-RU" sz="1200" kern="1200" dirty="0" err="1">
                <a:solidFill>
                  <a:schemeClr val="tx1"/>
                </a:solidFill>
                <a:effectLst/>
                <a:latin typeface="+mn-lt"/>
                <a:ea typeface="+mn-ea"/>
                <a:cs typeface="+mn-cs"/>
              </a:rPr>
              <a:t>можноо</a:t>
            </a:r>
            <a:r>
              <a:rPr lang="ru-RU" sz="1200" kern="1200" dirty="0">
                <a:solidFill>
                  <a:schemeClr val="tx1"/>
                </a:solidFill>
                <a:effectLst/>
                <a:latin typeface="+mn-lt"/>
                <a:ea typeface="+mn-ea"/>
                <a:cs typeface="+mn-cs"/>
              </a:rPr>
              <a:t> задать вручную - программа </a:t>
            </a:r>
            <a:r>
              <a:rPr lang="ru-RU" sz="1200" kern="1200" dirty="0" err="1">
                <a:solidFill>
                  <a:schemeClr val="tx1"/>
                </a:solidFill>
                <a:effectLst/>
                <a:latin typeface="+mn-lt"/>
                <a:ea typeface="+mn-ea"/>
                <a:cs typeface="+mn-cs"/>
              </a:rPr>
              <a:t>расчитает</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эсп</a:t>
            </a:r>
            <a:r>
              <a:rPr lang="ru-RU" sz="1200" kern="1200" dirty="0">
                <a:solidFill>
                  <a:schemeClr val="tx1"/>
                </a:solidFill>
                <a:effectLst/>
                <a:latin typeface="+mn-lt"/>
                <a:ea typeface="+mn-ea"/>
                <a:cs typeface="+mn-cs"/>
              </a:rPr>
              <a:t> - суммы в </a:t>
            </a:r>
            <a:r>
              <a:rPr lang="ru-RU" sz="1200" kern="1200" dirty="0" err="1">
                <a:solidFill>
                  <a:schemeClr val="tx1"/>
                </a:solidFill>
                <a:effectLst/>
                <a:latin typeface="+mn-lt"/>
                <a:ea typeface="+mn-ea"/>
                <a:cs typeface="+mn-cs"/>
              </a:rPr>
              <a:t>поагешние</a:t>
            </a:r>
            <a:r>
              <a:rPr lang="ru-RU" sz="1200" kern="1200" dirty="0">
                <a:solidFill>
                  <a:schemeClr val="tx1"/>
                </a:solidFill>
                <a:effectLst/>
                <a:latin typeface="+mn-lt"/>
                <a:ea typeface="+mn-ea"/>
                <a:cs typeface="+mn-cs"/>
              </a:rPr>
              <a:t> </a:t>
            </a:r>
            <a:r>
              <a:rPr lang="ru-RU" sz="1200" kern="1200" dirty="0" err="1">
                <a:solidFill>
                  <a:schemeClr val="tx1"/>
                </a:solidFill>
                <a:effectLst/>
                <a:latin typeface="+mn-lt"/>
                <a:ea typeface="+mn-ea"/>
                <a:cs typeface="+mn-cs"/>
              </a:rPr>
              <a:t>одлг</a:t>
            </a:r>
            <a:r>
              <a:rPr lang="ru-RU" sz="1200" kern="1200" dirty="0">
                <a:solidFill>
                  <a:schemeClr val="tx1"/>
                </a:solidFill>
                <a:effectLst/>
                <a:latin typeface="+mn-lt"/>
                <a:ea typeface="+mn-ea"/>
                <a:cs typeface="+mn-cs"/>
              </a:rPr>
              <a:t> аи процентов</a:t>
            </a:r>
          </a:p>
          <a:p>
            <a:r>
              <a:rPr lang="ru-RU" sz="1200" kern="1200" dirty="0">
                <a:solidFill>
                  <a:schemeClr val="tx1"/>
                </a:solidFill>
                <a:effectLst/>
                <a:latin typeface="+mn-lt"/>
                <a:ea typeface="+mn-ea"/>
                <a:cs typeface="+mn-cs"/>
              </a:rPr>
              <a:t>если не знаем сколько истомит ОС- а знаем рыночную процентную  ставку- то система обратным счетом - кнопка </a:t>
            </a:r>
            <a:r>
              <a:rPr lang="ru-RU" sz="1200" kern="1200" dirty="0" err="1">
                <a:solidFill>
                  <a:schemeClr val="tx1"/>
                </a:solidFill>
                <a:effectLst/>
                <a:latin typeface="+mn-lt"/>
                <a:ea typeface="+mn-ea"/>
                <a:cs typeface="+mn-cs"/>
              </a:rPr>
              <a:t>расчиаттсь</a:t>
            </a:r>
            <a:r>
              <a:rPr lang="ru-RU" sz="1200" kern="1200" dirty="0">
                <a:solidFill>
                  <a:schemeClr val="tx1"/>
                </a:solidFill>
                <a:effectLst/>
                <a:latin typeface="+mn-lt"/>
                <a:ea typeface="+mn-ea"/>
                <a:cs typeface="+mn-cs"/>
              </a:rPr>
              <a:t> стоимость ВНА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5 Сторнируем данные по РСБУ - проводим документ </a:t>
            </a:r>
            <a:r>
              <a:rPr lang="ru-RU" sz="1200" kern="1200" dirty="0" err="1">
                <a:solidFill>
                  <a:schemeClr val="tx1"/>
                </a:solidFill>
                <a:effectLst/>
                <a:latin typeface="+mn-lt"/>
                <a:ea typeface="+mn-ea"/>
                <a:cs typeface="+mn-cs"/>
              </a:rPr>
              <a:t>сторно</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6 Регламентная операция в качестве расхода только невредный  компонент</a:t>
            </a:r>
          </a:p>
          <a:p>
            <a:r>
              <a:rPr lang="ru-RU" sz="1200" kern="1200" dirty="0">
                <a:solidFill>
                  <a:schemeClr val="tx1"/>
                </a:solidFill>
                <a:effectLst/>
                <a:latin typeface="+mn-lt"/>
                <a:ea typeface="+mn-ea"/>
                <a:cs typeface="+mn-cs"/>
              </a:rPr>
              <a:t>оплаты как погашение </a:t>
            </a:r>
            <a:r>
              <a:rPr lang="ru-RU" sz="1200" kern="1200" dirty="0" err="1">
                <a:solidFill>
                  <a:schemeClr val="tx1"/>
                </a:solidFill>
                <a:effectLst/>
                <a:latin typeface="+mn-lt"/>
                <a:ea typeface="+mn-ea"/>
                <a:cs typeface="+mn-cs"/>
              </a:rPr>
              <a:t>обязетслтва</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ставит на учет объект ВНА</a:t>
            </a:r>
          </a:p>
          <a:p>
            <a:r>
              <a:rPr lang="ru-RU" sz="1200" kern="1200" dirty="0">
                <a:solidFill>
                  <a:schemeClr val="tx1"/>
                </a:solidFill>
                <a:effectLst/>
                <a:latin typeface="+mn-lt"/>
                <a:ea typeface="+mn-ea"/>
                <a:cs typeface="+mn-cs"/>
              </a:rPr>
              <a:t>начисляется амортизация</a:t>
            </a:r>
          </a:p>
          <a:p>
            <a:r>
              <a:rPr lang="ru-RU" sz="1200" kern="1200" dirty="0">
                <a:solidFill>
                  <a:schemeClr val="tx1"/>
                </a:solidFill>
                <a:effectLst/>
                <a:latin typeface="+mn-lt"/>
                <a:ea typeface="+mn-ea"/>
                <a:cs typeface="+mn-cs"/>
              </a:rPr>
              <a:t>признаются проценты по графику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Суммы регламентной операции совпадают с графикам</a:t>
            </a:r>
          </a:p>
          <a:p>
            <a:r>
              <a:rPr lang="ru-RU" sz="1200" kern="1200" dirty="0">
                <a:solidFill>
                  <a:schemeClr val="tx1"/>
                </a:solidFill>
                <a:effectLst/>
                <a:latin typeface="+mn-lt"/>
                <a:ea typeface="+mn-ea"/>
                <a:cs typeface="+mn-cs"/>
              </a:rPr>
              <a:t>можно посмотреть остатки по ФИ</a:t>
            </a:r>
          </a:p>
          <a:p>
            <a:r>
              <a:rPr lang="ru-RU" sz="1200" kern="1200" dirty="0">
                <a:solidFill>
                  <a:schemeClr val="tx1"/>
                </a:solidFill>
                <a:effectLst/>
                <a:latin typeface="+mn-lt"/>
                <a:ea typeface="+mn-ea"/>
                <a:cs typeface="+mn-cs"/>
              </a:rPr>
              <a:t>Остаток на счетах учета совпадает с остатки по графику - долг разить на долгосрочную и краткосрочную часть</a:t>
            </a:r>
          </a:p>
          <a:p>
            <a:r>
              <a:rPr lang="ru-RU" sz="1200" kern="1200" dirty="0">
                <a:solidFill>
                  <a:schemeClr val="tx1"/>
                </a:solidFill>
                <a:effectLst/>
                <a:latin typeface="+mn-lt"/>
                <a:ea typeface="+mn-ea"/>
                <a:cs typeface="+mn-cs"/>
              </a:rPr>
              <a:t>Актив ВНА попадает в реестр - он виден в эксплуатацию -по нему будет начисляться амортизация</a:t>
            </a:r>
          </a:p>
          <a:p>
            <a:r>
              <a:rPr lang="ru-RU" sz="1200" kern="1200" dirty="0">
                <a:solidFill>
                  <a:schemeClr val="tx1"/>
                </a:solidFill>
                <a:effectLst/>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2E0DFCC5-BF14-4853-A96B-C89B6A276F77}" type="slidenum">
              <a:rPr lang="ru-RU" smtClean="0"/>
              <a:t>42</a:t>
            </a:fld>
            <a:endParaRPr lang="ru-RU" dirty="0"/>
          </a:p>
        </p:txBody>
      </p:sp>
    </p:spTree>
    <p:extLst>
      <p:ext uri="{BB962C8B-B14F-4D97-AF65-F5344CB8AC3E}">
        <p14:creationId xmlns:p14="http://schemas.microsoft.com/office/powerpoint/2010/main" val="3668092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a:t>Есть отчеты по ФИ - ключевые параметры договоров</a:t>
            </a:r>
          </a:p>
          <a:p>
            <a:r>
              <a:rPr lang="ru-RU" sz="1200" dirty="0"/>
              <a:t>Отчет реестр финансовых операций - показывает движение по всем счетам учета  финансовым  инструментов  в разрезе операций - можно увидеть сумму РСБУ и попавши МСФО</a:t>
            </a:r>
          </a:p>
          <a:p>
            <a:r>
              <a:rPr lang="ru-RU" sz="1200" dirty="0"/>
              <a:t>Есть отчет - сроки погашения по ФИ</a:t>
            </a:r>
          </a:p>
          <a:p>
            <a:r>
              <a:rPr lang="ru-RU" sz="1200" kern="1200" dirty="0">
                <a:solidFill>
                  <a:schemeClr val="tx1"/>
                </a:solidFill>
                <a:effectLst/>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2E0DFCC5-BF14-4853-A96B-C89B6A276F77}" type="slidenum">
              <a:rPr lang="ru-RU" smtClean="0"/>
              <a:t>43</a:t>
            </a:fld>
            <a:endParaRPr lang="ru-RU" dirty="0"/>
          </a:p>
        </p:txBody>
      </p:sp>
    </p:spTree>
    <p:extLst>
      <p:ext uri="{BB962C8B-B14F-4D97-AF65-F5344CB8AC3E}">
        <p14:creationId xmlns:p14="http://schemas.microsoft.com/office/powerpoint/2010/main" val="2968307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050" kern="1200" dirty="0">
                <a:solidFill>
                  <a:schemeClr val="tx1"/>
                </a:solidFill>
                <a:effectLst/>
                <a:latin typeface="+mn-lt"/>
                <a:ea typeface="+mn-ea"/>
                <a:cs typeface="+mn-cs"/>
              </a:rPr>
              <a:t>В ПС есть категория счетов </a:t>
            </a:r>
          </a:p>
          <a:p>
            <a:r>
              <a:rPr lang="ru-RU" sz="1050" kern="1200" dirty="0">
                <a:solidFill>
                  <a:schemeClr val="tx1"/>
                </a:solidFill>
                <a:effectLst/>
                <a:latin typeface="+mn-lt"/>
                <a:ea typeface="+mn-ea"/>
                <a:cs typeface="+mn-cs"/>
              </a:rPr>
              <a:t>если для счете НЗП или запасы то система будет счета эти обрабатывать и закрывать в сот в с параметрами  закрытия</a:t>
            </a:r>
          </a:p>
          <a:p>
            <a:r>
              <a:rPr lang="ru-RU" sz="1050" kern="1200" dirty="0">
                <a:solidFill>
                  <a:schemeClr val="tx1"/>
                </a:solidFill>
                <a:effectLst/>
                <a:latin typeface="+mn-lt"/>
                <a:ea typeface="+mn-ea"/>
                <a:cs typeface="+mn-cs"/>
              </a:rPr>
              <a:t>Ком и </a:t>
            </a:r>
            <a:r>
              <a:rPr lang="ru-RU" sz="1050" kern="1200" dirty="0" err="1">
                <a:solidFill>
                  <a:schemeClr val="tx1"/>
                </a:solidFill>
                <a:effectLst/>
                <a:latin typeface="+mn-lt"/>
                <a:ea typeface="+mn-ea"/>
                <a:cs typeface="+mn-cs"/>
              </a:rPr>
              <a:t>адм</a:t>
            </a:r>
            <a:r>
              <a:rPr lang="ru-RU" sz="1050" kern="1200" dirty="0">
                <a:solidFill>
                  <a:schemeClr val="tx1"/>
                </a:solidFill>
                <a:effectLst/>
                <a:latin typeface="+mn-lt"/>
                <a:ea typeface="+mn-ea"/>
                <a:cs typeface="+mn-cs"/>
              </a:rPr>
              <a:t> расходы себестоимость -закрывается отдельным документов -Расчет </a:t>
            </a:r>
            <a:r>
              <a:rPr lang="ru-RU" sz="1050" kern="1200" dirty="0" err="1">
                <a:solidFill>
                  <a:schemeClr val="tx1"/>
                </a:solidFill>
                <a:effectLst/>
                <a:latin typeface="+mn-lt"/>
                <a:ea typeface="+mn-ea"/>
                <a:cs typeface="+mn-cs"/>
              </a:rPr>
              <a:t>фин</a:t>
            </a:r>
            <a:r>
              <a:rPr lang="ru-RU" sz="1050" kern="1200" dirty="0">
                <a:solidFill>
                  <a:schemeClr val="tx1"/>
                </a:solidFill>
                <a:effectLst/>
                <a:latin typeface="+mn-lt"/>
                <a:ea typeface="+mn-ea"/>
                <a:cs typeface="+mn-cs"/>
              </a:rPr>
              <a:t> результата </a:t>
            </a:r>
          </a:p>
          <a:p>
            <a:r>
              <a:rPr lang="ru-RU" sz="1050" kern="1200" dirty="0">
                <a:solidFill>
                  <a:schemeClr val="tx1"/>
                </a:solidFill>
                <a:effectLst/>
                <a:latin typeface="+mn-lt"/>
                <a:ea typeface="+mn-ea"/>
                <a:cs typeface="+mn-cs"/>
              </a:rPr>
              <a:t>Для счетов правильно категорию задать и указать параметры распределения</a:t>
            </a:r>
          </a:p>
          <a:p>
            <a:r>
              <a:rPr lang="ru-RU" sz="1050" kern="1200" dirty="0">
                <a:solidFill>
                  <a:schemeClr val="tx1"/>
                </a:solidFill>
                <a:effectLst/>
                <a:latin typeface="+mn-lt"/>
                <a:ea typeface="+mn-ea"/>
                <a:cs typeface="+mn-cs"/>
              </a:rPr>
              <a:t> </a:t>
            </a:r>
          </a:p>
          <a:p>
            <a:r>
              <a:rPr lang="ru-RU" sz="1050" kern="1200" dirty="0">
                <a:solidFill>
                  <a:schemeClr val="tx1"/>
                </a:solidFill>
                <a:effectLst/>
                <a:latin typeface="Times New Roman" pitchFamily="18" charset="0"/>
                <a:ea typeface="+mn-ea"/>
                <a:cs typeface="+mn-cs"/>
              </a:rPr>
              <a:t>Перейдем к расчету себестоимости. Для этого в программе используется соответствующая регламентная операция. Расчет себестоимости закрывает счета, для которых установлена категория «Незавершенное производство» или «Запасы». Счета категории «Незавершенное производство» закрываются на основе параметров, заданных в форме «Настройки распределения затрат». Счета учета запасов закрываются пропорционально количеству списанных запасов. </a:t>
            </a:r>
          </a:p>
          <a:p>
            <a:r>
              <a:rPr lang="ru-RU" sz="1050" kern="1200" dirty="0">
                <a:solidFill>
                  <a:schemeClr val="tx1"/>
                </a:solidFill>
                <a:effectLst/>
                <a:latin typeface="Times New Roman" pitchFamily="18" charset="0"/>
                <a:ea typeface="+mn-ea"/>
                <a:cs typeface="+mn-cs"/>
              </a:rPr>
              <a:t>Под термином «закрытие» в данном случае подразумевается списание сумм поправок МСФО, отнесенных на эти счета документами и операциями подсистемы МСФО. Суммы, транслированные из НСБУ в закрытии не участвуют.  Программа поддерживает циклическое распределение затрат, когда один счет закрывается на другой, а тот снова частично закрывается на первоначальный счет-источник. Для обработки таких операций в настройках регламентной операции выведен показатель «число итераций».</a:t>
            </a:r>
          </a:p>
          <a:p>
            <a:endParaRPr lang="ru-RU" sz="105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2E0DFCC5-BF14-4853-A96B-C89B6A276F77}" type="slidenum">
              <a:rPr lang="ru-RU" smtClean="0"/>
              <a:t>45</a:t>
            </a:fld>
            <a:endParaRPr lang="ru-RU" dirty="0"/>
          </a:p>
        </p:txBody>
      </p:sp>
    </p:spTree>
    <p:extLst>
      <p:ext uri="{BB962C8B-B14F-4D97-AF65-F5344CB8AC3E}">
        <p14:creationId xmlns:p14="http://schemas.microsoft.com/office/powerpoint/2010/main" val="6438881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счет источник и счет приемника - 20 счет на счет 90 - 100 процентов</a:t>
            </a:r>
          </a:p>
          <a:p>
            <a:r>
              <a:rPr lang="ru-RU" sz="1200" kern="1200" dirty="0">
                <a:solidFill>
                  <a:schemeClr val="tx1"/>
                </a:solidFill>
                <a:effectLst/>
                <a:latin typeface="+mn-lt"/>
                <a:ea typeface="+mn-ea"/>
                <a:cs typeface="+mn-cs"/>
              </a:rPr>
              <a:t>либо часть на один счет на другой </a:t>
            </a:r>
          </a:p>
          <a:p>
            <a:r>
              <a:rPr lang="ru-RU" sz="1200" kern="1200" dirty="0">
                <a:solidFill>
                  <a:schemeClr val="tx1"/>
                </a:solidFill>
                <a:effectLst/>
                <a:latin typeface="+mn-lt"/>
                <a:ea typeface="+mn-ea"/>
                <a:cs typeface="+mn-cs"/>
              </a:rPr>
              <a:t>распределений только для поправок - то мы транслируем  43-20  в полном объеме и наш документ зароет только поправки в результате документов </a:t>
            </a:r>
            <a:r>
              <a:rPr lang="ru-RU" sz="1200" kern="1200" dirty="0" err="1">
                <a:solidFill>
                  <a:schemeClr val="tx1"/>
                </a:solidFill>
                <a:effectLst/>
                <a:latin typeface="+mn-lt"/>
                <a:ea typeface="+mn-ea"/>
                <a:cs typeface="+mn-cs"/>
              </a:rPr>
              <a:t>параельного</a:t>
            </a:r>
            <a:r>
              <a:rPr lang="ru-RU" sz="1200" kern="1200" dirty="0">
                <a:solidFill>
                  <a:schemeClr val="tx1"/>
                </a:solidFill>
                <a:effectLst/>
                <a:latin typeface="+mn-lt"/>
                <a:ea typeface="+mn-ea"/>
                <a:cs typeface="+mn-cs"/>
              </a:rPr>
              <a:t>  учета</a:t>
            </a:r>
          </a:p>
          <a:p>
            <a:r>
              <a:rPr lang="ru-RU" sz="1200" kern="1200" dirty="0">
                <a:solidFill>
                  <a:schemeClr val="tx1"/>
                </a:solidFill>
                <a:effectLst/>
                <a:latin typeface="+mn-lt"/>
                <a:ea typeface="+mn-ea"/>
                <a:cs typeface="+mn-cs"/>
              </a:rPr>
              <a:t>Далее регламентная операция по расчету себестоимости - для каждого месяца в отдельности</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В ОСВ после проведения документа видно что остаток по счетам нет - разница по амортизации например была закрыта</a:t>
            </a:r>
          </a:p>
          <a:p>
            <a:endParaRPr lang="ru-RU" dirty="0"/>
          </a:p>
          <a:p>
            <a:endParaRPr lang="ru-RU" dirty="0"/>
          </a:p>
        </p:txBody>
      </p:sp>
      <p:sp>
        <p:nvSpPr>
          <p:cNvPr id="4" name="Номер слайда 3"/>
          <p:cNvSpPr>
            <a:spLocks noGrp="1"/>
          </p:cNvSpPr>
          <p:nvPr>
            <p:ph type="sldNum" sz="quarter" idx="10"/>
          </p:nvPr>
        </p:nvSpPr>
        <p:spPr/>
        <p:txBody>
          <a:bodyPr/>
          <a:lstStyle/>
          <a:p>
            <a:fld id="{2E0DFCC5-BF14-4853-A96B-C89B6A276F77}" type="slidenum">
              <a:rPr lang="ru-RU" smtClean="0"/>
              <a:t>46</a:t>
            </a:fld>
            <a:endParaRPr lang="ru-RU" dirty="0"/>
          </a:p>
        </p:txBody>
      </p:sp>
    </p:spTree>
    <p:extLst>
      <p:ext uri="{BB962C8B-B14F-4D97-AF65-F5344CB8AC3E}">
        <p14:creationId xmlns:p14="http://schemas.microsoft.com/office/powerpoint/2010/main" val="3484830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defRPr/>
            </a:pPr>
            <a:r>
              <a:rPr lang="ru-RU" dirty="0"/>
              <a:t>Плановые операции, по которым отсутствуют первичные документы, можно отразить в МСФО при помощи плановых начислений. В этом случае сумма начисления, статья затрат и другие параметры будут взяты из бюджета и проведены в учете по МСФО. Для мониторинга актуальности плановых начислений в системе имеется функция план-</a:t>
            </a:r>
            <a:r>
              <a:rPr lang="ru-RU" dirty="0" err="1"/>
              <a:t>фактного</a:t>
            </a:r>
            <a:r>
              <a:rPr lang="ru-RU" dirty="0"/>
              <a:t> сопоставления начислений. Можно провести отбор по статье затрат, названию контрагента или другим параметрам и проверить, были ли проведены в отчетном периоде фактические расходы, соответствующие сделанным ранее начислениям. Пользователю необходимо подтвердить, какие документы факта соответствуют текущим начислениям, после чего программа автоматически сторнирует неактуальные начисления или сделает проводку на разницу между планом и фактом. Такой подход позволяет сопоставлять неравные по сумме начисления, когда одному плановому расходу соответствуют несколько документов, подтверждающих факт, а также сопоставлять начисления разных периодов, не последовательно идущих друг за другом.</a:t>
            </a:r>
          </a:p>
          <a:p>
            <a:pPr>
              <a:defRPr/>
            </a:pPr>
            <a:endParaRPr lang="ru-RU" dirty="0"/>
          </a:p>
          <a:p>
            <a:pPr>
              <a:defRPr/>
            </a:pPr>
            <a:r>
              <a:rPr lang="ru-RU" dirty="0"/>
              <a:t>Для мониторинга актуальности начислений в системе имеется инструмент сопоставления план-факта по начислениям. Не всегда сделанные начисления требуется сторнировать в следующем отчетном периоде и заменять на фактические данные о расходе. При ежемесячной подготовке отчетности, прежде чем поступят документы, подтверждающие факт может пройти 2 или 3 месяца, в течение которых расход продолжает отражаться в учете по плановой величине. </a:t>
            </a:r>
          </a:p>
          <a:p>
            <a:pPr>
              <a:defRPr/>
            </a:pPr>
            <a:r>
              <a:rPr lang="ru-RU" dirty="0"/>
              <a:t>Окно сопоставления план-факта по начислениям позволяет провести отбор по статье затрат, названию контрагента или другим параметрам и проверить были ли проведены в отчетном периоде фактические расходы, аналогичные сделанным ранее начислениям. </a:t>
            </a:r>
          </a:p>
          <a:p>
            <a:pPr>
              <a:defRPr/>
            </a:pPr>
            <a:r>
              <a:rPr lang="ru-RU" dirty="0"/>
              <a:t>Пользователю необходимо подтвердить, какие документы факта соответствуют текущим начислениям, после чего программа автоматически сторнирует неактуальные начисления или сделает проводку на разницу между планом и фактом. Подтверждение производится путем перетаскивание суммы расхода в левую нижнюю часть экрана.</a:t>
            </a:r>
          </a:p>
          <a:p>
            <a:pPr>
              <a:defRPr/>
            </a:pPr>
            <a:r>
              <a:rPr lang="ru-RU" dirty="0"/>
              <a:t> Такой подход позволяет сопоставлять неравные по сумме начисления, когда одному плановому расходу соответствует несколько документов, подтверждающих факт, а также сопоставлять начисления разных периодов, не последовательно идущих друг за другом. Например, начисления января, февраля и марта и факт апреля (общей суммой за 3 месяца).</a:t>
            </a:r>
          </a:p>
          <a:p>
            <a:endParaRPr lang="ru-RU" dirty="0"/>
          </a:p>
        </p:txBody>
      </p:sp>
      <p:sp>
        <p:nvSpPr>
          <p:cNvPr id="4" name="Номер слайда 3"/>
          <p:cNvSpPr>
            <a:spLocks noGrp="1"/>
          </p:cNvSpPr>
          <p:nvPr>
            <p:ph type="sldNum" sz="quarter" idx="10"/>
          </p:nvPr>
        </p:nvSpPr>
        <p:spPr/>
        <p:txBody>
          <a:bodyPr/>
          <a:lstStyle/>
          <a:p>
            <a:fld id="{2E0DFCC5-BF14-4853-A96B-C89B6A276F77}" type="slidenum">
              <a:rPr lang="ru-RU" smtClean="0"/>
              <a:t>48</a:t>
            </a:fld>
            <a:endParaRPr lang="ru-RU" dirty="0"/>
          </a:p>
        </p:txBody>
      </p:sp>
    </p:spTree>
    <p:extLst>
      <p:ext uri="{BB962C8B-B14F-4D97-AF65-F5344CB8AC3E}">
        <p14:creationId xmlns:p14="http://schemas.microsoft.com/office/powerpoint/2010/main" val="3539369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a:t>Проводки с использованием элементов справочников </a:t>
            </a:r>
            <a:r>
              <a:rPr lang="ru-RU" sz="1200" i="1" dirty="0"/>
              <a:t>Основные средства, Нематериальные активы, Объекты строительства </a:t>
            </a:r>
            <a:r>
              <a:rPr lang="ru-RU" sz="1200" dirty="0"/>
              <a:t>по которым выбран </a:t>
            </a:r>
            <a:endParaRPr lang="ru-RU" dirty="0"/>
          </a:p>
        </p:txBody>
      </p:sp>
      <p:sp>
        <p:nvSpPr>
          <p:cNvPr id="4" name="Номер слайда 3"/>
          <p:cNvSpPr>
            <a:spLocks noGrp="1"/>
          </p:cNvSpPr>
          <p:nvPr>
            <p:ph type="sldNum" sz="quarter" idx="10"/>
          </p:nvPr>
        </p:nvSpPr>
        <p:spPr/>
        <p:txBody>
          <a:bodyPr/>
          <a:lstStyle/>
          <a:p>
            <a:fld id="{2E0DFCC5-BF14-4853-A96B-C89B6A276F77}" type="slidenum">
              <a:rPr lang="ru-RU" smtClean="0"/>
              <a:t>14</a:t>
            </a:fld>
            <a:endParaRPr lang="ru-RU" dirty="0"/>
          </a:p>
        </p:txBody>
      </p:sp>
    </p:spTree>
    <p:extLst>
      <p:ext uri="{BB962C8B-B14F-4D97-AF65-F5344CB8AC3E}">
        <p14:creationId xmlns:p14="http://schemas.microsoft.com/office/powerpoint/2010/main" val="941381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Консолидация отчетности в «1С:Управлении холдингом» поддерживает сложные периметры групп, включающие косвенное, перекрестное и кольцевое владение дочерними компаниями. В программе автоматизированы расчет гудвилла и неконтрольных долей, исключение инвестиций против капитала, расчет трансляционного резерва. Программа поддерживает как полную консолидацию, так и консолидацию ассоциированных и совместно контролируемых предприятий по методу долевого участия.</a:t>
            </a:r>
          </a:p>
        </p:txBody>
      </p:sp>
      <p:sp>
        <p:nvSpPr>
          <p:cNvPr id="4" name="Номер слайда 3"/>
          <p:cNvSpPr>
            <a:spLocks noGrp="1"/>
          </p:cNvSpPr>
          <p:nvPr>
            <p:ph type="sldNum" sz="quarter" idx="10"/>
          </p:nvPr>
        </p:nvSpPr>
        <p:spPr/>
        <p:txBody>
          <a:bodyPr/>
          <a:lstStyle/>
          <a:p>
            <a:fld id="{2E0DFCC5-BF14-4853-A96B-C89B6A276F77}" type="slidenum">
              <a:rPr lang="ru-RU" smtClean="0"/>
              <a:t>50</a:t>
            </a:fld>
            <a:endParaRPr lang="ru-RU" dirty="0"/>
          </a:p>
        </p:txBody>
      </p:sp>
    </p:spTree>
    <p:extLst>
      <p:ext uri="{BB962C8B-B14F-4D97-AF65-F5344CB8AC3E}">
        <p14:creationId xmlns:p14="http://schemas.microsoft.com/office/powerpoint/2010/main" val="1995184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Автоматизированы стандартные алгоритмы элиминации задолженностей, операций </a:t>
            </a:r>
            <a:r>
              <a:rPr lang="ru-RU" dirty="0" err="1"/>
              <a:t>куплипродажи</a:t>
            </a:r>
            <a:r>
              <a:rPr lang="ru-RU" dirty="0"/>
              <a:t> ТМЦ, реализованы расчет и элиминация нереализованной маржи в активах группы.</a:t>
            </a:r>
          </a:p>
        </p:txBody>
      </p:sp>
      <p:sp>
        <p:nvSpPr>
          <p:cNvPr id="4" name="Номер слайда 3"/>
          <p:cNvSpPr>
            <a:spLocks noGrp="1"/>
          </p:cNvSpPr>
          <p:nvPr>
            <p:ph type="sldNum" sz="quarter" idx="10"/>
          </p:nvPr>
        </p:nvSpPr>
        <p:spPr/>
        <p:txBody>
          <a:bodyPr/>
          <a:lstStyle/>
          <a:p>
            <a:fld id="{2E0DFCC5-BF14-4853-A96B-C89B6A276F77}" type="slidenum">
              <a:rPr lang="ru-RU" smtClean="0"/>
              <a:t>51</a:t>
            </a:fld>
            <a:endParaRPr lang="ru-RU" dirty="0"/>
          </a:p>
        </p:txBody>
      </p:sp>
    </p:spTree>
    <p:extLst>
      <p:ext uri="{BB962C8B-B14F-4D97-AF65-F5344CB8AC3E}">
        <p14:creationId xmlns:p14="http://schemas.microsoft.com/office/powerpoint/2010/main" val="2447948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Портал сверки ВГО позволяет упростить и ускорить процесс сверки за счет прямого контакта между исполнителями дочерних обществ, систематизации причин расхождений и автоматизации работы по их урегулированию. Портал позволяет автоматизировать работу по согласованию причин расхождений между исполнителями без участия посредника со стороны управляющей компании. Это возможно благодаря автоматическим оповещениям о наличии расхождений и о новых комментариях контрагентов в отношении данных расхождений.</a:t>
            </a:r>
          </a:p>
        </p:txBody>
      </p:sp>
      <p:sp>
        <p:nvSpPr>
          <p:cNvPr id="4" name="Номер слайда 3"/>
          <p:cNvSpPr>
            <a:spLocks noGrp="1"/>
          </p:cNvSpPr>
          <p:nvPr>
            <p:ph type="sldNum" sz="quarter" idx="10"/>
          </p:nvPr>
        </p:nvSpPr>
        <p:spPr/>
        <p:txBody>
          <a:bodyPr/>
          <a:lstStyle/>
          <a:p>
            <a:fld id="{2E0DFCC5-BF14-4853-A96B-C89B6A276F77}" type="slidenum">
              <a:rPr lang="ru-RU" smtClean="0"/>
              <a:t>52</a:t>
            </a:fld>
            <a:endParaRPr lang="ru-RU" dirty="0"/>
          </a:p>
        </p:txBody>
      </p:sp>
    </p:spTree>
    <p:extLst>
      <p:ext uri="{BB962C8B-B14F-4D97-AF65-F5344CB8AC3E}">
        <p14:creationId xmlns:p14="http://schemas.microsoft.com/office/powerpoint/2010/main" val="28817807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 В большинстве случаев возможна последовательная расшифровка от консолидированного показателя отчета МСФО до проводки РСБУ.</a:t>
            </a:r>
          </a:p>
        </p:txBody>
      </p:sp>
      <p:sp>
        <p:nvSpPr>
          <p:cNvPr id="4" name="Номер слайда 3"/>
          <p:cNvSpPr>
            <a:spLocks noGrp="1"/>
          </p:cNvSpPr>
          <p:nvPr>
            <p:ph type="sldNum" sz="quarter" idx="10"/>
          </p:nvPr>
        </p:nvSpPr>
        <p:spPr/>
        <p:txBody>
          <a:bodyPr/>
          <a:lstStyle/>
          <a:p>
            <a:fld id="{2E0DFCC5-BF14-4853-A96B-C89B6A276F77}" type="slidenum">
              <a:rPr lang="ru-RU" smtClean="0"/>
              <a:t>59</a:t>
            </a:fld>
            <a:endParaRPr lang="ru-RU" dirty="0"/>
          </a:p>
        </p:txBody>
      </p:sp>
    </p:spTree>
    <p:extLst>
      <p:ext uri="{BB962C8B-B14F-4D97-AF65-F5344CB8AC3E}">
        <p14:creationId xmlns:p14="http://schemas.microsoft.com/office/powerpoint/2010/main" val="1818624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Области параллельной оценки</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pPr lvl="0"/>
            <a:r>
              <a:rPr lang="ru-RU" sz="1200" kern="1200" dirty="0">
                <a:solidFill>
                  <a:schemeClr val="tx1"/>
                </a:solidFill>
                <a:effectLst/>
                <a:latin typeface="+mn-lt"/>
                <a:ea typeface="+mn-ea"/>
                <a:cs typeface="+mn-cs"/>
              </a:rPr>
              <a:t>учет </a:t>
            </a:r>
            <a:r>
              <a:rPr lang="ru-RU" sz="1200" kern="1200" dirty="0" err="1">
                <a:solidFill>
                  <a:schemeClr val="tx1"/>
                </a:solidFill>
                <a:effectLst/>
                <a:latin typeface="+mn-lt"/>
                <a:ea typeface="+mn-ea"/>
                <a:cs typeface="+mn-cs"/>
              </a:rPr>
              <a:t>внеоборотных</a:t>
            </a:r>
            <a:r>
              <a:rPr lang="ru-RU" sz="1200" kern="1200" dirty="0">
                <a:solidFill>
                  <a:schemeClr val="tx1"/>
                </a:solidFill>
                <a:effectLst/>
                <a:latin typeface="+mn-lt"/>
                <a:ea typeface="+mn-ea"/>
                <a:cs typeface="+mn-cs"/>
              </a:rPr>
              <a:t> активов</a:t>
            </a:r>
          </a:p>
          <a:p>
            <a:pPr lvl="0"/>
            <a:r>
              <a:rPr lang="ru-RU" sz="1200" kern="1200" dirty="0">
                <a:solidFill>
                  <a:schemeClr val="tx1"/>
                </a:solidFill>
                <a:effectLst/>
                <a:latin typeface="+mn-lt"/>
                <a:ea typeface="+mn-ea"/>
                <a:cs typeface="+mn-cs"/>
              </a:rPr>
              <a:t>учет финансовых инструментов по амортизированной </a:t>
            </a:r>
            <a:br>
              <a:rPr lang="ru-RU" sz="1200" kern="1200" dirty="0">
                <a:solidFill>
                  <a:schemeClr val="tx1"/>
                </a:solidFill>
                <a:effectLst/>
                <a:latin typeface="+mn-lt"/>
                <a:ea typeface="+mn-ea"/>
                <a:cs typeface="+mn-cs"/>
              </a:rPr>
            </a:br>
            <a:r>
              <a:rPr lang="ru-RU" sz="1200" kern="1200" dirty="0">
                <a:solidFill>
                  <a:schemeClr val="tx1"/>
                </a:solidFill>
                <a:effectLst/>
                <a:latin typeface="+mn-lt"/>
                <a:ea typeface="+mn-ea"/>
                <a:cs typeface="+mn-cs"/>
              </a:rPr>
              <a:t>и справедливой стоимости, лизинг выданный и полученный</a:t>
            </a:r>
          </a:p>
          <a:p>
            <a:pPr lvl="0"/>
            <a:r>
              <a:rPr lang="ru-RU" sz="1200" kern="1200" dirty="0">
                <a:solidFill>
                  <a:schemeClr val="tx1"/>
                </a:solidFill>
                <a:effectLst/>
                <a:latin typeface="+mn-lt"/>
                <a:ea typeface="+mn-ea"/>
                <a:cs typeface="+mn-cs"/>
              </a:rPr>
              <a:t>резервы по МПЗ и сомнительным долгам</a:t>
            </a:r>
          </a:p>
          <a:p>
            <a:pPr lvl="0"/>
            <a:r>
              <a:rPr lang="ru-RU" sz="1200" kern="1200" dirty="0">
                <a:solidFill>
                  <a:schemeClr val="tx1"/>
                </a:solidFill>
                <a:effectLst/>
                <a:latin typeface="+mn-lt"/>
                <a:ea typeface="+mn-ea"/>
                <a:cs typeface="+mn-cs"/>
              </a:rPr>
              <a:t>приобретение и выбытие бизнеса</a:t>
            </a:r>
          </a:p>
          <a:p>
            <a:pPr lvl="0"/>
            <a:r>
              <a:rPr lang="ru-RU" sz="1200" kern="1200" dirty="0">
                <a:solidFill>
                  <a:schemeClr val="tx1"/>
                </a:solidFill>
                <a:effectLst/>
                <a:latin typeface="+mn-lt"/>
                <a:ea typeface="+mn-ea"/>
                <a:cs typeface="+mn-cs"/>
              </a:rPr>
              <a:t>консолидационные корректировки и исключение ВГО</a:t>
            </a:r>
          </a:p>
          <a:p>
            <a:endParaRPr lang="ru-RU" dirty="0"/>
          </a:p>
        </p:txBody>
      </p:sp>
      <p:sp>
        <p:nvSpPr>
          <p:cNvPr id="4" name="Номер слайда 3"/>
          <p:cNvSpPr>
            <a:spLocks noGrp="1"/>
          </p:cNvSpPr>
          <p:nvPr>
            <p:ph type="sldNum" sz="quarter" idx="10"/>
          </p:nvPr>
        </p:nvSpPr>
        <p:spPr/>
        <p:txBody>
          <a:bodyPr/>
          <a:lstStyle/>
          <a:p>
            <a:fld id="{2E0DFCC5-BF14-4853-A96B-C89B6A276F77}" type="slidenum">
              <a:rPr lang="ru-RU" smtClean="0"/>
              <a:t>16</a:t>
            </a:fld>
            <a:endParaRPr lang="ru-RU" dirty="0"/>
          </a:p>
        </p:txBody>
      </p:sp>
    </p:spTree>
    <p:extLst>
      <p:ext uri="{BB962C8B-B14F-4D97-AF65-F5344CB8AC3E}">
        <p14:creationId xmlns:p14="http://schemas.microsoft.com/office/powerpoint/2010/main" val="765540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a:solidFill>
                  <a:schemeClr val="tx1"/>
                </a:solidFill>
                <a:effectLst/>
                <a:latin typeface="+mn-lt"/>
                <a:ea typeface="+mn-ea"/>
                <a:cs typeface="+mn-cs"/>
              </a:rPr>
              <a:t>Возможности</a:t>
            </a:r>
            <a:r>
              <a:rPr lang="en-US" sz="1200" b="1" kern="1200" dirty="0">
                <a:solidFill>
                  <a:schemeClr val="tx1"/>
                </a:solidFill>
                <a:effectLst/>
                <a:latin typeface="+mn-lt"/>
                <a:ea typeface="+mn-ea"/>
                <a:cs typeface="+mn-cs"/>
              </a:rPr>
              <a:t>:</a:t>
            </a:r>
            <a:endParaRPr lang="ru-RU"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В качестве первоначальной стоимости </a:t>
            </a:r>
            <a:r>
              <a:rPr lang="ru-RU" dirty="0" err="1"/>
              <a:t>внеоборотных</a:t>
            </a:r>
            <a:r>
              <a:rPr lang="ru-RU" dirty="0"/>
              <a:t> активов возможно использовать справедливую стоимость, определенную оценщиком.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Программа автоматически рассчитает финансовый результат от выбытия таких переоцененных ОС и разницу в величине их амортизации.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Способ амортизации в МСФО можно устанавливать независимо от РСБУ – например, амортизировать группу машин и оборудования пропорционально их выработке</a:t>
            </a:r>
            <a:endParaRPr lang="ru-RU"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Пересчет амортизации пропорционально выработки</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Автоматизирован расчет обесценения по группе – можно распределить величину обесценения на группу объектов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Предусмотрена корректировка </a:t>
            </a:r>
            <a:r>
              <a:rPr lang="ru-RU" sz="1200" kern="1200" dirty="0" err="1">
                <a:solidFill>
                  <a:schemeClr val="tx1"/>
                </a:solidFill>
                <a:effectLst/>
                <a:latin typeface="+mn-lt"/>
                <a:ea typeface="+mn-ea"/>
                <a:cs typeface="+mn-cs"/>
              </a:rPr>
              <a:t>фин</a:t>
            </a:r>
            <a:r>
              <a:rPr lang="ru-RU" sz="1200" kern="1200" dirty="0">
                <a:solidFill>
                  <a:schemeClr val="tx1"/>
                </a:solidFill>
                <a:effectLst/>
                <a:latin typeface="+mn-lt"/>
                <a:ea typeface="+mn-ea"/>
                <a:cs typeface="+mn-cs"/>
              </a:rPr>
              <a:t> результат от выбытия ОС  т.е. если в МСФО</a:t>
            </a:r>
            <a:r>
              <a:rPr lang="ru-RU" sz="1200" kern="1200" baseline="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стоимость больше при оценке по справленной, то когда выбывает ОС в РСБУ - программа рассчитывает разницу в стоимости и скорректирует </a:t>
            </a:r>
            <a:r>
              <a:rPr lang="ru-RU" sz="1200" kern="1200" dirty="0" err="1">
                <a:solidFill>
                  <a:schemeClr val="tx1"/>
                </a:solidFill>
                <a:effectLst/>
                <a:latin typeface="+mn-lt"/>
                <a:ea typeface="+mn-ea"/>
                <a:cs typeface="+mn-cs"/>
              </a:rPr>
              <a:t>фин</a:t>
            </a:r>
            <a:r>
              <a:rPr lang="ru-RU" sz="1200" kern="1200" dirty="0">
                <a:solidFill>
                  <a:schemeClr val="tx1"/>
                </a:solidFill>
                <a:effectLst/>
                <a:latin typeface="+mn-lt"/>
                <a:ea typeface="+mn-ea"/>
                <a:cs typeface="+mn-cs"/>
              </a:rPr>
              <a:t> результат выбытия</a:t>
            </a: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Предусмотрен </a:t>
            </a:r>
            <a:r>
              <a:rPr lang="ru-RU" sz="1200" kern="1200" dirty="0" err="1">
                <a:solidFill>
                  <a:schemeClr val="tx1"/>
                </a:solidFill>
                <a:effectLst/>
                <a:latin typeface="+mn-lt"/>
                <a:ea typeface="+mn-ea"/>
                <a:cs typeface="+mn-cs"/>
              </a:rPr>
              <a:t>рекласс</a:t>
            </a:r>
            <a:r>
              <a:rPr lang="ru-RU" sz="1200" kern="1200" dirty="0">
                <a:solidFill>
                  <a:schemeClr val="tx1"/>
                </a:solidFill>
                <a:effectLst/>
                <a:latin typeface="+mn-lt"/>
                <a:ea typeface="+mn-ea"/>
                <a:cs typeface="+mn-cs"/>
              </a:rPr>
              <a:t> РБП в объекты ВНА</a:t>
            </a:r>
          </a:p>
          <a:p>
            <a:r>
              <a:rPr lang="ru-RU" sz="1200" kern="1200" dirty="0">
                <a:solidFill>
                  <a:schemeClr val="tx1"/>
                </a:solidFill>
                <a:effectLst/>
                <a:latin typeface="+mn-lt"/>
                <a:ea typeface="+mn-ea"/>
                <a:cs typeface="+mn-cs"/>
              </a:rPr>
              <a:t>РБП в МСФО нет - на ВНА, на затратах, Авансы - автоматизация позволяет распределить РБП</a:t>
            </a: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p:txBody>
      </p:sp>
      <p:sp>
        <p:nvSpPr>
          <p:cNvPr id="4" name="Номер слайда 3"/>
          <p:cNvSpPr>
            <a:spLocks noGrp="1"/>
          </p:cNvSpPr>
          <p:nvPr>
            <p:ph type="sldNum" sz="quarter" idx="10"/>
          </p:nvPr>
        </p:nvSpPr>
        <p:spPr/>
        <p:txBody>
          <a:bodyPr/>
          <a:lstStyle/>
          <a:p>
            <a:fld id="{2E0DFCC5-BF14-4853-A96B-C89B6A276F77}" type="slidenum">
              <a:rPr lang="ru-RU" smtClean="0"/>
              <a:t>17</a:t>
            </a:fld>
            <a:endParaRPr lang="ru-RU" dirty="0"/>
          </a:p>
        </p:txBody>
      </p:sp>
    </p:spTree>
    <p:extLst>
      <p:ext uri="{BB962C8B-B14F-4D97-AF65-F5344CB8AC3E}">
        <p14:creationId xmlns:p14="http://schemas.microsoft.com/office/powerpoint/2010/main" val="3228359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Важной особенностью является то что можно организовать</a:t>
            </a:r>
            <a:r>
              <a:rPr lang="ru-RU" sz="1200" kern="1200" baseline="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выборочный учет объектов  </a:t>
            </a:r>
          </a:p>
          <a:p>
            <a:r>
              <a:rPr lang="ru-RU" sz="1200" kern="1200" dirty="0">
                <a:solidFill>
                  <a:schemeClr val="tx1"/>
                </a:solidFill>
                <a:effectLst/>
                <a:latin typeface="+mn-lt"/>
                <a:ea typeface="+mn-ea"/>
                <a:cs typeface="+mn-cs"/>
              </a:rPr>
              <a:t>Для этого в карточке ОС - переключатель и можно задать вариант учета для отдельного ОС и класса - параметры амортизации. профиль отнесения амортизации , счета учета</a:t>
            </a: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эти параметры можно задать на этапе ввода объекта в РСБУ - права выдаем </a:t>
            </a:r>
          </a:p>
          <a:p>
            <a:r>
              <a:rPr lang="ru-RU" sz="1200" kern="1200" dirty="0">
                <a:solidFill>
                  <a:schemeClr val="tx1"/>
                </a:solidFill>
                <a:effectLst/>
                <a:latin typeface="+mn-lt"/>
                <a:ea typeface="+mn-ea"/>
                <a:cs typeface="+mn-cs"/>
              </a:rPr>
              <a:t>Для </a:t>
            </a:r>
            <a:r>
              <a:rPr lang="ru-RU" sz="1200" kern="1200" dirty="0" err="1">
                <a:solidFill>
                  <a:schemeClr val="tx1"/>
                </a:solidFill>
                <a:effectLst/>
                <a:latin typeface="+mn-lt"/>
                <a:ea typeface="+mn-ea"/>
                <a:cs typeface="+mn-cs"/>
              </a:rPr>
              <a:t>незевершенного</a:t>
            </a:r>
            <a:r>
              <a:rPr lang="ru-RU" sz="1200" kern="1200" dirty="0">
                <a:solidFill>
                  <a:schemeClr val="tx1"/>
                </a:solidFill>
                <a:effectLst/>
                <a:latin typeface="+mn-lt"/>
                <a:ea typeface="+mn-ea"/>
                <a:cs typeface="+mn-cs"/>
              </a:rPr>
              <a:t> строительства -тоже можно параллельно - например  дату ввода в эксплуатацию можно изменить  или сразу принять как ОС</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Из карточки ОС</a:t>
            </a:r>
            <a:r>
              <a:rPr lang="ru-RU" sz="1200" kern="1200" baseline="0" dirty="0">
                <a:solidFill>
                  <a:schemeClr val="tx1"/>
                </a:solidFill>
                <a:effectLst/>
                <a:latin typeface="+mn-lt"/>
                <a:ea typeface="+mn-ea"/>
                <a:cs typeface="+mn-cs"/>
              </a:rPr>
              <a:t> доступна </a:t>
            </a:r>
            <a:r>
              <a:rPr lang="ru-RU" sz="1200" kern="1200" dirty="0">
                <a:solidFill>
                  <a:schemeClr val="tx1"/>
                </a:solidFill>
                <a:effectLst/>
                <a:latin typeface="+mn-lt"/>
                <a:ea typeface="+mn-ea"/>
                <a:cs typeface="+mn-cs"/>
              </a:rPr>
              <a:t>выверка движений ВНА - все начисления амортизация - переоценка  -как менялся СПИ - на компоненты разложить  все операции изменения стоимости </a:t>
            </a:r>
          </a:p>
          <a:p>
            <a:endParaRPr lang="ru-RU" dirty="0"/>
          </a:p>
        </p:txBody>
      </p:sp>
      <p:sp>
        <p:nvSpPr>
          <p:cNvPr id="4" name="Номер слайда 3"/>
          <p:cNvSpPr>
            <a:spLocks noGrp="1"/>
          </p:cNvSpPr>
          <p:nvPr>
            <p:ph type="sldNum" sz="quarter" idx="10"/>
          </p:nvPr>
        </p:nvSpPr>
        <p:spPr/>
        <p:txBody>
          <a:bodyPr/>
          <a:lstStyle/>
          <a:p>
            <a:fld id="{2E0DFCC5-BF14-4853-A96B-C89B6A276F77}" type="slidenum">
              <a:rPr lang="ru-RU" smtClean="0"/>
              <a:t>18</a:t>
            </a:fld>
            <a:endParaRPr lang="ru-RU" dirty="0"/>
          </a:p>
        </p:txBody>
      </p:sp>
    </p:spTree>
    <p:extLst>
      <p:ext uri="{BB962C8B-B14F-4D97-AF65-F5344CB8AC3E}">
        <p14:creationId xmlns:p14="http://schemas.microsoft.com/office/powerpoint/2010/main" val="1451680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Расширенный состав документов</a:t>
            </a:r>
          </a:p>
          <a:p>
            <a:r>
              <a:rPr lang="ru-RU" sz="1200" kern="1200" dirty="0">
                <a:solidFill>
                  <a:schemeClr val="tx1"/>
                </a:solidFill>
                <a:effectLst/>
                <a:latin typeface="+mn-lt"/>
                <a:ea typeface="+mn-ea"/>
                <a:cs typeface="+mn-cs"/>
              </a:rPr>
              <a:t>В МСФО также можно изменить стоимости вводимого ОС, например включит в его стоимость </a:t>
            </a:r>
            <a:r>
              <a:rPr lang="ru-RU" sz="1200" kern="1200" dirty="0" err="1">
                <a:solidFill>
                  <a:schemeClr val="tx1"/>
                </a:solidFill>
                <a:effectLst/>
                <a:latin typeface="+mn-lt"/>
                <a:ea typeface="+mn-ea"/>
                <a:cs typeface="+mn-cs"/>
              </a:rPr>
              <a:t>доп</a:t>
            </a:r>
            <a:r>
              <a:rPr lang="ru-RU" sz="1200" kern="1200" dirty="0">
                <a:solidFill>
                  <a:schemeClr val="tx1"/>
                </a:solidFill>
                <a:effectLst/>
                <a:latin typeface="+mn-lt"/>
                <a:ea typeface="+mn-ea"/>
                <a:cs typeface="+mn-cs"/>
              </a:rPr>
              <a:t> расходы - для этого используется документ Модернизация</a:t>
            </a:r>
          </a:p>
          <a:p>
            <a:r>
              <a:rPr lang="ru-RU" sz="1200" kern="1200" dirty="0">
                <a:solidFill>
                  <a:schemeClr val="tx1"/>
                </a:solidFill>
                <a:effectLst/>
                <a:latin typeface="+mn-lt"/>
                <a:ea typeface="+mn-ea"/>
                <a:cs typeface="+mn-cs"/>
              </a:rPr>
              <a:t>например включит в стоимость ОС </a:t>
            </a:r>
            <a:r>
              <a:rPr lang="ru-RU" sz="1200" kern="1200" dirty="0" err="1">
                <a:solidFill>
                  <a:schemeClr val="tx1"/>
                </a:solidFill>
                <a:effectLst/>
                <a:latin typeface="+mn-lt"/>
                <a:ea typeface="+mn-ea"/>
                <a:cs typeface="+mn-cs"/>
              </a:rPr>
              <a:t>доп</a:t>
            </a:r>
            <a:r>
              <a:rPr lang="ru-RU" sz="1200" kern="1200" dirty="0">
                <a:solidFill>
                  <a:schemeClr val="tx1"/>
                </a:solidFill>
                <a:effectLst/>
                <a:latin typeface="+mn-lt"/>
                <a:ea typeface="+mn-ea"/>
                <a:cs typeface="+mn-cs"/>
              </a:rPr>
              <a:t> расходы - проценты - которые не включаются РСБУ а капитализируются  в МСФО</a:t>
            </a:r>
          </a:p>
          <a:p>
            <a:r>
              <a:rPr lang="ru-RU" sz="1200" kern="1200" dirty="0" err="1">
                <a:solidFill>
                  <a:schemeClr val="tx1"/>
                </a:solidFill>
                <a:effectLst/>
                <a:latin typeface="+mn-lt"/>
                <a:ea typeface="+mn-ea"/>
                <a:cs typeface="+mn-cs"/>
              </a:rPr>
              <a:t>кор</a:t>
            </a:r>
            <a:r>
              <a:rPr lang="ru-RU" sz="1200" kern="1200" dirty="0">
                <a:solidFill>
                  <a:schemeClr val="tx1"/>
                </a:solidFill>
                <a:effectLst/>
                <a:latin typeface="+mn-lt"/>
                <a:ea typeface="+mn-ea"/>
                <a:cs typeface="+mn-cs"/>
              </a:rPr>
              <a:t> счет указываем - это либо счет затрат -если восстанавливаем из затрат расходы либо счет расчет с контрагентом</a:t>
            </a:r>
          </a:p>
          <a:p>
            <a:endParaRPr lang="ru-RU" dirty="0"/>
          </a:p>
        </p:txBody>
      </p:sp>
      <p:sp>
        <p:nvSpPr>
          <p:cNvPr id="4" name="Номер слайда 3"/>
          <p:cNvSpPr>
            <a:spLocks noGrp="1"/>
          </p:cNvSpPr>
          <p:nvPr>
            <p:ph type="sldNum" sz="quarter" idx="10"/>
          </p:nvPr>
        </p:nvSpPr>
        <p:spPr/>
        <p:txBody>
          <a:bodyPr/>
          <a:lstStyle/>
          <a:p>
            <a:fld id="{2E0DFCC5-BF14-4853-A96B-C89B6A276F77}" type="slidenum">
              <a:rPr lang="ru-RU" smtClean="0"/>
              <a:t>19</a:t>
            </a:fld>
            <a:endParaRPr lang="ru-RU" dirty="0"/>
          </a:p>
        </p:txBody>
      </p:sp>
    </p:spTree>
    <p:extLst>
      <p:ext uri="{BB962C8B-B14F-4D97-AF65-F5344CB8AC3E}">
        <p14:creationId xmlns:p14="http://schemas.microsoft.com/office/powerpoint/2010/main" val="539793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Если хотим изменит параметры ВНА амортизировать по выработке –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документ выработка - мы заполняем параметры выработки из подсистем ГДП</a:t>
            </a:r>
          </a:p>
          <a:p>
            <a:endParaRPr lang="ru-RU" dirty="0"/>
          </a:p>
        </p:txBody>
      </p:sp>
      <p:sp>
        <p:nvSpPr>
          <p:cNvPr id="4" name="Номер слайда 3"/>
          <p:cNvSpPr>
            <a:spLocks noGrp="1"/>
          </p:cNvSpPr>
          <p:nvPr>
            <p:ph type="sldNum" sz="quarter" idx="10"/>
          </p:nvPr>
        </p:nvSpPr>
        <p:spPr/>
        <p:txBody>
          <a:bodyPr/>
          <a:lstStyle/>
          <a:p>
            <a:fld id="{2E0DFCC5-BF14-4853-A96B-C89B6A276F77}" type="slidenum">
              <a:rPr lang="ru-RU" smtClean="0"/>
              <a:t>20</a:t>
            </a:fld>
            <a:endParaRPr lang="ru-RU" dirty="0"/>
          </a:p>
        </p:txBody>
      </p:sp>
    </p:spTree>
    <p:extLst>
      <p:ext uri="{BB962C8B-B14F-4D97-AF65-F5344CB8AC3E}">
        <p14:creationId xmlns:p14="http://schemas.microsoft.com/office/powerpoint/2010/main" val="1455327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Пакетный ввод создается</a:t>
            </a:r>
            <a:r>
              <a:rPr lang="ru-RU" sz="1200" kern="1200" baseline="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при помощи это документа по каждому документы РСБУ создается документ МСФО</a:t>
            </a:r>
          </a:p>
          <a:p>
            <a:endParaRPr lang="ru-RU" sz="1200" kern="1200" dirty="0">
              <a:solidFill>
                <a:schemeClr val="tx1"/>
              </a:solidFill>
              <a:effectLst/>
              <a:latin typeface="+mn-lt"/>
              <a:ea typeface="+mn-ea"/>
              <a:cs typeface="+mn-cs"/>
            </a:endParaRPr>
          </a:p>
          <a:p>
            <a:endParaRPr lang="ru-RU" dirty="0"/>
          </a:p>
          <a:p>
            <a:endParaRPr lang="ru-RU" dirty="0"/>
          </a:p>
        </p:txBody>
      </p:sp>
      <p:sp>
        <p:nvSpPr>
          <p:cNvPr id="4" name="Номер слайда 3"/>
          <p:cNvSpPr>
            <a:spLocks noGrp="1"/>
          </p:cNvSpPr>
          <p:nvPr>
            <p:ph type="sldNum" sz="quarter" idx="10"/>
          </p:nvPr>
        </p:nvSpPr>
        <p:spPr/>
        <p:txBody>
          <a:bodyPr/>
          <a:lstStyle/>
          <a:p>
            <a:fld id="{2E0DFCC5-BF14-4853-A96B-C89B6A276F77}" type="slidenum">
              <a:rPr lang="ru-RU" smtClean="0"/>
              <a:t>21</a:t>
            </a:fld>
            <a:endParaRPr lang="ru-RU" dirty="0"/>
          </a:p>
        </p:txBody>
      </p:sp>
    </p:spTree>
    <p:extLst>
      <p:ext uri="{BB962C8B-B14F-4D97-AF65-F5344CB8AC3E}">
        <p14:creationId xmlns:p14="http://schemas.microsoft.com/office/powerpoint/2010/main" val="4007235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a:xfrm>
            <a:off x="838200" y="6356350"/>
            <a:ext cx="2743200" cy="365125"/>
          </a:xfrm>
          <a:prstGeom prst="rect">
            <a:avLst/>
          </a:prstGeom>
        </p:spPr>
        <p:txBody>
          <a:bodyPr/>
          <a:lstStyle/>
          <a:p>
            <a:fld id="{C50F3FE9-8C2B-4C29-9D2C-4E7ADF7CBE5D}" type="datetimeFigureOut">
              <a:rPr lang="ru-RU" smtClean="0"/>
              <a:t>11.09.2023</a:t>
            </a:fld>
            <a:endParaRPr lang="ru-RU" dirty="0"/>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ru-RU" dirty="0"/>
          </a:p>
        </p:txBody>
      </p:sp>
      <p:sp>
        <p:nvSpPr>
          <p:cNvPr id="7" name="Прямоугольник 6">
            <a:extLst>
              <a:ext uri="{FF2B5EF4-FFF2-40B4-BE49-F238E27FC236}">
                <a16:creationId xmlns:a16="http://schemas.microsoft.com/office/drawing/2014/main" id="{3D671E60-A9FF-48FC-AF44-3FF40058A6C3}"/>
              </a:ext>
            </a:extLst>
          </p:cNvPr>
          <p:cNvSpPr/>
          <p:nvPr userDrawn="1"/>
        </p:nvSpPr>
        <p:spPr>
          <a:xfrm>
            <a:off x="0" y="-5653"/>
            <a:ext cx="12192000" cy="92957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8" name="Рисунок 7">
            <a:extLst>
              <a:ext uri="{FF2B5EF4-FFF2-40B4-BE49-F238E27FC236}">
                <a16:creationId xmlns:a16="http://schemas.microsoft.com/office/drawing/2014/main" id="{A5BDA0DA-1C3A-41CF-9488-85B5104729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80603" y="0"/>
            <a:ext cx="3111398" cy="923925"/>
          </a:xfrm>
          <a:prstGeom prst="rect">
            <a:avLst/>
          </a:prstGeom>
        </p:spPr>
      </p:pic>
    </p:spTree>
    <p:extLst>
      <p:ext uri="{BB962C8B-B14F-4D97-AF65-F5344CB8AC3E}">
        <p14:creationId xmlns:p14="http://schemas.microsoft.com/office/powerpoint/2010/main" val="1400011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838200" y="6356350"/>
            <a:ext cx="2743200" cy="365125"/>
          </a:xfrm>
          <a:prstGeom prst="rect">
            <a:avLst/>
          </a:prstGeom>
        </p:spPr>
        <p:txBody>
          <a:bodyPr/>
          <a:lstStyle/>
          <a:p>
            <a:fld id="{C50F3FE9-8C2B-4C29-9D2C-4E7ADF7CBE5D}" type="datetimeFigureOut">
              <a:rPr lang="ru-RU" smtClean="0"/>
              <a:t>11.09.2023</a:t>
            </a:fld>
            <a:endParaRPr lang="ru-RU" dirty="0"/>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ru-RU" dirty="0"/>
          </a:p>
        </p:txBody>
      </p:sp>
      <p:sp>
        <p:nvSpPr>
          <p:cNvPr id="6" name="Номер слайда 5"/>
          <p:cNvSpPr>
            <a:spLocks noGrp="1"/>
          </p:cNvSpPr>
          <p:nvPr>
            <p:ph type="sldNum" sz="quarter" idx="12"/>
          </p:nvPr>
        </p:nvSpPr>
        <p:spPr>
          <a:xfrm>
            <a:off x="8610600" y="6356350"/>
            <a:ext cx="2743200" cy="365125"/>
          </a:xfrm>
          <a:prstGeom prst="rect">
            <a:avLst/>
          </a:prstGeom>
        </p:spPr>
        <p:txBody>
          <a:bodyPr/>
          <a:lstStyle>
            <a:lvl1pPr algn="r">
              <a:defRPr/>
            </a:lvl1pPr>
          </a:lstStyle>
          <a:p>
            <a:fld id="{9C70A23B-64CD-4924-9B44-D7B9484B0353}" type="slidenum">
              <a:rPr lang="ru-RU" smtClean="0"/>
              <a:pPr/>
              <a:t>‹#›</a:t>
            </a:fld>
            <a:endParaRPr lang="ru-RU" dirty="0"/>
          </a:p>
        </p:txBody>
      </p:sp>
      <p:sp>
        <p:nvSpPr>
          <p:cNvPr id="7" name="Прямоугольник 6">
            <a:extLst>
              <a:ext uri="{FF2B5EF4-FFF2-40B4-BE49-F238E27FC236}">
                <a16:creationId xmlns:a16="http://schemas.microsoft.com/office/drawing/2014/main" id="{668A81C2-9473-4881-A7CB-B0B05ACE41C9}"/>
              </a:ext>
            </a:extLst>
          </p:cNvPr>
          <p:cNvSpPr/>
          <p:nvPr userDrawn="1"/>
        </p:nvSpPr>
        <p:spPr>
          <a:xfrm>
            <a:off x="0" y="-5653"/>
            <a:ext cx="12192000" cy="92957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8" name="Рисунок 7">
            <a:extLst>
              <a:ext uri="{FF2B5EF4-FFF2-40B4-BE49-F238E27FC236}">
                <a16:creationId xmlns:a16="http://schemas.microsoft.com/office/drawing/2014/main" id="{36276161-9E41-4A0C-BC20-B57965F49A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80603" y="0"/>
            <a:ext cx="3111398" cy="923925"/>
          </a:xfrm>
          <a:prstGeom prst="rect">
            <a:avLst/>
          </a:prstGeom>
        </p:spPr>
      </p:pic>
    </p:spTree>
    <p:extLst>
      <p:ext uri="{BB962C8B-B14F-4D97-AF65-F5344CB8AC3E}">
        <p14:creationId xmlns:p14="http://schemas.microsoft.com/office/powerpoint/2010/main" val="408846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838200" y="6356350"/>
            <a:ext cx="2743200" cy="365125"/>
          </a:xfrm>
          <a:prstGeom prst="rect">
            <a:avLst/>
          </a:prstGeom>
        </p:spPr>
        <p:txBody>
          <a:bodyPr/>
          <a:lstStyle/>
          <a:p>
            <a:fld id="{C50F3FE9-8C2B-4C29-9D2C-4E7ADF7CBE5D}" type="datetimeFigureOut">
              <a:rPr lang="ru-RU" smtClean="0"/>
              <a:t>11.09.2023</a:t>
            </a:fld>
            <a:endParaRPr lang="ru-RU" dirty="0"/>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ru-RU" dirty="0"/>
          </a:p>
        </p:txBody>
      </p:sp>
      <p:sp>
        <p:nvSpPr>
          <p:cNvPr id="6" name="Номер слайда 5"/>
          <p:cNvSpPr>
            <a:spLocks noGrp="1"/>
          </p:cNvSpPr>
          <p:nvPr>
            <p:ph type="sldNum" sz="quarter" idx="12"/>
          </p:nvPr>
        </p:nvSpPr>
        <p:spPr>
          <a:xfrm>
            <a:off x="8610600" y="6356350"/>
            <a:ext cx="2743200" cy="365125"/>
          </a:xfrm>
          <a:prstGeom prst="rect">
            <a:avLst/>
          </a:prstGeom>
        </p:spPr>
        <p:txBody>
          <a:bodyPr/>
          <a:lstStyle>
            <a:lvl1pPr algn="r">
              <a:defRPr/>
            </a:lvl1pPr>
          </a:lstStyle>
          <a:p>
            <a:fld id="{9C70A23B-64CD-4924-9B44-D7B9484B0353}" type="slidenum">
              <a:rPr lang="ru-RU" smtClean="0"/>
              <a:pPr/>
              <a:t>‹#›</a:t>
            </a:fld>
            <a:endParaRPr lang="ru-RU" dirty="0"/>
          </a:p>
        </p:txBody>
      </p:sp>
      <p:sp>
        <p:nvSpPr>
          <p:cNvPr id="8" name="Прямоугольник 7">
            <a:extLst>
              <a:ext uri="{FF2B5EF4-FFF2-40B4-BE49-F238E27FC236}">
                <a16:creationId xmlns:a16="http://schemas.microsoft.com/office/drawing/2014/main" id="{57B590C6-2FE3-452F-9D99-39A9A6DB5436}"/>
              </a:ext>
            </a:extLst>
          </p:cNvPr>
          <p:cNvSpPr/>
          <p:nvPr userDrawn="1"/>
        </p:nvSpPr>
        <p:spPr>
          <a:xfrm>
            <a:off x="0" y="-5653"/>
            <a:ext cx="12192000" cy="92957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a:extLst>
              <a:ext uri="{FF2B5EF4-FFF2-40B4-BE49-F238E27FC236}">
                <a16:creationId xmlns:a16="http://schemas.microsoft.com/office/drawing/2014/main" id="{F232276C-055E-4657-B41D-6F55BE128B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80603" y="0"/>
            <a:ext cx="3111398" cy="923925"/>
          </a:xfrm>
          <a:prstGeom prst="rect">
            <a:avLst/>
          </a:prstGeom>
        </p:spPr>
      </p:pic>
    </p:spTree>
    <p:extLst>
      <p:ext uri="{BB962C8B-B14F-4D97-AF65-F5344CB8AC3E}">
        <p14:creationId xmlns:p14="http://schemas.microsoft.com/office/powerpoint/2010/main" val="141352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838200" y="6356350"/>
            <a:ext cx="2743200" cy="365125"/>
          </a:xfrm>
          <a:prstGeom prst="rect">
            <a:avLst/>
          </a:prstGeom>
        </p:spPr>
        <p:txBody>
          <a:bodyPr/>
          <a:lstStyle/>
          <a:p>
            <a:fld id="{C50F3FE9-8C2B-4C29-9D2C-4E7ADF7CBE5D}" type="datetimeFigureOut">
              <a:rPr lang="ru-RU" smtClean="0"/>
              <a:t>11.09.2023</a:t>
            </a:fld>
            <a:endParaRPr lang="ru-RU" dirty="0"/>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ru-RU" dirty="0"/>
          </a:p>
        </p:txBody>
      </p:sp>
      <p:sp>
        <p:nvSpPr>
          <p:cNvPr id="6" name="Номер слайда 5"/>
          <p:cNvSpPr>
            <a:spLocks noGrp="1"/>
          </p:cNvSpPr>
          <p:nvPr>
            <p:ph type="sldNum" sz="quarter" idx="12"/>
          </p:nvPr>
        </p:nvSpPr>
        <p:spPr>
          <a:xfrm>
            <a:off x="9264702" y="6356350"/>
            <a:ext cx="2743200" cy="365125"/>
          </a:xfrm>
          <a:prstGeom prst="rect">
            <a:avLst/>
          </a:prstGeom>
        </p:spPr>
        <p:txBody>
          <a:bodyPr/>
          <a:lstStyle>
            <a:lvl1pPr algn="r">
              <a:defRPr/>
            </a:lvl1pPr>
          </a:lstStyle>
          <a:p>
            <a:fld id="{9C70A23B-64CD-4924-9B44-D7B9484B0353}" type="slidenum">
              <a:rPr lang="ru-RU" smtClean="0"/>
              <a:pPr/>
              <a:t>‹#›</a:t>
            </a:fld>
            <a:endParaRPr lang="ru-RU" dirty="0"/>
          </a:p>
        </p:txBody>
      </p:sp>
      <p:sp>
        <p:nvSpPr>
          <p:cNvPr id="8" name="Прямоугольник 7">
            <a:extLst>
              <a:ext uri="{FF2B5EF4-FFF2-40B4-BE49-F238E27FC236}">
                <a16:creationId xmlns:a16="http://schemas.microsoft.com/office/drawing/2014/main" id="{C2A9D02B-145C-4015-B746-AD290B3EAC83}"/>
              </a:ext>
            </a:extLst>
          </p:cNvPr>
          <p:cNvSpPr/>
          <p:nvPr userDrawn="1"/>
        </p:nvSpPr>
        <p:spPr>
          <a:xfrm>
            <a:off x="0" y="-5653"/>
            <a:ext cx="12192000" cy="92957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a:extLst>
              <a:ext uri="{FF2B5EF4-FFF2-40B4-BE49-F238E27FC236}">
                <a16:creationId xmlns:a16="http://schemas.microsoft.com/office/drawing/2014/main" id="{128B729E-BB23-4D58-B2D5-3CE75CAA8A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80603" y="0"/>
            <a:ext cx="3111398" cy="923925"/>
          </a:xfrm>
          <a:prstGeom prst="rect">
            <a:avLst/>
          </a:prstGeom>
        </p:spPr>
      </p:pic>
    </p:spTree>
    <p:extLst>
      <p:ext uri="{BB962C8B-B14F-4D97-AF65-F5344CB8AC3E}">
        <p14:creationId xmlns:p14="http://schemas.microsoft.com/office/powerpoint/2010/main" val="3674118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a:xfrm>
            <a:off x="838200" y="6356350"/>
            <a:ext cx="2743200" cy="365125"/>
          </a:xfrm>
          <a:prstGeom prst="rect">
            <a:avLst/>
          </a:prstGeom>
        </p:spPr>
        <p:txBody>
          <a:bodyPr/>
          <a:lstStyle/>
          <a:p>
            <a:fld id="{C50F3FE9-8C2B-4C29-9D2C-4E7ADF7CBE5D}" type="datetimeFigureOut">
              <a:rPr lang="ru-RU" smtClean="0"/>
              <a:t>11.09.2023</a:t>
            </a:fld>
            <a:endParaRPr lang="ru-RU" dirty="0"/>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ru-RU" dirty="0"/>
          </a:p>
        </p:txBody>
      </p:sp>
      <p:sp>
        <p:nvSpPr>
          <p:cNvPr id="6" name="Номер слайда 5"/>
          <p:cNvSpPr>
            <a:spLocks noGrp="1"/>
          </p:cNvSpPr>
          <p:nvPr>
            <p:ph type="sldNum" sz="quarter" idx="12"/>
          </p:nvPr>
        </p:nvSpPr>
        <p:spPr>
          <a:xfrm>
            <a:off x="9264702" y="6369050"/>
            <a:ext cx="2743200" cy="365125"/>
          </a:xfrm>
          <a:prstGeom prst="rect">
            <a:avLst/>
          </a:prstGeom>
        </p:spPr>
        <p:txBody>
          <a:bodyPr/>
          <a:lstStyle>
            <a:lvl1pPr algn="r">
              <a:defRPr/>
            </a:lvl1pPr>
          </a:lstStyle>
          <a:p>
            <a:fld id="{9C70A23B-64CD-4924-9B44-D7B9484B0353}" type="slidenum">
              <a:rPr lang="ru-RU" smtClean="0"/>
              <a:pPr/>
              <a:t>‹#›</a:t>
            </a:fld>
            <a:endParaRPr lang="ru-RU" dirty="0"/>
          </a:p>
        </p:txBody>
      </p:sp>
      <p:sp>
        <p:nvSpPr>
          <p:cNvPr id="7" name="Прямоугольник 6">
            <a:extLst>
              <a:ext uri="{FF2B5EF4-FFF2-40B4-BE49-F238E27FC236}">
                <a16:creationId xmlns:a16="http://schemas.microsoft.com/office/drawing/2014/main" id="{D6B187F1-A546-4E91-8E54-B1D1FFB2A359}"/>
              </a:ext>
            </a:extLst>
          </p:cNvPr>
          <p:cNvSpPr/>
          <p:nvPr userDrawn="1"/>
        </p:nvSpPr>
        <p:spPr>
          <a:xfrm>
            <a:off x="0" y="-5653"/>
            <a:ext cx="12192000" cy="92957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8" name="Рисунок 7">
            <a:extLst>
              <a:ext uri="{FF2B5EF4-FFF2-40B4-BE49-F238E27FC236}">
                <a16:creationId xmlns:a16="http://schemas.microsoft.com/office/drawing/2014/main" id="{F1268CB7-50AB-421A-A12E-E0ED09F47C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80603" y="0"/>
            <a:ext cx="3111398" cy="923925"/>
          </a:xfrm>
          <a:prstGeom prst="rect">
            <a:avLst/>
          </a:prstGeom>
        </p:spPr>
      </p:pic>
    </p:spTree>
    <p:extLst>
      <p:ext uri="{BB962C8B-B14F-4D97-AF65-F5344CB8AC3E}">
        <p14:creationId xmlns:p14="http://schemas.microsoft.com/office/powerpoint/2010/main" val="1954421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838200" y="6356350"/>
            <a:ext cx="2743200" cy="365125"/>
          </a:xfrm>
          <a:prstGeom prst="rect">
            <a:avLst/>
          </a:prstGeom>
        </p:spPr>
        <p:txBody>
          <a:bodyPr/>
          <a:lstStyle/>
          <a:p>
            <a:fld id="{C50F3FE9-8C2B-4C29-9D2C-4E7ADF7CBE5D}" type="datetimeFigureOut">
              <a:rPr lang="ru-RU" smtClean="0"/>
              <a:t>11.09.2023</a:t>
            </a:fld>
            <a:endParaRPr lang="ru-RU" dirty="0"/>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ru-RU" dirty="0"/>
          </a:p>
        </p:txBody>
      </p:sp>
      <p:sp>
        <p:nvSpPr>
          <p:cNvPr id="7" name="Номер слайда 6"/>
          <p:cNvSpPr>
            <a:spLocks noGrp="1"/>
          </p:cNvSpPr>
          <p:nvPr>
            <p:ph type="sldNum" sz="quarter" idx="12"/>
          </p:nvPr>
        </p:nvSpPr>
        <p:spPr>
          <a:xfrm>
            <a:off x="8610600" y="6356350"/>
            <a:ext cx="2743200" cy="365125"/>
          </a:xfrm>
          <a:prstGeom prst="rect">
            <a:avLst/>
          </a:prstGeom>
        </p:spPr>
        <p:txBody>
          <a:bodyPr/>
          <a:lstStyle>
            <a:lvl1pPr algn="r">
              <a:defRPr/>
            </a:lvl1pPr>
          </a:lstStyle>
          <a:p>
            <a:fld id="{9C70A23B-64CD-4924-9B44-D7B9484B0353}" type="slidenum">
              <a:rPr lang="ru-RU" smtClean="0"/>
              <a:pPr/>
              <a:t>‹#›</a:t>
            </a:fld>
            <a:endParaRPr lang="ru-RU" dirty="0"/>
          </a:p>
        </p:txBody>
      </p:sp>
      <p:sp>
        <p:nvSpPr>
          <p:cNvPr id="8" name="Прямоугольник 7">
            <a:extLst>
              <a:ext uri="{FF2B5EF4-FFF2-40B4-BE49-F238E27FC236}">
                <a16:creationId xmlns:a16="http://schemas.microsoft.com/office/drawing/2014/main" id="{2D51D1A9-98C3-4B4A-A781-44CA2799A269}"/>
              </a:ext>
            </a:extLst>
          </p:cNvPr>
          <p:cNvSpPr/>
          <p:nvPr userDrawn="1"/>
        </p:nvSpPr>
        <p:spPr>
          <a:xfrm>
            <a:off x="0" y="-5653"/>
            <a:ext cx="12192000" cy="92957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a:extLst>
              <a:ext uri="{FF2B5EF4-FFF2-40B4-BE49-F238E27FC236}">
                <a16:creationId xmlns:a16="http://schemas.microsoft.com/office/drawing/2014/main" id="{C942A0D5-4E72-498D-BB94-926B6EC959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80603" y="0"/>
            <a:ext cx="3111398" cy="923925"/>
          </a:xfrm>
          <a:prstGeom prst="rect">
            <a:avLst/>
          </a:prstGeom>
        </p:spPr>
      </p:pic>
    </p:spTree>
    <p:extLst>
      <p:ext uri="{BB962C8B-B14F-4D97-AF65-F5344CB8AC3E}">
        <p14:creationId xmlns:p14="http://schemas.microsoft.com/office/powerpoint/2010/main" val="4193439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a:xfrm>
            <a:off x="838200" y="6356350"/>
            <a:ext cx="2743200" cy="365125"/>
          </a:xfrm>
          <a:prstGeom prst="rect">
            <a:avLst/>
          </a:prstGeom>
        </p:spPr>
        <p:txBody>
          <a:bodyPr/>
          <a:lstStyle/>
          <a:p>
            <a:fld id="{C50F3FE9-8C2B-4C29-9D2C-4E7ADF7CBE5D}" type="datetimeFigureOut">
              <a:rPr lang="ru-RU" smtClean="0"/>
              <a:t>11.09.2023</a:t>
            </a:fld>
            <a:endParaRPr lang="ru-RU" dirty="0"/>
          </a:p>
        </p:txBody>
      </p:sp>
      <p:sp>
        <p:nvSpPr>
          <p:cNvPr id="8" name="Нижний колонтитул 7"/>
          <p:cNvSpPr>
            <a:spLocks noGrp="1"/>
          </p:cNvSpPr>
          <p:nvPr>
            <p:ph type="ftr" sz="quarter" idx="11"/>
          </p:nvPr>
        </p:nvSpPr>
        <p:spPr>
          <a:xfrm>
            <a:off x="4038600" y="6356350"/>
            <a:ext cx="4114800" cy="365125"/>
          </a:xfrm>
          <a:prstGeom prst="rect">
            <a:avLst/>
          </a:prstGeom>
        </p:spPr>
        <p:txBody>
          <a:bodyPr/>
          <a:lstStyle/>
          <a:p>
            <a:endParaRPr lang="ru-RU" dirty="0"/>
          </a:p>
        </p:txBody>
      </p:sp>
      <p:sp>
        <p:nvSpPr>
          <p:cNvPr id="9" name="Номер слайда 8"/>
          <p:cNvSpPr>
            <a:spLocks noGrp="1"/>
          </p:cNvSpPr>
          <p:nvPr>
            <p:ph type="sldNum" sz="quarter" idx="12"/>
          </p:nvPr>
        </p:nvSpPr>
        <p:spPr>
          <a:xfrm>
            <a:off x="8610600" y="6356350"/>
            <a:ext cx="2743200" cy="365125"/>
          </a:xfrm>
          <a:prstGeom prst="rect">
            <a:avLst/>
          </a:prstGeom>
        </p:spPr>
        <p:txBody>
          <a:bodyPr/>
          <a:lstStyle>
            <a:lvl1pPr algn="r">
              <a:defRPr/>
            </a:lvl1pPr>
          </a:lstStyle>
          <a:p>
            <a:fld id="{9C70A23B-64CD-4924-9B44-D7B9484B0353}" type="slidenum">
              <a:rPr lang="ru-RU" smtClean="0"/>
              <a:pPr/>
              <a:t>‹#›</a:t>
            </a:fld>
            <a:endParaRPr lang="ru-RU" dirty="0"/>
          </a:p>
        </p:txBody>
      </p:sp>
      <p:sp>
        <p:nvSpPr>
          <p:cNvPr id="10" name="Прямоугольник 9">
            <a:extLst>
              <a:ext uri="{FF2B5EF4-FFF2-40B4-BE49-F238E27FC236}">
                <a16:creationId xmlns:a16="http://schemas.microsoft.com/office/drawing/2014/main" id="{C9BE0C09-3579-46F2-AC07-26D4CA8BF583}"/>
              </a:ext>
            </a:extLst>
          </p:cNvPr>
          <p:cNvSpPr/>
          <p:nvPr userDrawn="1"/>
        </p:nvSpPr>
        <p:spPr>
          <a:xfrm>
            <a:off x="0" y="-5653"/>
            <a:ext cx="12192000" cy="92957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1" name="Рисунок 10">
            <a:extLst>
              <a:ext uri="{FF2B5EF4-FFF2-40B4-BE49-F238E27FC236}">
                <a16:creationId xmlns:a16="http://schemas.microsoft.com/office/drawing/2014/main" id="{B9825F37-CE77-4938-A0FA-C182A52B5B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80603" y="0"/>
            <a:ext cx="3111398" cy="923925"/>
          </a:xfrm>
          <a:prstGeom prst="rect">
            <a:avLst/>
          </a:prstGeom>
        </p:spPr>
      </p:pic>
    </p:spTree>
    <p:extLst>
      <p:ext uri="{BB962C8B-B14F-4D97-AF65-F5344CB8AC3E}">
        <p14:creationId xmlns:p14="http://schemas.microsoft.com/office/powerpoint/2010/main" val="3632766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a:xfrm>
            <a:off x="838200" y="6356350"/>
            <a:ext cx="2743200" cy="365125"/>
          </a:xfrm>
          <a:prstGeom prst="rect">
            <a:avLst/>
          </a:prstGeom>
        </p:spPr>
        <p:txBody>
          <a:bodyPr/>
          <a:lstStyle/>
          <a:p>
            <a:fld id="{C50F3FE9-8C2B-4C29-9D2C-4E7ADF7CBE5D}" type="datetimeFigureOut">
              <a:rPr lang="ru-RU" smtClean="0"/>
              <a:t>11.09.2023</a:t>
            </a:fld>
            <a:endParaRPr lang="ru-RU" dirty="0"/>
          </a:p>
        </p:txBody>
      </p:sp>
      <p:sp>
        <p:nvSpPr>
          <p:cNvPr id="4" name="Нижний колонтитул 3"/>
          <p:cNvSpPr>
            <a:spLocks noGrp="1"/>
          </p:cNvSpPr>
          <p:nvPr>
            <p:ph type="ftr" sz="quarter" idx="11"/>
          </p:nvPr>
        </p:nvSpPr>
        <p:spPr>
          <a:xfrm>
            <a:off x="4038600" y="6356350"/>
            <a:ext cx="4114800" cy="365125"/>
          </a:xfrm>
          <a:prstGeom prst="rect">
            <a:avLst/>
          </a:prstGeom>
        </p:spPr>
        <p:txBody>
          <a:bodyPr/>
          <a:lstStyle/>
          <a:p>
            <a:endParaRPr lang="ru-RU" dirty="0"/>
          </a:p>
        </p:txBody>
      </p:sp>
      <p:sp>
        <p:nvSpPr>
          <p:cNvPr id="5" name="Номер слайда 4"/>
          <p:cNvSpPr>
            <a:spLocks noGrp="1"/>
          </p:cNvSpPr>
          <p:nvPr>
            <p:ph type="sldNum" sz="quarter" idx="12"/>
          </p:nvPr>
        </p:nvSpPr>
        <p:spPr>
          <a:xfrm>
            <a:off x="8610600" y="6356350"/>
            <a:ext cx="2743200" cy="365125"/>
          </a:xfrm>
          <a:prstGeom prst="rect">
            <a:avLst/>
          </a:prstGeom>
        </p:spPr>
        <p:txBody>
          <a:bodyPr/>
          <a:lstStyle>
            <a:lvl1pPr algn="r">
              <a:defRPr/>
            </a:lvl1pPr>
          </a:lstStyle>
          <a:p>
            <a:fld id="{9C70A23B-64CD-4924-9B44-D7B9484B0353}" type="slidenum">
              <a:rPr lang="ru-RU" smtClean="0"/>
              <a:pPr/>
              <a:t>‹#›</a:t>
            </a:fld>
            <a:endParaRPr lang="ru-RU" dirty="0"/>
          </a:p>
        </p:txBody>
      </p:sp>
      <p:sp>
        <p:nvSpPr>
          <p:cNvPr id="6" name="Прямоугольник 5">
            <a:extLst>
              <a:ext uri="{FF2B5EF4-FFF2-40B4-BE49-F238E27FC236}">
                <a16:creationId xmlns:a16="http://schemas.microsoft.com/office/drawing/2014/main" id="{EB58069E-6B7A-4F50-AB0D-ABECF032076A}"/>
              </a:ext>
            </a:extLst>
          </p:cNvPr>
          <p:cNvSpPr/>
          <p:nvPr userDrawn="1"/>
        </p:nvSpPr>
        <p:spPr>
          <a:xfrm>
            <a:off x="0" y="-5653"/>
            <a:ext cx="12192000" cy="92957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7" name="Рисунок 6">
            <a:extLst>
              <a:ext uri="{FF2B5EF4-FFF2-40B4-BE49-F238E27FC236}">
                <a16:creationId xmlns:a16="http://schemas.microsoft.com/office/drawing/2014/main" id="{1BF9790D-F4B0-4226-8583-BC7E62449A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80603" y="0"/>
            <a:ext cx="3111398" cy="923925"/>
          </a:xfrm>
          <a:prstGeom prst="rect">
            <a:avLst/>
          </a:prstGeom>
        </p:spPr>
      </p:pic>
    </p:spTree>
    <p:extLst>
      <p:ext uri="{BB962C8B-B14F-4D97-AF65-F5344CB8AC3E}">
        <p14:creationId xmlns:p14="http://schemas.microsoft.com/office/powerpoint/2010/main" val="1961918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838200" y="6356350"/>
            <a:ext cx="2743200" cy="365125"/>
          </a:xfrm>
          <a:prstGeom prst="rect">
            <a:avLst/>
          </a:prstGeom>
        </p:spPr>
        <p:txBody>
          <a:bodyPr/>
          <a:lstStyle/>
          <a:p>
            <a:fld id="{C50F3FE9-8C2B-4C29-9D2C-4E7ADF7CBE5D}" type="datetimeFigureOut">
              <a:rPr lang="ru-RU" smtClean="0"/>
              <a:t>11.09.2023</a:t>
            </a:fld>
            <a:endParaRPr lang="ru-RU" dirty="0"/>
          </a:p>
        </p:txBody>
      </p:sp>
      <p:sp>
        <p:nvSpPr>
          <p:cNvPr id="3" name="Нижний колонтитул 2"/>
          <p:cNvSpPr>
            <a:spLocks noGrp="1"/>
          </p:cNvSpPr>
          <p:nvPr>
            <p:ph type="ftr" sz="quarter" idx="11"/>
          </p:nvPr>
        </p:nvSpPr>
        <p:spPr>
          <a:xfrm>
            <a:off x="4038600" y="6356350"/>
            <a:ext cx="4114800" cy="365125"/>
          </a:xfrm>
          <a:prstGeom prst="rect">
            <a:avLst/>
          </a:prstGeom>
        </p:spPr>
        <p:txBody>
          <a:bodyPr/>
          <a:lstStyle/>
          <a:p>
            <a:endParaRPr lang="ru-RU" dirty="0"/>
          </a:p>
        </p:txBody>
      </p:sp>
      <p:sp>
        <p:nvSpPr>
          <p:cNvPr id="4" name="Номер слайда 3"/>
          <p:cNvSpPr>
            <a:spLocks noGrp="1"/>
          </p:cNvSpPr>
          <p:nvPr>
            <p:ph type="sldNum" sz="quarter" idx="12"/>
          </p:nvPr>
        </p:nvSpPr>
        <p:spPr>
          <a:xfrm>
            <a:off x="8610600" y="6356350"/>
            <a:ext cx="2743200" cy="365125"/>
          </a:xfrm>
          <a:prstGeom prst="rect">
            <a:avLst/>
          </a:prstGeom>
        </p:spPr>
        <p:txBody>
          <a:bodyPr/>
          <a:lstStyle>
            <a:lvl1pPr algn="r">
              <a:defRPr/>
            </a:lvl1pPr>
          </a:lstStyle>
          <a:p>
            <a:fld id="{9C70A23B-64CD-4924-9B44-D7B9484B0353}" type="slidenum">
              <a:rPr lang="ru-RU" smtClean="0"/>
              <a:pPr/>
              <a:t>‹#›</a:t>
            </a:fld>
            <a:endParaRPr lang="ru-RU" dirty="0"/>
          </a:p>
        </p:txBody>
      </p:sp>
      <p:sp>
        <p:nvSpPr>
          <p:cNvPr id="5" name="Прямоугольник 4">
            <a:extLst>
              <a:ext uri="{FF2B5EF4-FFF2-40B4-BE49-F238E27FC236}">
                <a16:creationId xmlns:a16="http://schemas.microsoft.com/office/drawing/2014/main" id="{F3867187-B442-45F5-A862-F0FC74A34250}"/>
              </a:ext>
            </a:extLst>
          </p:cNvPr>
          <p:cNvSpPr/>
          <p:nvPr userDrawn="1"/>
        </p:nvSpPr>
        <p:spPr>
          <a:xfrm>
            <a:off x="0" y="-5653"/>
            <a:ext cx="12192000" cy="92957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Рисунок 5">
            <a:extLst>
              <a:ext uri="{FF2B5EF4-FFF2-40B4-BE49-F238E27FC236}">
                <a16:creationId xmlns:a16="http://schemas.microsoft.com/office/drawing/2014/main" id="{62703800-24B5-4816-9998-43284CC131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80603" y="0"/>
            <a:ext cx="3111398" cy="923925"/>
          </a:xfrm>
          <a:prstGeom prst="rect">
            <a:avLst/>
          </a:prstGeom>
        </p:spPr>
      </p:pic>
    </p:spTree>
    <p:extLst>
      <p:ext uri="{BB962C8B-B14F-4D97-AF65-F5344CB8AC3E}">
        <p14:creationId xmlns:p14="http://schemas.microsoft.com/office/powerpoint/2010/main" val="872193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a:xfrm>
            <a:off x="838200" y="6356350"/>
            <a:ext cx="2743200" cy="365125"/>
          </a:xfrm>
          <a:prstGeom prst="rect">
            <a:avLst/>
          </a:prstGeom>
        </p:spPr>
        <p:txBody>
          <a:bodyPr/>
          <a:lstStyle/>
          <a:p>
            <a:fld id="{C50F3FE9-8C2B-4C29-9D2C-4E7ADF7CBE5D}" type="datetimeFigureOut">
              <a:rPr lang="ru-RU" smtClean="0"/>
              <a:t>11.09.2023</a:t>
            </a:fld>
            <a:endParaRPr lang="ru-RU" dirty="0"/>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ru-RU" dirty="0"/>
          </a:p>
        </p:txBody>
      </p:sp>
      <p:sp>
        <p:nvSpPr>
          <p:cNvPr id="7" name="Номер слайда 6"/>
          <p:cNvSpPr>
            <a:spLocks noGrp="1"/>
          </p:cNvSpPr>
          <p:nvPr>
            <p:ph type="sldNum" sz="quarter" idx="12"/>
          </p:nvPr>
        </p:nvSpPr>
        <p:spPr>
          <a:xfrm>
            <a:off x="8610600" y="6356350"/>
            <a:ext cx="2743200" cy="365125"/>
          </a:xfrm>
          <a:prstGeom prst="rect">
            <a:avLst/>
          </a:prstGeom>
        </p:spPr>
        <p:txBody>
          <a:bodyPr/>
          <a:lstStyle>
            <a:lvl1pPr algn="r">
              <a:defRPr/>
            </a:lvl1pPr>
          </a:lstStyle>
          <a:p>
            <a:fld id="{9C70A23B-64CD-4924-9B44-D7B9484B0353}" type="slidenum">
              <a:rPr lang="ru-RU" smtClean="0"/>
              <a:pPr/>
              <a:t>‹#›</a:t>
            </a:fld>
            <a:endParaRPr lang="ru-RU" dirty="0"/>
          </a:p>
        </p:txBody>
      </p:sp>
      <p:sp>
        <p:nvSpPr>
          <p:cNvPr id="8" name="Прямоугольник 7">
            <a:extLst>
              <a:ext uri="{FF2B5EF4-FFF2-40B4-BE49-F238E27FC236}">
                <a16:creationId xmlns:a16="http://schemas.microsoft.com/office/drawing/2014/main" id="{CDAD3305-03EE-4115-8F89-68E1F1EF3522}"/>
              </a:ext>
            </a:extLst>
          </p:cNvPr>
          <p:cNvSpPr/>
          <p:nvPr userDrawn="1"/>
        </p:nvSpPr>
        <p:spPr>
          <a:xfrm>
            <a:off x="0" y="-5653"/>
            <a:ext cx="12192000" cy="92957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a:extLst>
              <a:ext uri="{FF2B5EF4-FFF2-40B4-BE49-F238E27FC236}">
                <a16:creationId xmlns:a16="http://schemas.microsoft.com/office/drawing/2014/main" id="{1A59E34A-FB71-4372-A1E9-9B7AD7F4CA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80603" y="0"/>
            <a:ext cx="3111398" cy="923925"/>
          </a:xfrm>
          <a:prstGeom prst="rect">
            <a:avLst/>
          </a:prstGeom>
        </p:spPr>
      </p:pic>
    </p:spTree>
    <p:extLst>
      <p:ext uri="{BB962C8B-B14F-4D97-AF65-F5344CB8AC3E}">
        <p14:creationId xmlns:p14="http://schemas.microsoft.com/office/powerpoint/2010/main" val="1387982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a:xfrm>
            <a:off x="838200" y="6356350"/>
            <a:ext cx="2743200" cy="365125"/>
          </a:xfrm>
          <a:prstGeom prst="rect">
            <a:avLst/>
          </a:prstGeom>
        </p:spPr>
        <p:txBody>
          <a:bodyPr/>
          <a:lstStyle/>
          <a:p>
            <a:fld id="{C50F3FE9-8C2B-4C29-9D2C-4E7ADF7CBE5D}" type="datetimeFigureOut">
              <a:rPr lang="ru-RU" smtClean="0"/>
              <a:t>11.09.2023</a:t>
            </a:fld>
            <a:endParaRPr lang="ru-RU" dirty="0"/>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ru-RU" dirty="0"/>
          </a:p>
        </p:txBody>
      </p:sp>
      <p:sp>
        <p:nvSpPr>
          <p:cNvPr id="7" name="Номер слайда 6"/>
          <p:cNvSpPr>
            <a:spLocks noGrp="1"/>
          </p:cNvSpPr>
          <p:nvPr>
            <p:ph type="sldNum" sz="quarter" idx="12"/>
          </p:nvPr>
        </p:nvSpPr>
        <p:spPr>
          <a:xfrm>
            <a:off x="8610600" y="6356350"/>
            <a:ext cx="2743200" cy="365125"/>
          </a:xfrm>
          <a:prstGeom prst="rect">
            <a:avLst/>
          </a:prstGeom>
        </p:spPr>
        <p:txBody>
          <a:bodyPr/>
          <a:lstStyle>
            <a:lvl1pPr algn="r">
              <a:defRPr/>
            </a:lvl1pPr>
          </a:lstStyle>
          <a:p>
            <a:fld id="{9C70A23B-64CD-4924-9B44-D7B9484B0353}" type="slidenum">
              <a:rPr lang="ru-RU" smtClean="0"/>
              <a:pPr/>
              <a:t>‹#›</a:t>
            </a:fld>
            <a:endParaRPr lang="ru-RU" dirty="0"/>
          </a:p>
        </p:txBody>
      </p:sp>
      <p:sp>
        <p:nvSpPr>
          <p:cNvPr id="8" name="Прямоугольник 7">
            <a:extLst>
              <a:ext uri="{FF2B5EF4-FFF2-40B4-BE49-F238E27FC236}">
                <a16:creationId xmlns:a16="http://schemas.microsoft.com/office/drawing/2014/main" id="{45EB0EAC-AB16-4D34-8186-02A3973FD835}"/>
              </a:ext>
            </a:extLst>
          </p:cNvPr>
          <p:cNvSpPr/>
          <p:nvPr userDrawn="1"/>
        </p:nvSpPr>
        <p:spPr>
          <a:xfrm>
            <a:off x="0" y="-5653"/>
            <a:ext cx="12192000" cy="92957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a:extLst>
              <a:ext uri="{FF2B5EF4-FFF2-40B4-BE49-F238E27FC236}">
                <a16:creationId xmlns:a16="http://schemas.microsoft.com/office/drawing/2014/main" id="{91A3AA12-CA4B-4A40-8D17-BE55F80B2A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80603" y="0"/>
            <a:ext cx="3111398" cy="923925"/>
          </a:xfrm>
          <a:prstGeom prst="rect">
            <a:avLst/>
          </a:prstGeom>
        </p:spPr>
      </p:pic>
    </p:spTree>
    <p:extLst>
      <p:ext uri="{BB962C8B-B14F-4D97-AF65-F5344CB8AC3E}">
        <p14:creationId xmlns:p14="http://schemas.microsoft.com/office/powerpoint/2010/main" val="283355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568987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0.rbk.ru/v6_top_pics/media/img/3/31/755429510202313.jpg"/>
          <p:cNvPicPr>
            <a:picLocks noChangeAspect="1" noChangeArrowheads="1"/>
          </p:cNvPicPr>
          <p:nvPr/>
        </p:nvPicPr>
        <p:blipFill rotWithShape="1">
          <a:blip r:embed="rId2">
            <a:extLst>
              <a:ext uri="{28A0092B-C50C-407E-A947-70E740481C1C}">
                <a14:useLocalDpi xmlns:a14="http://schemas.microsoft.com/office/drawing/2010/main" val="0"/>
              </a:ext>
            </a:extLst>
          </a:blip>
          <a:srcRect t="10844" b="4465"/>
          <a:stretch/>
        </p:blipFill>
        <p:spPr bwMode="auto">
          <a:xfrm>
            <a:off x="0" y="-9525"/>
            <a:ext cx="12192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0"/>
            <a:ext cx="12192000" cy="6858000"/>
          </a:xfrm>
          <a:prstGeom prst="rect">
            <a:avLst/>
          </a:prstGeom>
          <a:solidFill>
            <a:schemeClr val="accent1">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4587" y="562355"/>
            <a:ext cx="3950213" cy="975225"/>
          </a:xfrm>
          <a:prstGeom prst="rect">
            <a:avLst/>
          </a:prstGeom>
        </p:spPr>
      </p:pic>
      <p:sp>
        <p:nvSpPr>
          <p:cNvPr id="7" name="Прямоугольник 6"/>
          <p:cNvSpPr/>
          <p:nvPr/>
        </p:nvSpPr>
        <p:spPr>
          <a:xfrm>
            <a:off x="0" y="2314574"/>
            <a:ext cx="12192000" cy="2305051"/>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TextBox 11">
            <a:extLst>
              <a:ext uri="{FF2B5EF4-FFF2-40B4-BE49-F238E27FC236}">
                <a16:creationId xmlns:a16="http://schemas.microsoft.com/office/drawing/2014/main" id="{A7E88626-D576-48ED-BBCA-B34C93A253AB}"/>
              </a:ext>
            </a:extLst>
          </p:cNvPr>
          <p:cNvSpPr txBox="1"/>
          <p:nvPr/>
        </p:nvSpPr>
        <p:spPr>
          <a:xfrm>
            <a:off x="774700" y="2885628"/>
            <a:ext cx="10642600" cy="1077218"/>
          </a:xfrm>
          <a:prstGeom prst="rect">
            <a:avLst/>
          </a:prstGeom>
          <a:noFill/>
        </p:spPr>
        <p:txBody>
          <a:bodyPr wrap="square" rtlCol="0">
            <a:spAutoFit/>
          </a:bodyPr>
          <a:lstStyle/>
          <a:p>
            <a:pPr algn="ctr"/>
            <a:r>
              <a:rPr lang="ru-RU" sz="3200" b="1" dirty="0">
                <a:latin typeface="Calibri" panose="020F0502020204030204" pitchFamily="34" charset="0"/>
                <a:cs typeface="Calibri" panose="020F0502020204030204" pitchFamily="34" charset="0"/>
              </a:rPr>
              <a:t>Решения фирмы «1С» для автоматизации планирования и учета угледобывающих компаний</a:t>
            </a:r>
          </a:p>
        </p:txBody>
      </p:sp>
    </p:spTree>
    <p:extLst>
      <p:ext uri="{BB962C8B-B14F-4D97-AF65-F5344CB8AC3E}">
        <p14:creationId xmlns:p14="http://schemas.microsoft.com/office/powerpoint/2010/main" val="3647587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5219" y="0"/>
            <a:ext cx="8661400" cy="954107"/>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en-US" dirty="0">
                <a:solidFill>
                  <a:srgbClr val="0C1E34"/>
                </a:solidFill>
                <a:latin typeface="Gotham Pro" panose="02000503040000020004" pitchFamily="50" charset="0"/>
                <a:cs typeface="Gotham Pro" panose="02000503040000020004" pitchFamily="50" charset="0"/>
              </a:rPr>
              <a:t>Проводки МСФО могут формироваться по шаблону в момент проведения документа РСБУ</a:t>
            </a:r>
            <a:endParaRPr lang="ru-RU" dirty="0">
              <a:solidFill>
                <a:srgbClr val="0C1E34"/>
              </a:solidFill>
              <a:latin typeface="Gotham Pro" panose="02000503040000020004" pitchFamily="50" charset="0"/>
              <a:cs typeface="Gotham Pro" panose="02000503040000020004" pitchFamily="50" charset="0"/>
            </a:endParaRPr>
          </a:p>
        </p:txBody>
      </p:sp>
      <p:sp>
        <p:nvSpPr>
          <p:cNvPr id="6" name="Номер слайда 5">
            <a:extLst>
              <a:ext uri="{FF2B5EF4-FFF2-40B4-BE49-F238E27FC236}">
                <a16:creationId xmlns:a16="http://schemas.microsoft.com/office/drawing/2014/main" id="{5C324B80-B5BA-4E7F-A2C7-8A61F7FBB937}"/>
              </a:ext>
            </a:extLst>
          </p:cNvPr>
          <p:cNvSpPr>
            <a:spLocks noGrp="1"/>
          </p:cNvSpPr>
          <p:nvPr>
            <p:ph type="sldNum" sz="quarter" idx="12"/>
          </p:nvPr>
        </p:nvSpPr>
        <p:spPr/>
        <p:txBody>
          <a:bodyPr/>
          <a:lstStyle/>
          <a:p>
            <a:fld id="{9C70A23B-64CD-4924-9B44-D7B9484B0353}" type="slidenum">
              <a:rPr lang="ru-RU" smtClean="0"/>
              <a:t>10</a:t>
            </a:fld>
            <a:endParaRPr lang="ru-RU" dirty="0"/>
          </a:p>
        </p:txBody>
      </p:sp>
      <p:sp>
        <p:nvSpPr>
          <p:cNvPr id="7" name="Прямоугольник с двумя вырезанными противолежащими углами 6"/>
          <p:cNvSpPr/>
          <p:nvPr/>
        </p:nvSpPr>
        <p:spPr bwMode="auto">
          <a:xfrm>
            <a:off x="427473" y="4115720"/>
            <a:ext cx="2665694" cy="982718"/>
          </a:xfrm>
          <a:prstGeom prst="snip2DiagRect">
            <a:avLst/>
          </a:prstGeom>
          <a:solidFill>
            <a:srgbClr val="FBCD58"/>
          </a:solidFill>
          <a:ln w="44450" cap="flat" cmpd="sng" algn="ctr">
            <a:noFill/>
            <a:prstDash val="solid"/>
            <a:round/>
            <a:headEnd type="none" w="med" len="med"/>
            <a:tailEnd type="none" w="med" len="med"/>
          </a:ln>
          <a:effectLst/>
          <a:extLst/>
        </p:spPr>
        <p:txBody>
          <a:bodyPr anchor="ctr"/>
          <a:lstStyle>
            <a:defPPr>
              <a:defRPr lang="ru-RU"/>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lgn="ctr">
              <a:defRPr/>
            </a:pPr>
            <a:r>
              <a:rPr lang="ru-RU" sz="1400" dirty="0"/>
              <a:t>Проведение документов регламентированного учета</a:t>
            </a:r>
          </a:p>
        </p:txBody>
      </p:sp>
      <p:cxnSp>
        <p:nvCxnSpPr>
          <p:cNvPr id="8" name="Соединительная линия уступом 54"/>
          <p:cNvCxnSpPr>
            <a:stCxn id="7" idx="0"/>
            <a:endCxn id="11" idx="2"/>
          </p:cNvCxnSpPr>
          <p:nvPr/>
        </p:nvCxnSpPr>
        <p:spPr bwMode="auto">
          <a:xfrm>
            <a:off x="3093167" y="4607079"/>
            <a:ext cx="796643" cy="6508"/>
          </a:xfrm>
          <a:prstGeom prst="straightConnector1">
            <a:avLst/>
          </a:prstGeom>
          <a:ln w="25400">
            <a:solidFill>
              <a:schemeClr val="bg1">
                <a:lumMod val="50000"/>
              </a:schemeClr>
            </a:solidFill>
            <a:headEnd type="none" w="med" len="med"/>
            <a:tailEnd type="arrow"/>
          </a:ln>
          <a:extLst/>
        </p:spPr>
        <p:style>
          <a:lnRef idx="1">
            <a:schemeClr val="accent5"/>
          </a:lnRef>
          <a:fillRef idx="0">
            <a:schemeClr val="accent5"/>
          </a:fillRef>
          <a:effectRef idx="0">
            <a:schemeClr val="accent5"/>
          </a:effectRef>
          <a:fontRef idx="minor">
            <a:schemeClr val="tx1"/>
          </a:fontRef>
        </p:style>
      </p:cxnSp>
      <p:sp>
        <p:nvSpPr>
          <p:cNvPr id="9" name="Прямоугольник с двумя вырезанными противолежащими углами 8"/>
          <p:cNvSpPr/>
          <p:nvPr/>
        </p:nvSpPr>
        <p:spPr bwMode="auto">
          <a:xfrm>
            <a:off x="3093167" y="5592095"/>
            <a:ext cx="3125505" cy="969702"/>
          </a:xfrm>
          <a:prstGeom prst="snip2DiagRect">
            <a:avLst/>
          </a:prstGeom>
          <a:solidFill>
            <a:schemeClr val="accent3">
              <a:lumMod val="40000"/>
              <a:lumOff val="60000"/>
            </a:schemeClr>
          </a:solidFill>
          <a:ln w="44450" cap="flat" cmpd="sng" algn="ctr">
            <a:noFill/>
            <a:prstDash val="solid"/>
            <a:round/>
            <a:headEnd type="none" w="med" len="med"/>
            <a:tailEnd type="none" w="med" len="med"/>
          </a:ln>
          <a:effectLst/>
          <a:extLst/>
        </p:spPr>
        <p:txBody>
          <a:bodyPr anchor="ctr"/>
          <a:lstStyle>
            <a:defPPr>
              <a:defRPr lang="ru-RU"/>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lgn="ctr">
              <a:defRPr/>
            </a:pPr>
            <a:r>
              <a:rPr lang="ru-RU" sz="1400" dirty="0"/>
              <a:t>Проводки МСФО</a:t>
            </a:r>
          </a:p>
          <a:p>
            <a:pPr algn="ctr">
              <a:defRPr/>
            </a:pPr>
            <a:r>
              <a:rPr lang="ru-RU" sz="1400" dirty="0"/>
              <a:t> (документ «Трансляция»)</a:t>
            </a:r>
          </a:p>
        </p:txBody>
      </p:sp>
      <p:cxnSp>
        <p:nvCxnSpPr>
          <p:cNvPr id="10" name="Соединительная линия уступом 9"/>
          <p:cNvCxnSpPr>
            <a:endCxn id="7" idx="1"/>
          </p:cNvCxnSpPr>
          <p:nvPr/>
        </p:nvCxnSpPr>
        <p:spPr bwMode="auto">
          <a:xfrm rot="10800000">
            <a:off x="1760320" y="5098438"/>
            <a:ext cx="1291292" cy="796870"/>
          </a:xfrm>
          <a:prstGeom prst="bentConnector2">
            <a:avLst/>
          </a:prstGeom>
          <a:ln w="25400">
            <a:solidFill>
              <a:schemeClr val="bg1">
                <a:lumMod val="50000"/>
              </a:schemeClr>
            </a:solidFill>
            <a:headEnd type="triangle" w="med" len="med"/>
            <a:tailEnd type="none"/>
          </a:ln>
          <a:extLst/>
        </p:spPr>
        <p:style>
          <a:lnRef idx="1">
            <a:schemeClr val="accent5"/>
          </a:lnRef>
          <a:fillRef idx="0">
            <a:schemeClr val="accent5"/>
          </a:fillRef>
          <a:effectRef idx="0">
            <a:schemeClr val="accent5"/>
          </a:effectRef>
          <a:fontRef idx="minor">
            <a:schemeClr val="tx1"/>
          </a:fontRef>
        </p:style>
      </p:cxnSp>
      <p:sp>
        <p:nvSpPr>
          <p:cNvPr id="11" name="Прямоугольник с двумя вырезанными противолежащими углами 10"/>
          <p:cNvSpPr/>
          <p:nvPr/>
        </p:nvSpPr>
        <p:spPr bwMode="auto">
          <a:xfrm>
            <a:off x="3889810" y="4128736"/>
            <a:ext cx="3125505" cy="969702"/>
          </a:xfrm>
          <a:prstGeom prst="snip2DiagRect">
            <a:avLst/>
          </a:prstGeom>
          <a:solidFill>
            <a:schemeClr val="accent3">
              <a:lumMod val="40000"/>
              <a:lumOff val="60000"/>
            </a:schemeClr>
          </a:solidFill>
          <a:ln w="44450" cap="flat" cmpd="sng" algn="ctr">
            <a:noFill/>
            <a:prstDash val="solid"/>
            <a:round/>
            <a:headEnd type="none" w="med" len="med"/>
            <a:tailEnd type="none" w="med" len="med"/>
          </a:ln>
          <a:effectLst/>
          <a:extLst/>
        </p:spPr>
        <p:txBody>
          <a:bodyPr anchor="ctr"/>
          <a:lstStyle>
            <a:defPPr>
              <a:defRPr lang="ru-RU"/>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lgn="ctr">
              <a:defRPr/>
            </a:pPr>
            <a:r>
              <a:rPr lang="ru-RU" sz="1400" dirty="0"/>
              <a:t>Проводки МСФО</a:t>
            </a:r>
          </a:p>
          <a:p>
            <a:pPr algn="ctr">
              <a:defRPr/>
            </a:pPr>
            <a:r>
              <a:rPr lang="ru-RU" sz="1400" dirty="0"/>
              <a:t> (Трансформационная корректировка по шаблону)</a:t>
            </a:r>
          </a:p>
        </p:txBody>
      </p:sp>
      <p:sp>
        <p:nvSpPr>
          <p:cNvPr id="12" name="Прямоугольная выноска 11"/>
          <p:cNvSpPr/>
          <p:nvPr/>
        </p:nvSpPr>
        <p:spPr bwMode="auto">
          <a:xfrm>
            <a:off x="381895" y="1652429"/>
            <a:ext cx="2756847" cy="1574951"/>
          </a:xfrm>
          <a:prstGeom prst="wedgeRectCallout">
            <a:avLst>
              <a:gd name="adj1" fmla="val -13045"/>
              <a:gd name="adj2" fmla="val 113852"/>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defPPr>
              <a:defRPr lang="ru-RU"/>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defRPr/>
            </a:pPr>
            <a:r>
              <a:rPr lang="ru-RU" sz="1600" dirty="0"/>
              <a:t>В момент проведения документов РСБУ можно формировать трансформационные корректировки «на лету» </a:t>
            </a:r>
          </a:p>
        </p:txBody>
      </p:sp>
      <p:sp>
        <p:nvSpPr>
          <p:cNvPr id="14" name="Прямоугольная выноска 13"/>
          <p:cNvSpPr/>
          <p:nvPr/>
        </p:nvSpPr>
        <p:spPr bwMode="auto">
          <a:xfrm>
            <a:off x="7472798" y="5226969"/>
            <a:ext cx="3860800" cy="1503363"/>
          </a:xfrm>
          <a:prstGeom prst="wedgeRectCallout">
            <a:avLst>
              <a:gd name="adj1" fmla="val -5931"/>
              <a:gd name="adj2" fmla="val -18324"/>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pPr fontAlgn="base">
              <a:spcBef>
                <a:spcPct val="0"/>
              </a:spcBef>
              <a:spcAft>
                <a:spcPct val="0"/>
              </a:spcAft>
            </a:pPr>
            <a:r>
              <a:rPr lang="ru-RU" sz="1400" dirty="0">
                <a:latin typeface="Arial" charset="0"/>
                <a:cs typeface="Arial" charset="0"/>
              </a:rPr>
              <a:t>Источник данных для трансформационной корректировки – проводка регламентированного учета</a:t>
            </a:r>
          </a:p>
        </p:txBody>
      </p:sp>
      <p:pic>
        <p:nvPicPr>
          <p:cNvPr id="15" name="Рисунок 14"/>
          <p:cNvPicPr>
            <a:picLocks noChangeAspect="1"/>
          </p:cNvPicPr>
          <p:nvPr/>
        </p:nvPicPr>
        <p:blipFill>
          <a:blip r:embed="rId2"/>
          <a:srcRect r="41798"/>
          <a:stretch>
            <a:fillRect/>
          </a:stretch>
        </p:blipFill>
        <p:spPr bwMode="auto">
          <a:xfrm>
            <a:off x="3784600" y="1025695"/>
            <a:ext cx="7814405" cy="2958003"/>
          </a:xfrm>
          <a:prstGeom prst="rect">
            <a:avLst/>
          </a:prstGeom>
          <a:noFill/>
          <a:ln w="25400">
            <a:solidFill>
              <a:srgbClr val="3A5D80"/>
            </a:solidFill>
            <a:miter lim="800000"/>
            <a:headEnd/>
            <a:tailEnd/>
          </a:ln>
          <a:effectLst/>
        </p:spPr>
      </p:pic>
    </p:spTree>
    <p:extLst>
      <p:ext uri="{BB962C8B-B14F-4D97-AF65-F5344CB8AC3E}">
        <p14:creationId xmlns:p14="http://schemas.microsoft.com/office/powerpoint/2010/main" val="476133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5219" y="0"/>
            <a:ext cx="8661400" cy="954107"/>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en-US" dirty="0">
                <a:solidFill>
                  <a:srgbClr val="0C1E34"/>
                </a:solidFill>
                <a:latin typeface="Gotham Pro" panose="02000503040000020004" pitchFamily="50" charset="0"/>
                <a:cs typeface="Gotham Pro" panose="02000503040000020004" pitchFamily="50" charset="0"/>
              </a:rPr>
              <a:t>Проводки МСФО могут формироваться по шаблону в момент проведения документа РСБУ</a:t>
            </a:r>
            <a:endParaRPr lang="ru-RU" dirty="0">
              <a:solidFill>
                <a:srgbClr val="0C1E34"/>
              </a:solidFill>
              <a:latin typeface="Gotham Pro" panose="02000503040000020004" pitchFamily="50" charset="0"/>
              <a:cs typeface="Gotham Pro" panose="02000503040000020004" pitchFamily="50" charset="0"/>
            </a:endParaRPr>
          </a:p>
        </p:txBody>
      </p:sp>
      <p:sp>
        <p:nvSpPr>
          <p:cNvPr id="6" name="Номер слайда 5">
            <a:extLst>
              <a:ext uri="{FF2B5EF4-FFF2-40B4-BE49-F238E27FC236}">
                <a16:creationId xmlns:a16="http://schemas.microsoft.com/office/drawing/2014/main" id="{5C324B80-B5BA-4E7F-A2C7-8A61F7FBB937}"/>
              </a:ext>
            </a:extLst>
          </p:cNvPr>
          <p:cNvSpPr>
            <a:spLocks noGrp="1"/>
          </p:cNvSpPr>
          <p:nvPr>
            <p:ph type="sldNum" sz="quarter" idx="12"/>
          </p:nvPr>
        </p:nvSpPr>
        <p:spPr/>
        <p:txBody>
          <a:bodyPr/>
          <a:lstStyle/>
          <a:p>
            <a:fld id="{9C70A23B-64CD-4924-9B44-D7B9484B0353}" type="slidenum">
              <a:rPr lang="ru-RU" smtClean="0"/>
              <a:t>11</a:t>
            </a:fld>
            <a:endParaRPr lang="ru-RU" dirty="0"/>
          </a:p>
        </p:txBody>
      </p:sp>
      <p:pic>
        <p:nvPicPr>
          <p:cNvPr id="14" name="Рисунок 13"/>
          <p:cNvPicPr>
            <a:picLocks noChangeAspect="1"/>
          </p:cNvPicPr>
          <p:nvPr/>
        </p:nvPicPr>
        <p:blipFill rotWithShape="1">
          <a:blip r:embed="rId3">
            <a:extLst>
              <a:ext uri="{28A0092B-C50C-407E-A947-70E740481C1C}">
                <a14:useLocalDpi xmlns:a14="http://schemas.microsoft.com/office/drawing/2010/main" val="0"/>
              </a:ext>
            </a:extLst>
          </a:blip>
          <a:srcRect b="15073"/>
          <a:stretch/>
        </p:blipFill>
        <p:spPr>
          <a:xfrm>
            <a:off x="243157" y="1290227"/>
            <a:ext cx="9172056" cy="4465804"/>
          </a:xfrm>
          <a:prstGeom prst="rect">
            <a:avLst/>
          </a:prstGeom>
          <a:noFill/>
          <a:ln w="25400">
            <a:solidFill>
              <a:srgbClr val="3A5D80"/>
            </a:solidFill>
            <a:miter lim="800000"/>
            <a:headEnd/>
            <a:tailEnd/>
          </a:ln>
          <a:effectLst/>
        </p:spPr>
      </p:pic>
      <p:sp>
        <p:nvSpPr>
          <p:cNvPr id="15" name="Прямоугольная выноска 14"/>
          <p:cNvSpPr/>
          <p:nvPr/>
        </p:nvSpPr>
        <p:spPr bwMode="auto">
          <a:xfrm>
            <a:off x="9637299" y="1559169"/>
            <a:ext cx="2351139" cy="1315542"/>
          </a:xfrm>
          <a:prstGeom prst="wedgeRectCallout">
            <a:avLst>
              <a:gd name="adj1" fmla="val -84926"/>
              <a:gd name="adj2" fmla="val 142142"/>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r>
              <a:rPr lang="ru-RU" sz="1400" dirty="0"/>
              <a:t>Перед проведением трансляции данных необходимо установить соответствия между счетами РСБУ и МСФО </a:t>
            </a:r>
          </a:p>
        </p:txBody>
      </p:sp>
      <p:sp>
        <p:nvSpPr>
          <p:cNvPr id="17" name="Прямоугольная выноска 16"/>
          <p:cNvSpPr/>
          <p:nvPr/>
        </p:nvSpPr>
        <p:spPr bwMode="auto">
          <a:xfrm>
            <a:off x="9637299" y="4419600"/>
            <a:ext cx="2351140" cy="1336431"/>
          </a:xfrm>
          <a:prstGeom prst="wedgeRectCallout">
            <a:avLst>
              <a:gd name="adj1" fmla="val 25436"/>
              <a:gd name="adj2" fmla="val -33937"/>
            </a:avLst>
          </a:prstGeom>
          <a:solidFill>
            <a:srgbClr val="FBCD58"/>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r>
              <a:rPr lang="ru-RU" sz="1400" dirty="0"/>
              <a:t>Для каждого счета РСБУ может быть установлено соответствие нескольким счетам МСФО с отбором по аналитике</a:t>
            </a:r>
          </a:p>
        </p:txBody>
      </p:sp>
    </p:spTree>
    <p:extLst>
      <p:ext uri="{BB962C8B-B14F-4D97-AF65-F5344CB8AC3E}">
        <p14:creationId xmlns:p14="http://schemas.microsoft.com/office/powerpoint/2010/main" val="1831047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5219" y="0"/>
            <a:ext cx="86614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en-US" dirty="0"/>
              <a:t>Выбор шаблона трансляции и направления трансляции РСБУ - МСФО</a:t>
            </a:r>
            <a:endParaRPr lang="ru-RU" dirty="0">
              <a:solidFill>
                <a:srgbClr val="0C1E34"/>
              </a:solidFill>
              <a:latin typeface="Gotham Pro" panose="02000503040000020004" pitchFamily="50" charset="0"/>
              <a:cs typeface="Gotham Pro" panose="02000503040000020004" pitchFamily="50" charset="0"/>
            </a:endParaRPr>
          </a:p>
        </p:txBody>
      </p:sp>
      <p:sp>
        <p:nvSpPr>
          <p:cNvPr id="6" name="Номер слайда 5">
            <a:extLst>
              <a:ext uri="{FF2B5EF4-FFF2-40B4-BE49-F238E27FC236}">
                <a16:creationId xmlns:a16="http://schemas.microsoft.com/office/drawing/2014/main" id="{5C324B80-B5BA-4E7F-A2C7-8A61F7FBB937}"/>
              </a:ext>
            </a:extLst>
          </p:cNvPr>
          <p:cNvSpPr>
            <a:spLocks noGrp="1"/>
          </p:cNvSpPr>
          <p:nvPr>
            <p:ph type="sldNum" sz="quarter" idx="12"/>
          </p:nvPr>
        </p:nvSpPr>
        <p:spPr/>
        <p:txBody>
          <a:bodyPr/>
          <a:lstStyle/>
          <a:p>
            <a:fld id="{9C70A23B-64CD-4924-9B44-D7B9484B0353}" type="slidenum">
              <a:rPr lang="ru-RU" smtClean="0"/>
              <a:t>12</a:t>
            </a:fld>
            <a:endParaRPr lang="ru-RU" dirty="0"/>
          </a:p>
        </p:txBody>
      </p:sp>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4840"/>
          <a:stretch/>
        </p:blipFill>
        <p:spPr bwMode="auto">
          <a:xfrm>
            <a:off x="1022789" y="1165872"/>
            <a:ext cx="7266260" cy="1828380"/>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9" name="Прямоугольная выноска 18"/>
          <p:cNvSpPr/>
          <p:nvPr/>
        </p:nvSpPr>
        <p:spPr bwMode="auto">
          <a:xfrm>
            <a:off x="755576" y="3105772"/>
            <a:ext cx="3575992" cy="504056"/>
          </a:xfrm>
          <a:prstGeom prst="wedgeRectCallout">
            <a:avLst>
              <a:gd name="adj1" fmla="val 25436"/>
              <a:gd name="adj2" fmla="val -33937"/>
            </a:avLst>
          </a:prstGeom>
          <a:solidFill>
            <a:srgbClr val="FBCD58"/>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ru-RU" sz="1200" b="1" dirty="0"/>
              <a:t>Регистр бухгалтерии – Регистр бухгалтерии</a:t>
            </a:r>
          </a:p>
        </p:txBody>
      </p:sp>
      <p:sp>
        <p:nvSpPr>
          <p:cNvPr id="20" name="Прямоугольная выноска 19"/>
          <p:cNvSpPr/>
          <p:nvPr/>
        </p:nvSpPr>
        <p:spPr bwMode="auto">
          <a:xfrm>
            <a:off x="1595264" y="4113884"/>
            <a:ext cx="3024336" cy="1259332"/>
          </a:xfrm>
          <a:prstGeom prst="wedgeRectCallout">
            <a:avLst>
              <a:gd name="adj1" fmla="val -40913"/>
              <a:gd name="adj2" fmla="val -86848"/>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r>
              <a:rPr lang="ru-RU" sz="1200" dirty="0"/>
              <a:t>Используется для транзакционной модели учета, если учет РСБУ и МСФО ведется в одной базе либо для переноса данных из внешних информационных баз 1С </a:t>
            </a:r>
          </a:p>
        </p:txBody>
      </p:sp>
      <p:sp>
        <p:nvSpPr>
          <p:cNvPr id="23" name="Прямоугольная выноска 22"/>
          <p:cNvSpPr/>
          <p:nvPr/>
        </p:nvSpPr>
        <p:spPr bwMode="auto">
          <a:xfrm>
            <a:off x="5410627" y="3042783"/>
            <a:ext cx="3575992" cy="504056"/>
          </a:xfrm>
          <a:prstGeom prst="wedgeRectCallout">
            <a:avLst>
              <a:gd name="adj1" fmla="val 25436"/>
              <a:gd name="adj2" fmla="val -33937"/>
            </a:avLst>
          </a:prstGeom>
          <a:solidFill>
            <a:srgbClr val="FBCD58"/>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ru-RU" sz="1200" b="1" dirty="0"/>
              <a:t>Показатели ОСВ – Показатели ОСВ</a:t>
            </a:r>
          </a:p>
        </p:txBody>
      </p:sp>
      <p:sp>
        <p:nvSpPr>
          <p:cNvPr id="24" name="Прямоугольная выноска 23"/>
          <p:cNvSpPr/>
          <p:nvPr/>
        </p:nvSpPr>
        <p:spPr bwMode="auto">
          <a:xfrm>
            <a:off x="5410627" y="4012423"/>
            <a:ext cx="3745096" cy="1360793"/>
          </a:xfrm>
          <a:prstGeom prst="wedgeRectCallout">
            <a:avLst>
              <a:gd name="adj1" fmla="val 6096"/>
              <a:gd name="adj2" fmla="val -83034"/>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r>
              <a:rPr lang="ru-RU" sz="1200" dirty="0"/>
              <a:t>Используется в случае трансформационной модели учета и переносе данных  РСБУ из других учетных систем (не 1С) в виде показателей </a:t>
            </a:r>
          </a:p>
        </p:txBody>
      </p:sp>
    </p:spTree>
    <p:extLst>
      <p:ext uri="{BB962C8B-B14F-4D97-AF65-F5344CB8AC3E}">
        <p14:creationId xmlns:p14="http://schemas.microsoft.com/office/powerpoint/2010/main" val="2234507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5219" y="0"/>
            <a:ext cx="86614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dirty="0">
                <a:solidFill>
                  <a:srgbClr val="0C1E34"/>
                </a:solidFill>
                <a:latin typeface="Gotham Pro" panose="02000503040000020004" pitchFamily="50" charset="0"/>
                <a:cs typeface="Gotham Pro" panose="02000503040000020004" pitchFamily="50" charset="0"/>
              </a:rPr>
              <a:t>Т</a:t>
            </a:r>
            <a:r>
              <a:rPr lang="ru-RU" altLang="en-US" dirty="0">
                <a:solidFill>
                  <a:srgbClr val="0C1E34"/>
                </a:solidFill>
                <a:latin typeface="Gotham Pro" panose="02000503040000020004" pitchFamily="50" charset="0"/>
                <a:cs typeface="Gotham Pro" panose="02000503040000020004" pitchFamily="50" charset="0"/>
              </a:rPr>
              <a:t>рансляция по шаблону</a:t>
            </a:r>
            <a:endParaRPr lang="ru-RU" dirty="0">
              <a:solidFill>
                <a:srgbClr val="0C1E34"/>
              </a:solidFill>
              <a:latin typeface="Gotham Pro" panose="02000503040000020004" pitchFamily="50" charset="0"/>
              <a:cs typeface="Gotham Pro" panose="02000503040000020004" pitchFamily="50" charset="0"/>
            </a:endParaRPr>
          </a:p>
        </p:txBody>
      </p:sp>
      <p:sp>
        <p:nvSpPr>
          <p:cNvPr id="6" name="Номер слайда 5">
            <a:extLst>
              <a:ext uri="{FF2B5EF4-FFF2-40B4-BE49-F238E27FC236}">
                <a16:creationId xmlns:a16="http://schemas.microsoft.com/office/drawing/2014/main" id="{5C324B80-B5BA-4E7F-A2C7-8A61F7FBB937}"/>
              </a:ext>
            </a:extLst>
          </p:cNvPr>
          <p:cNvSpPr>
            <a:spLocks noGrp="1"/>
          </p:cNvSpPr>
          <p:nvPr>
            <p:ph type="sldNum" sz="quarter" idx="12"/>
          </p:nvPr>
        </p:nvSpPr>
        <p:spPr/>
        <p:txBody>
          <a:bodyPr/>
          <a:lstStyle/>
          <a:p>
            <a:fld id="{9C70A23B-64CD-4924-9B44-D7B9484B0353}" type="slidenum">
              <a:rPr lang="ru-RU" smtClean="0"/>
              <a:t>13</a:t>
            </a:fld>
            <a:endParaRPr lang="ru-RU" dirty="0"/>
          </a:p>
        </p:txBody>
      </p:sp>
      <p:pic>
        <p:nvPicPr>
          <p:cNvPr id="9" name="Рисунок 8"/>
          <p:cNvPicPr>
            <a:picLocks noChangeAspect="1"/>
          </p:cNvPicPr>
          <p:nvPr/>
        </p:nvPicPr>
        <p:blipFill rotWithShape="1">
          <a:blip r:embed="rId2">
            <a:extLst>
              <a:ext uri="{28A0092B-C50C-407E-A947-70E740481C1C}">
                <a14:useLocalDpi xmlns:a14="http://schemas.microsoft.com/office/drawing/2010/main" val="0"/>
              </a:ext>
            </a:extLst>
          </a:blip>
          <a:srcRect r="23226" b="9110"/>
          <a:stretch/>
        </p:blipFill>
        <p:spPr>
          <a:xfrm>
            <a:off x="574282" y="1414966"/>
            <a:ext cx="7916162" cy="5151846"/>
          </a:xfrm>
          <a:prstGeom prst="rect">
            <a:avLst/>
          </a:prstGeom>
          <a:noFill/>
          <a:ln w="25400">
            <a:solidFill>
              <a:srgbClr val="3A5D80"/>
            </a:solidFill>
            <a:miter lim="800000"/>
            <a:headEnd/>
            <a:tailEnd/>
          </a:ln>
          <a:effectLst/>
        </p:spPr>
      </p:pic>
      <p:sp>
        <p:nvSpPr>
          <p:cNvPr id="10" name="Прямоугольная выноска 9"/>
          <p:cNvSpPr/>
          <p:nvPr/>
        </p:nvSpPr>
        <p:spPr bwMode="auto">
          <a:xfrm>
            <a:off x="8180585" y="1207804"/>
            <a:ext cx="3572680" cy="1126194"/>
          </a:xfrm>
          <a:prstGeom prst="wedgeRectCallout">
            <a:avLst>
              <a:gd name="adj1" fmla="val -86656"/>
              <a:gd name="adj2" fmla="val 2881"/>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r>
              <a:rPr lang="ru-RU" sz="1200" dirty="0"/>
              <a:t>Перенести в МСФО все проводки за выбранный период можно создав документ Трансляция (в случае выбора способа «Сводные проводки по датам»)</a:t>
            </a:r>
          </a:p>
        </p:txBody>
      </p:sp>
      <p:sp>
        <p:nvSpPr>
          <p:cNvPr id="11" name="Прямоугольная выноска 10"/>
          <p:cNvSpPr/>
          <p:nvPr/>
        </p:nvSpPr>
        <p:spPr bwMode="auto">
          <a:xfrm>
            <a:off x="8342979" y="2864695"/>
            <a:ext cx="3410286" cy="1126194"/>
          </a:xfrm>
          <a:prstGeom prst="wedgeRectCallout">
            <a:avLst>
              <a:gd name="adj1" fmla="val -43711"/>
              <a:gd name="adj2" fmla="val 153743"/>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r>
              <a:rPr lang="ru-RU" sz="1200" dirty="0"/>
              <a:t>Документ заполняется автоматически. Необходимо выбрать шаблон трансляции, в котором определить «Направление трансляции»</a:t>
            </a:r>
          </a:p>
        </p:txBody>
      </p:sp>
    </p:spTree>
    <p:extLst>
      <p:ext uri="{BB962C8B-B14F-4D97-AF65-F5344CB8AC3E}">
        <p14:creationId xmlns:p14="http://schemas.microsoft.com/office/powerpoint/2010/main" val="993288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5219" y="0"/>
            <a:ext cx="86614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en-US" dirty="0">
                <a:solidFill>
                  <a:srgbClr val="0C1E34"/>
                </a:solidFill>
                <a:latin typeface="Gotham Pro" panose="02000503040000020004" pitchFamily="50" charset="0"/>
                <a:cs typeface="Gotham Pro" panose="02000503040000020004" pitchFamily="50" charset="0"/>
              </a:rPr>
              <a:t>Выверка трансляции</a:t>
            </a:r>
            <a:endParaRPr lang="ru-RU" dirty="0">
              <a:solidFill>
                <a:srgbClr val="0C1E34"/>
              </a:solidFill>
              <a:latin typeface="Gotham Pro" panose="02000503040000020004" pitchFamily="50" charset="0"/>
              <a:cs typeface="Gotham Pro" panose="02000503040000020004" pitchFamily="50" charset="0"/>
            </a:endParaRPr>
          </a:p>
        </p:txBody>
      </p:sp>
      <p:sp>
        <p:nvSpPr>
          <p:cNvPr id="6" name="Номер слайда 5">
            <a:extLst>
              <a:ext uri="{FF2B5EF4-FFF2-40B4-BE49-F238E27FC236}">
                <a16:creationId xmlns:a16="http://schemas.microsoft.com/office/drawing/2014/main" id="{5C324B80-B5BA-4E7F-A2C7-8A61F7FBB937}"/>
              </a:ext>
            </a:extLst>
          </p:cNvPr>
          <p:cNvSpPr>
            <a:spLocks noGrp="1"/>
          </p:cNvSpPr>
          <p:nvPr>
            <p:ph type="sldNum" sz="quarter" idx="12"/>
          </p:nvPr>
        </p:nvSpPr>
        <p:spPr/>
        <p:txBody>
          <a:bodyPr/>
          <a:lstStyle/>
          <a:p>
            <a:fld id="{9C70A23B-64CD-4924-9B44-D7B9484B0353}" type="slidenum">
              <a:rPr lang="ru-RU" smtClean="0"/>
              <a:t>14</a:t>
            </a:fld>
            <a:endParaRPr lang="ru-RU"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992" y="1377068"/>
            <a:ext cx="8881710" cy="4500242"/>
          </a:xfrm>
          <a:prstGeom prst="rect">
            <a:avLst/>
          </a:prstGeom>
          <a:noFill/>
          <a:ln w="25400">
            <a:solidFill>
              <a:srgbClr val="3A5D80"/>
            </a:solidFill>
            <a:miter lim="800000"/>
            <a:headEnd/>
            <a:tailEnd/>
          </a:ln>
          <a:effectLst/>
        </p:spPr>
      </p:pic>
      <p:sp>
        <p:nvSpPr>
          <p:cNvPr id="13" name="Прямоугольная выноска 12"/>
          <p:cNvSpPr/>
          <p:nvPr/>
        </p:nvSpPr>
        <p:spPr bwMode="auto">
          <a:xfrm>
            <a:off x="4259166" y="4729125"/>
            <a:ext cx="3024336" cy="1475356"/>
          </a:xfrm>
          <a:prstGeom prst="wedgeRectCallout">
            <a:avLst>
              <a:gd name="adj1" fmla="val 84225"/>
              <a:gd name="adj2" fmla="val -23854"/>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r>
              <a:rPr lang="ru-RU" sz="1200" dirty="0"/>
              <a:t>Проводки с использованием элементов справочников </a:t>
            </a:r>
            <a:r>
              <a:rPr lang="ru-RU" sz="1200" i="1" dirty="0"/>
              <a:t> ВНА </a:t>
            </a:r>
            <a:r>
              <a:rPr lang="ru-RU" sz="1200" dirty="0"/>
              <a:t>по которым выбран вариант учета </a:t>
            </a:r>
            <a:r>
              <a:rPr lang="ru-RU" sz="1200" b="1" dirty="0"/>
              <a:t>«Параллельный учет» </a:t>
            </a:r>
            <a:r>
              <a:rPr lang="ru-RU" sz="1200" dirty="0"/>
              <a:t>не переносятся в МСФО документом Трансляция. Эти данные переносятся в МСФО документом «Ввод событий ВНА»</a:t>
            </a:r>
          </a:p>
        </p:txBody>
      </p:sp>
      <p:sp>
        <p:nvSpPr>
          <p:cNvPr id="2" name="Прямоугольник 1"/>
          <p:cNvSpPr/>
          <p:nvPr/>
        </p:nvSpPr>
        <p:spPr>
          <a:xfrm>
            <a:off x="7936675" y="1131928"/>
            <a:ext cx="4071227" cy="954107"/>
          </a:xfrm>
          <a:prstGeom prst="rect">
            <a:avLst/>
          </a:prstGeom>
          <a:solidFill>
            <a:schemeClr val="accent1">
              <a:lumMod val="40000"/>
              <a:lumOff val="60000"/>
            </a:schemeClr>
          </a:solidFill>
        </p:spPr>
        <p:txBody>
          <a:bodyPr wrap="square">
            <a:spAutoFit/>
          </a:bodyPr>
          <a:lstStyle/>
          <a:p>
            <a:r>
              <a:rPr lang="ru-RU" sz="1400" dirty="0"/>
              <a:t>После проведения документа Трансляция, необходимо проверить полноту переноса данных и отсутствие ошибок  в настройки соответствий счетов при помощи отчета «Выверка трансляции»</a:t>
            </a:r>
          </a:p>
        </p:txBody>
      </p:sp>
    </p:spTree>
    <p:extLst>
      <p:ext uri="{BB962C8B-B14F-4D97-AF65-F5344CB8AC3E}">
        <p14:creationId xmlns:p14="http://schemas.microsoft.com/office/powerpoint/2010/main" val="1762139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0.rbk.ru/v6_top_pics/media/img/3/31/755429510202313.jpg"/>
          <p:cNvPicPr>
            <a:picLocks noChangeAspect="1" noChangeArrowheads="1"/>
          </p:cNvPicPr>
          <p:nvPr/>
        </p:nvPicPr>
        <p:blipFill rotWithShape="1">
          <a:blip r:embed="rId2">
            <a:extLst>
              <a:ext uri="{28A0092B-C50C-407E-A947-70E740481C1C}">
                <a14:useLocalDpi xmlns:a14="http://schemas.microsoft.com/office/drawing/2010/main" val="0"/>
              </a:ext>
            </a:extLst>
          </a:blip>
          <a:srcRect t="10844" b="4465"/>
          <a:stretch/>
        </p:blipFill>
        <p:spPr bwMode="auto">
          <a:xfrm>
            <a:off x="0" y="-9525"/>
            <a:ext cx="12192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0"/>
            <a:ext cx="12192000" cy="6858000"/>
          </a:xfrm>
          <a:prstGeom prst="rect">
            <a:avLst/>
          </a:prstGeom>
          <a:solidFill>
            <a:schemeClr val="accent1">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4587" y="562355"/>
            <a:ext cx="3950213" cy="975225"/>
          </a:xfrm>
          <a:prstGeom prst="rect">
            <a:avLst/>
          </a:prstGeom>
        </p:spPr>
      </p:pic>
      <p:sp>
        <p:nvSpPr>
          <p:cNvPr id="7" name="Прямоугольник 6"/>
          <p:cNvSpPr/>
          <p:nvPr/>
        </p:nvSpPr>
        <p:spPr>
          <a:xfrm>
            <a:off x="0" y="2314574"/>
            <a:ext cx="12192000" cy="2305051"/>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TextBox 7"/>
          <p:cNvSpPr txBox="1"/>
          <p:nvPr/>
        </p:nvSpPr>
        <p:spPr>
          <a:xfrm>
            <a:off x="882393" y="2928490"/>
            <a:ext cx="10134600" cy="584775"/>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r>
              <a:rPr lang="ru-RU" sz="3200" b="1" dirty="0">
                <a:latin typeface="Gotham Pro" panose="02000503040000020004" pitchFamily="50" charset="0"/>
                <a:cs typeface="Gotham Pro" panose="02000503040000020004" pitchFamily="50" charset="0"/>
              </a:rPr>
              <a:t>МСФО – Учет ВНА</a:t>
            </a:r>
          </a:p>
        </p:txBody>
      </p:sp>
    </p:spTree>
    <p:extLst>
      <p:ext uri="{BB962C8B-B14F-4D97-AF65-F5344CB8AC3E}">
        <p14:creationId xmlns:p14="http://schemas.microsoft.com/office/powerpoint/2010/main" val="2381703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900" y="120582"/>
            <a:ext cx="72517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ru-RU" dirty="0">
                <a:solidFill>
                  <a:srgbClr val="0C1E34"/>
                </a:solidFill>
                <a:latin typeface="Gotham Pro" panose="02000503040000020004" pitchFamily="50" charset="0"/>
                <a:cs typeface="Gotham Pro" panose="02000503040000020004" pitchFamily="50" charset="0"/>
              </a:rPr>
              <a:t>Параллельный учет по выборочным объектам</a:t>
            </a:r>
            <a:endParaRPr lang="ru-RU" dirty="0">
              <a:solidFill>
                <a:srgbClr val="0C1E34"/>
              </a:solidFill>
              <a:latin typeface="Gotham Pro" panose="02000503040000020004" pitchFamily="50" charset="0"/>
              <a:cs typeface="Gotham Pro" panose="02000503040000020004" pitchFamily="50" charset="0"/>
            </a:endParaRPr>
          </a:p>
        </p:txBody>
      </p:sp>
      <p:sp>
        <p:nvSpPr>
          <p:cNvPr id="6" name="Номер слайда 5">
            <a:extLst>
              <a:ext uri="{FF2B5EF4-FFF2-40B4-BE49-F238E27FC236}">
                <a16:creationId xmlns:a16="http://schemas.microsoft.com/office/drawing/2014/main" id="{5C324B80-B5BA-4E7F-A2C7-8A61F7FBB937}"/>
              </a:ext>
            </a:extLst>
          </p:cNvPr>
          <p:cNvSpPr>
            <a:spLocks noGrp="1"/>
          </p:cNvSpPr>
          <p:nvPr>
            <p:ph type="sldNum" sz="quarter" idx="12"/>
          </p:nvPr>
        </p:nvSpPr>
        <p:spPr/>
        <p:txBody>
          <a:bodyPr/>
          <a:lstStyle/>
          <a:p>
            <a:fld id="{9C70A23B-64CD-4924-9B44-D7B9484B0353}" type="slidenum">
              <a:rPr lang="ru-RU" smtClean="0"/>
              <a:t>16</a:t>
            </a:fld>
            <a:endParaRPr lang="ru-RU" dirty="0"/>
          </a:p>
        </p:txBody>
      </p:sp>
      <p:sp>
        <p:nvSpPr>
          <p:cNvPr id="9" name="Прямоугольник 8"/>
          <p:cNvSpPr/>
          <p:nvPr/>
        </p:nvSpPr>
        <p:spPr bwMode="auto">
          <a:xfrm>
            <a:off x="2142402" y="3344796"/>
            <a:ext cx="1666276" cy="990132"/>
          </a:xfrm>
          <a:prstGeom prst="rect">
            <a:avLst/>
          </a:prstGeom>
          <a:solidFill>
            <a:srgbClr val="FAA634"/>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ru-RU" sz="1400" dirty="0"/>
              <a:t>Здания и сооружения</a:t>
            </a:r>
          </a:p>
        </p:txBody>
      </p:sp>
      <p:sp>
        <p:nvSpPr>
          <p:cNvPr id="10" name="Прямоугольник 9"/>
          <p:cNvSpPr/>
          <p:nvPr/>
        </p:nvSpPr>
        <p:spPr bwMode="auto">
          <a:xfrm>
            <a:off x="351214" y="3535574"/>
            <a:ext cx="1666276" cy="990132"/>
          </a:xfrm>
          <a:prstGeom prst="rect">
            <a:avLst/>
          </a:prstGeom>
          <a:solidFill>
            <a:schemeClr val="accent1">
              <a:lumMod val="40000"/>
              <a:lumOff val="60000"/>
            </a:schemeClr>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ru-RU" sz="1400" dirty="0"/>
              <a:t>Машины и оборудование</a:t>
            </a:r>
          </a:p>
        </p:txBody>
      </p:sp>
      <p:sp>
        <p:nvSpPr>
          <p:cNvPr id="11" name="Прямоугольник 10"/>
          <p:cNvSpPr/>
          <p:nvPr/>
        </p:nvSpPr>
        <p:spPr bwMode="auto">
          <a:xfrm>
            <a:off x="3951614" y="3535574"/>
            <a:ext cx="1666276" cy="990132"/>
          </a:xfrm>
          <a:prstGeom prst="rect">
            <a:avLst/>
          </a:prstGeom>
          <a:solidFill>
            <a:schemeClr val="accent1">
              <a:lumMod val="40000"/>
              <a:lumOff val="60000"/>
            </a:schemeClr>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ru-RU" sz="1400" dirty="0"/>
              <a:t>Транспорт</a:t>
            </a:r>
          </a:p>
        </p:txBody>
      </p:sp>
      <p:pic>
        <p:nvPicPr>
          <p:cNvPr id="12" name="Picture 24"/>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319766" y="4228844"/>
            <a:ext cx="4492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4"/>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02152" y="4327662"/>
            <a:ext cx="4492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Прямоугольник 13"/>
          <p:cNvSpPr/>
          <p:nvPr/>
        </p:nvSpPr>
        <p:spPr bwMode="auto">
          <a:xfrm>
            <a:off x="342900" y="4705888"/>
            <a:ext cx="5266676" cy="404664"/>
          </a:xfrm>
          <a:prstGeom prst="rect">
            <a:avLst/>
          </a:prstGeom>
          <a:solidFill>
            <a:schemeClr val="bg1">
              <a:lumMod val="95000"/>
            </a:schemeClr>
          </a:solidFill>
          <a:ln>
            <a:solidFill>
              <a:schemeClr val="bg1">
                <a:lumMod val="9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400" dirty="0">
                <a:solidFill>
                  <a:schemeClr val="tx1"/>
                </a:solidFill>
                <a:latin typeface="Arial" charset="0"/>
              </a:rPr>
              <a:t>Трансляция</a:t>
            </a:r>
            <a:endParaRPr kumimoji="0" lang="ru-RU" sz="1400" b="0" i="0" u="none" strike="noStrike" cap="none" normalizeH="0" baseline="0" dirty="0">
              <a:ln>
                <a:noFill/>
              </a:ln>
              <a:solidFill>
                <a:schemeClr val="tx1"/>
              </a:solidFill>
              <a:effectLst/>
              <a:latin typeface="Arial" charset="0"/>
            </a:endParaRPr>
          </a:p>
        </p:txBody>
      </p:sp>
      <p:sp>
        <p:nvSpPr>
          <p:cNvPr id="15" name="Прямоугольник 14"/>
          <p:cNvSpPr/>
          <p:nvPr/>
        </p:nvSpPr>
        <p:spPr bwMode="auto">
          <a:xfrm>
            <a:off x="344016" y="2722003"/>
            <a:ext cx="5266676" cy="404664"/>
          </a:xfrm>
          <a:prstGeom prst="rect">
            <a:avLst/>
          </a:prstGeom>
          <a:solidFill>
            <a:srgbClr val="FAA634"/>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ru-RU" sz="1400" dirty="0"/>
              <a:t>Параллельный учет</a:t>
            </a:r>
          </a:p>
        </p:txBody>
      </p:sp>
      <p:cxnSp>
        <p:nvCxnSpPr>
          <p:cNvPr id="16" name="Соединительная линия уступом 15"/>
          <p:cNvCxnSpPr>
            <a:stCxn id="10" idx="1"/>
            <a:endCxn id="14" idx="1"/>
          </p:cNvCxnSpPr>
          <p:nvPr/>
        </p:nvCxnSpPr>
        <p:spPr bwMode="auto">
          <a:xfrm rot="10800000" flipV="1">
            <a:off x="342900" y="4030640"/>
            <a:ext cx="8314" cy="877580"/>
          </a:xfrm>
          <a:prstGeom prst="bentConnector3">
            <a:avLst>
              <a:gd name="adj1" fmla="val 2849579"/>
            </a:avLst>
          </a:prstGeom>
          <a:ln w="25400">
            <a:solidFill>
              <a:schemeClr val="bg1">
                <a:lumMod val="75000"/>
              </a:schemeClr>
            </a:solidFill>
            <a:headEnd type="none" w="med" len="med"/>
            <a:tailEnd type="arrow"/>
          </a:ln>
          <a:extLst/>
        </p:spPr>
        <p:style>
          <a:lnRef idx="1">
            <a:schemeClr val="accent5"/>
          </a:lnRef>
          <a:fillRef idx="0">
            <a:schemeClr val="accent5"/>
          </a:fillRef>
          <a:effectRef idx="0">
            <a:schemeClr val="accent5"/>
          </a:effectRef>
          <a:fontRef idx="minor">
            <a:schemeClr val="tx1"/>
          </a:fontRef>
        </p:style>
      </p:cxnSp>
      <p:cxnSp>
        <p:nvCxnSpPr>
          <p:cNvPr id="17" name="Соединительная линия уступом 16"/>
          <p:cNvCxnSpPr>
            <a:stCxn id="11" idx="3"/>
            <a:endCxn id="14" idx="3"/>
          </p:cNvCxnSpPr>
          <p:nvPr/>
        </p:nvCxnSpPr>
        <p:spPr bwMode="auto">
          <a:xfrm flipH="1">
            <a:off x="5609576" y="4030640"/>
            <a:ext cx="8314" cy="877580"/>
          </a:xfrm>
          <a:prstGeom prst="bentConnector3">
            <a:avLst>
              <a:gd name="adj1" fmla="val -2749579"/>
            </a:avLst>
          </a:prstGeom>
          <a:ln w="25400">
            <a:solidFill>
              <a:schemeClr val="bg1">
                <a:lumMod val="75000"/>
              </a:schemeClr>
            </a:solidFill>
            <a:headEnd type="none" w="med" len="med"/>
            <a:tailEnd type="arrow"/>
          </a:ln>
          <a:extLst/>
        </p:spPr>
        <p:style>
          <a:lnRef idx="1">
            <a:schemeClr val="accent5"/>
          </a:lnRef>
          <a:fillRef idx="0">
            <a:schemeClr val="accent5"/>
          </a:fillRef>
          <a:effectRef idx="0">
            <a:schemeClr val="accent5"/>
          </a:effectRef>
          <a:fontRef idx="minor">
            <a:schemeClr val="tx1"/>
          </a:fontRef>
        </p:style>
      </p:cxnSp>
      <p:cxnSp>
        <p:nvCxnSpPr>
          <p:cNvPr id="18" name="Соединительная линия уступом 17"/>
          <p:cNvCxnSpPr>
            <a:stCxn id="9" idx="0"/>
            <a:endCxn id="15" idx="2"/>
          </p:cNvCxnSpPr>
          <p:nvPr/>
        </p:nvCxnSpPr>
        <p:spPr bwMode="auto">
          <a:xfrm rot="5400000" flipH="1" flipV="1">
            <a:off x="2867383" y="3234825"/>
            <a:ext cx="218129" cy="1814"/>
          </a:xfrm>
          <a:prstGeom prst="bentConnector3">
            <a:avLst>
              <a:gd name="adj1" fmla="val 50000"/>
            </a:avLst>
          </a:prstGeom>
          <a:ln w="25400">
            <a:solidFill>
              <a:schemeClr val="accent1">
                <a:lumMod val="75000"/>
              </a:schemeClr>
            </a:solidFill>
            <a:headEnd type="none" w="med" len="med"/>
            <a:tailEnd type="arrow"/>
          </a:ln>
          <a:extLst/>
        </p:spPr>
        <p:style>
          <a:lnRef idx="1">
            <a:schemeClr val="accent5"/>
          </a:lnRef>
          <a:fillRef idx="0">
            <a:schemeClr val="accent5"/>
          </a:fillRef>
          <a:effectRef idx="0">
            <a:schemeClr val="accent5"/>
          </a:effectRef>
          <a:fontRef idx="minor">
            <a:schemeClr val="tx1"/>
          </a:fontRef>
        </p:style>
      </p:cxnSp>
      <p:sp>
        <p:nvSpPr>
          <p:cNvPr id="21" name="Прямоугольник 20"/>
          <p:cNvSpPr/>
          <p:nvPr/>
        </p:nvSpPr>
        <p:spPr>
          <a:xfrm>
            <a:off x="7454900" y="1203065"/>
            <a:ext cx="4587999" cy="536694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p>
            <a:pPr marL="228600" indent="-228600">
              <a:spcAft>
                <a:spcPts val="500"/>
              </a:spcAft>
              <a:buSzPct val="80000"/>
              <a:buFont typeface="Wingdings" panose="05000000000000000000" pitchFamily="2" charset="2"/>
              <a:buChar char="§"/>
            </a:pPr>
            <a:endParaRPr lang="ru-RU" dirty="0">
              <a:solidFill>
                <a:srgbClr val="233E59"/>
              </a:solidFill>
              <a:latin typeface="Calibri" panose="020F0502020204030204"/>
              <a:cs typeface="Arial" panose="020B0604020202020204" pitchFamily="34" charset="0"/>
            </a:endParaRPr>
          </a:p>
        </p:txBody>
      </p:sp>
      <p:sp>
        <p:nvSpPr>
          <p:cNvPr id="2" name="Прямоугольник 1"/>
          <p:cNvSpPr/>
          <p:nvPr/>
        </p:nvSpPr>
        <p:spPr>
          <a:xfrm>
            <a:off x="6484313" y="1292756"/>
            <a:ext cx="5091600" cy="3539430"/>
          </a:xfrm>
          <a:prstGeom prst="rect">
            <a:avLst/>
          </a:prstGeom>
          <a:solidFill>
            <a:schemeClr val="accent1">
              <a:lumMod val="40000"/>
              <a:lumOff val="60000"/>
            </a:schemeClr>
          </a:solidFill>
        </p:spPr>
        <p:txBody>
          <a:bodyPr wrap="square">
            <a:spAutoFit/>
          </a:bodyPr>
          <a:lstStyle/>
          <a:p>
            <a:r>
              <a:rPr lang="ru-RU" altLang="ru-RU" sz="1600" dirty="0"/>
              <a:t>Области параллельной оценки</a:t>
            </a:r>
            <a:r>
              <a:rPr lang="en-US" altLang="ru-RU" sz="1600" dirty="0"/>
              <a:t>:</a:t>
            </a:r>
            <a:endParaRPr lang="ru-RU" sz="1600" dirty="0"/>
          </a:p>
          <a:p>
            <a:pPr marL="285750" indent="-285750">
              <a:buFont typeface="Wingdings" pitchFamily="2" charset="2"/>
              <a:buChar char="§"/>
            </a:pPr>
            <a:r>
              <a:rPr lang="ru-RU" sz="1400" dirty="0"/>
              <a:t>основные средства;</a:t>
            </a:r>
          </a:p>
          <a:p>
            <a:pPr marL="285750" indent="-285750">
              <a:buFont typeface="Wingdings" pitchFamily="2" charset="2"/>
              <a:buChar char="§"/>
            </a:pPr>
            <a:r>
              <a:rPr lang="ru-RU" sz="1400" dirty="0"/>
              <a:t>нематериальные активы;</a:t>
            </a:r>
          </a:p>
          <a:p>
            <a:pPr marL="285750" indent="-285750">
              <a:buFont typeface="Wingdings" pitchFamily="2" charset="2"/>
              <a:buChar char="§"/>
            </a:pPr>
            <a:r>
              <a:rPr lang="ru-RU" sz="1400" dirty="0"/>
              <a:t>активы, предназначенные для продажи;</a:t>
            </a:r>
          </a:p>
          <a:p>
            <a:pPr marL="285750" indent="-285750">
              <a:buFont typeface="Wingdings" pitchFamily="2" charset="2"/>
              <a:buChar char="§"/>
            </a:pPr>
            <a:r>
              <a:rPr lang="ru-RU" sz="1400" dirty="0"/>
              <a:t>кредиты и займы полученные;</a:t>
            </a:r>
          </a:p>
          <a:p>
            <a:pPr marL="285750" indent="-285750">
              <a:buFont typeface="Wingdings" pitchFamily="2" charset="2"/>
              <a:buChar char="§"/>
            </a:pPr>
            <a:r>
              <a:rPr lang="ru-RU" sz="1400" dirty="0"/>
              <a:t>займы выданные и депозиты;</a:t>
            </a:r>
          </a:p>
          <a:p>
            <a:pPr marL="285750" indent="-285750">
              <a:buFont typeface="Wingdings" pitchFamily="2" charset="2"/>
              <a:buChar char="§"/>
            </a:pPr>
            <a:r>
              <a:rPr lang="ru-RU" sz="1400" dirty="0"/>
              <a:t>векселя и другие финансовые инструменты, учитываемые по справедливой стоимости;</a:t>
            </a:r>
          </a:p>
          <a:p>
            <a:pPr marL="285750" indent="-285750">
              <a:buFont typeface="Wingdings" pitchFamily="2" charset="2"/>
              <a:buChar char="§"/>
            </a:pPr>
            <a:r>
              <a:rPr lang="ru-RU" sz="1400" dirty="0"/>
              <a:t>дебиторская задолженность;</a:t>
            </a:r>
          </a:p>
          <a:p>
            <a:pPr marL="285750" indent="-285750">
              <a:buFont typeface="Wingdings" pitchFamily="2" charset="2"/>
              <a:buChar char="§"/>
            </a:pPr>
            <a:r>
              <a:rPr lang="ru-RU" sz="1400" dirty="0"/>
              <a:t>лизинги выданный и полученный;</a:t>
            </a:r>
          </a:p>
          <a:p>
            <a:pPr marL="285750" indent="-285750">
              <a:buFont typeface="Wingdings" pitchFamily="2" charset="2"/>
              <a:buChar char="§"/>
            </a:pPr>
            <a:r>
              <a:rPr lang="ru-RU" sz="1400" dirty="0"/>
              <a:t>инвестиции;</a:t>
            </a:r>
          </a:p>
          <a:p>
            <a:pPr marL="285750" indent="-285750">
              <a:buFont typeface="Wingdings" pitchFamily="2" charset="2"/>
              <a:buChar char="§"/>
            </a:pPr>
            <a:r>
              <a:rPr lang="ru-RU" sz="1400" dirty="0"/>
              <a:t>резерв по неликвидным запасам;</a:t>
            </a:r>
          </a:p>
          <a:p>
            <a:pPr marL="285750" indent="-285750">
              <a:buFont typeface="Wingdings" pitchFamily="2" charset="2"/>
              <a:buChar char="§"/>
            </a:pPr>
            <a:r>
              <a:rPr lang="ru-RU" sz="1400" dirty="0"/>
              <a:t>резерв по сомнительным долгам;</a:t>
            </a:r>
          </a:p>
          <a:p>
            <a:pPr marL="285750" indent="-285750">
              <a:buFont typeface="Wingdings" pitchFamily="2" charset="2"/>
              <a:buChar char="§"/>
            </a:pPr>
            <a:r>
              <a:rPr lang="ru-RU" sz="1400" dirty="0"/>
              <a:t>начисления (</a:t>
            </a:r>
            <a:r>
              <a:rPr lang="ru-RU" sz="1400" dirty="0" err="1"/>
              <a:t>accruals</a:t>
            </a:r>
            <a:r>
              <a:rPr lang="ru-RU" sz="1400" dirty="0"/>
              <a:t>);</a:t>
            </a:r>
          </a:p>
          <a:p>
            <a:pPr marL="285750" indent="-285750">
              <a:buFont typeface="Wingdings" pitchFamily="2" charset="2"/>
              <a:buChar char="§"/>
            </a:pPr>
            <a:r>
              <a:rPr lang="ru-RU" sz="1400" dirty="0"/>
              <a:t>закрытие периода, включая расчет себестоимости, отложенных налогов, реформацию баланса.</a:t>
            </a:r>
          </a:p>
        </p:txBody>
      </p:sp>
      <p:sp>
        <p:nvSpPr>
          <p:cNvPr id="4" name="Прямоугольник 3"/>
          <p:cNvSpPr/>
          <p:nvPr/>
        </p:nvSpPr>
        <p:spPr>
          <a:xfrm>
            <a:off x="351215" y="1292756"/>
            <a:ext cx="5266676" cy="584775"/>
          </a:xfrm>
          <a:prstGeom prst="rect">
            <a:avLst/>
          </a:prstGeom>
          <a:solidFill>
            <a:schemeClr val="bg1">
              <a:lumMod val="85000"/>
            </a:schemeClr>
          </a:solidFill>
        </p:spPr>
        <p:txBody>
          <a:bodyPr wrap="square">
            <a:spAutoFit/>
          </a:bodyPr>
          <a:lstStyle/>
          <a:p>
            <a:pPr algn="ctr"/>
            <a:r>
              <a:rPr lang="ru-RU" altLang="ru-RU" sz="1600" dirty="0"/>
              <a:t>В 1С</a:t>
            </a:r>
            <a:r>
              <a:rPr lang="en-US" altLang="ru-RU" sz="1600" dirty="0"/>
              <a:t>: ERP.</a:t>
            </a:r>
            <a:r>
              <a:rPr lang="ru-RU" altLang="ru-RU" sz="1600" dirty="0"/>
              <a:t>Управление холдингом реализовано 16 областей  параллельной оценки.</a:t>
            </a:r>
            <a:endParaRPr lang="ru-RU" sz="1600" dirty="0"/>
          </a:p>
        </p:txBody>
      </p:sp>
    </p:spTree>
    <p:extLst>
      <p:ext uri="{BB962C8B-B14F-4D97-AF65-F5344CB8AC3E}">
        <p14:creationId xmlns:p14="http://schemas.microsoft.com/office/powerpoint/2010/main" val="3395712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900" y="120582"/>
            <a:ext cx="72517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dirty="0"/>
              <a:t>В</a:t>
            </a:r>
            <a:r>
              <a:rPr lang="ru-RU" altLang="en-US" dirty="0"/>
              <a:t>озможности параллельного учета основных средств</a:t>
            </a:r>
            <a:endParaRPr lang="ru-RU" dirty="0">
              <a:solidFill>
                <a:srgbClr val="0C1E34"/>
              </a:solidFill>
              <a:latin typeface="Gotham Pro" panose="02000503040000020004" pitchFamily="50" charset="0"/>
              <a:cs typeface="Gotham Pro" panose="02000503040000020004" pitchFamily="50" charset="0"/>
            </a:endParaRPr>
          </a:p>
        </p:txBody>
      </p:sp>
      <p:sp>
        <p:nvSpPr>
          <p:cNvPr id="6" name="Номер слайда 1">
            <a:extLst>
              <a:ext uri="{FF2B5EF4-FFF2-40B4-BE49-F238E27FC236}">
                <a16:creationId xmlns:a16="http://schemas.microsoft.com/office/drawing/2014/main" id="{D7CDE942-AC28-4EE4-BCA7-3CBB102D4B17}"/>
              </a:ext>
            </a:extLst>
          </p:cNvPr>
          <p:cNvSpPr>
            <a:spLocks noGrp="1"/>
          </p:cNvSpPr>
          <p:nvPr>
            <p:ph type="sldNum" sz="quarter" idx="12"/>
          </p:nvPr>
        </p:nvSpPr>
        <p:spPr>
          <a:xfrm>
            <a:off x="9385472" y="6451052"/>
            <a:ext cx="2743200" cy="365125"/>
          </a:xfrm>
          <a:prstGeom prst="rect">
            <a:avLst/>
          </a:prstGeom>
        </p:spPr>
        <p:txBody>
          <a:bodyPr/>
          <a:lstStyle/>
          <a:p>
            <a:fld id="{9C70A23B-64CD-4924-9B44-D7B9484B0353}" type="slidenum">
              <a:rPr lang="ru-RU" smtClean="0"/>
              <a:t>17</a:t>
            </a:fld>
            <a:endParaRPr lang="ru-RU" dirty="0"/>
          </a:p>
        </p:txBody>
      </p:sp>
      <p:sp>
        <p:nvSpPr>
          <p:cNvPr id="7" name="Прямоугольник 6"/>
          <p:cNvSpPr/>
          <p:nvPr/>
        </p:nvSpPr>
        <p:spPr bwMode="auto">
          <a:xfrm>
            <a:off x="3422065" y="1571625"/>
            <a:ext cx="1576387" cy="990600"/>
          </a:xfrm>
          <a:prstGeom prst="rect">
            <a:avLst/>
          </a:prstGeom>
          <a:solidFill>
            <a:schemeClr val="bg1">
              <a:lumMod val="95000"/>
            </a:schemeClr>
          </a:solidFill>
          <a:ln>
            <a:solidFill>
              <a:schemeClr val="bg1">
                <a:lumMod val="9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defRPr/>
            </a:pPr>
            <a:r>
              <a:rPr lang="ru-RU" sz="1300" dirty="0">
                <a:solidFill>
                  <a:schemeClr val="tx1"/>
                </a:solidFill>
              </a:rPr>
              <a:t>Справедливая стоимость ВНА</a:t>
            </a:r>
            <a:r>
              <a:rPr lang="en-US" sz="1300" dirty="0">
                <a:solidFill>
                  <a:schemeClr val="tx1"/>
                </a:solidFill>
              </a:rPr>
              <a:t>, </a:t>
            </a:r>
            <a:r>
              <a:rPr lang="ru-RU" sz="1300" dirty="0">
                <a:solidFill>
                  <a:schemeClr val="tx1"/>
                </a:solidFill>
              </a:rPr>
              <a:t>ценность использования группы объектов</a:t>
            </a:r>
          </a:p>
        </p:txBody>
      </p:sp>
      <p:sp>
        <p:nvSpPr>
          <p:cNvPr id="12" name="Прямоугольник 11"/>
          <p:cNvSpPr/>
          <p:nvPr/>
        </p:nvSpPr>
        <p:spPr bwMode="auto">
          <a:xfrm>
            <a:off x="5423902" y="1563687"/>
            <a:ext cx="1576388" cy="990600"/>
          </a:xfrm>
          <a:prstGeom prst="rect">
            <a:avLst/>
          </a:prstGeom>
          <a:solidFill>
            <a:schemeClr val="bg1">
              <a:lumMod val="95000"/>
            </a:schemeClr>
          </a:solidFill>
          <a:ln>
            <a:solidFill>
              <a:schemeClr val="bg1">
                <a:lumMod val="9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defRPr/>
            </a:pPr>
            <a:r>
              <a:rPr lang="ru-RU" sz="1300" dirty="0">
                <a:solidFill>
                  <a:schemeClr val="tx1"/>
                </a:solidFill>
              </a:rPr>
              <a:t>Информация о параметрах ВНА</a:t>
            </a:r>
          </a:p>
        </p:txBody>
      </p:sp>
      <p:sp>
        <p:nvSpPr>
          <p:cNvPr id="14" name="Прямоугольник 13"/>
          <p:cNvSpPr/>
          <p:nvPr/>
        </p:nvSpPr>
        <p:spPr bwMode="auto">
          <a:xfrm>
            <a:off x="3460165" y="2925762"/>
            <a:ext cx="1576387" cy="990600"/>
          </a:xfrm>
          <a:prstGeom prst="rect">
            <a:avLst/>
          </a:prstGeom>
          <a:solidFill>
            <a:srgbClr val="FFC000"/>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defRPr/>
            </a:pPr>
            <a:r>
              <a:rPr lang="ru-RU" sz="1300" dirty="0">
                <a:solidFill>
                  <a:schemeClr val="tx1"/>
                </a:solidFill>
              </a:rPr>
              <a:t>Пересчет амортизации пропорционально выработке</a:t>
            </a:r>
          </a:p>
        </p:txBody>
      </p:sp>
      <p:pic>
        <p:nvPicPr>
          <p:cNvPr id="15" name="Picture 29"/>
          <p:cNvPicPr>
            <a:picLocks noChangeAspect="1"/>
          </p:cNvPicPr>
          <p:nvPr/>
        </p:nvPicPr>
        <p:blipFill>
          <a:blip r:embed="rId3" cstate="print">
            <a:duotone>
              <a:schemeClr val="accent1">
                <a:shade val="45000"/>
                <a:satMod val="135000"/>
              </a:schemeClr>
              <a:prstClr val="white"/>
            </a:duotone>
            <a:extLst/>
          </a:blip>
          <a:srcRect/>
          <a:stretch>
            <a:fillRect/>
          </a:stretch>
        </p:blipFill>
        <p:spPr bwMode="auto">
          <a:xfrm>
            <a:off x="3422791" y="2808258"/>
            <a:ext cx="337186" cy="334025"/>
          </a:xfrm>
          <a:prstGeom prst="rect">
            <a:avLst/>
          </a:prstGeom>
          <a:noFill/>
          <a:ln>
            <a:noFill/>
          </a:ln>
          <a:extLst/>
        </p:spPr>
      </p:pic>
      <p:sp>
        <p:nvSpPr>
          <p:cNvPr id="16" name="Прямоугольник 15"/>
          <p:cNvSpPr/>
          <p:nvPr/>
        </p:nvSpPr>
        <p:spPr bwMode="auto">
          <a:xfrm>
            <a:off x="5423902" y="2925762"/>
            <a:ext cx="1576388" cy="990600"/>
          </a:xfrm>
          <a:prstGeom prst="rect">
            <a:avLst/>
          </a:prstGeom>
          <a:solidFill>
            <a:srgbClr val="FFC000"/>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defRPr/>
            </a:pPr>
            <a:r>
              <a:rPr lang="ru-RU" sz="1300" dirty="0">
                <a:solidFill>
                  <a:schemeClr val="tx1"/>
                </a:solidFill>
              </a:rPr>
              <a:t>Корректировка финансового результата выбытия ОС</a:t>
            </a:r>
          </a:p>
        </p:txBody>
      </p:sp>
      <p:pic>
        <p:nvPicPr>
          <p:cNvPr id="17" name="Picture 29"/>
          <p:cNvPicPr>
            <a:picLocks noChangeAspect="1"/>
          </p:cNvPicPr>
          <p:nvPr/>
        </p:nvPicPr>
        <p:blipFill>
          <a:blip r:embed="rId3" cstate="print">
            <a:duotone>
              <a:schemeClr val="accent1">
                <a:shade val="45000"/>
                <a:satMod val="135000"/>
              </a:schemeClr>
              <a:prstClr val="white"/>
            </a:duotone>
            <a:extLst/>
          </a:blip>
          <a:srcRect/>
          <a:stretch>
            <a:fillRect/>
          </a:stretch>
        </p:blipFill>
        <p:spPr bwMode="auto">
          <a:xfrm>
            <a:off x="5347075" y="2814706"/>
            <a:ext cx="337186" cy="334025"/>
          </a:xfrm>
          <a:prstGeom prst="rect">
            <a:avLst/>
          </a:prstGeom>
          <a:noFill/>
          <a:ln>
            <a:noFill/>
          </a:ln>
          <a:extLst/>
        </p:spPr>
      </p:pic>
      <p:grpSp>
        <p:nvGrpSpPr>
          <p:cNvPr id="18" name="Группа 1"/>
          <p:cNvGrpSpPr>
            <a:grpSpLocks/>
          </p:cNvGrpSpPr>
          <p:nvPr/>
        </p:nvGrpSpPr>
        <p:grpSpPr bwMode="auto">
          <a:xfrm>
            <a:off x="5714415" y="4211637"/>
            <a:ext cx="925512" cy="466725"/>
            <a:chOff x="5633938" y="1700501"/>
            <a:chExt cx="4103735" cy="1555080"/>
          </a:xfrm>
        </p:grpSpPr>
        <p:pic>
          <p:nvPicPr>
            <p:cNvPr id="22" name="Picture 16"/>
            <p:cNvPicPr>
              <a:picLocks noChangeAspect="1" noChangeArrowheads="1"/>
            </p:cNvPicPr>
            <p:nvPr/>
          </p:nvPicPr>
          <p:blipFill>
            <a:blip r:embed="rId4"/>
            <a:srcRect/>
            <a:stretch>
              <a:fillRect/>
            </a:stretch>
          </p:blipFill>
          <p:spPr bwMode="auto">
            <a:xfrm>
              <a:off x="5633938" y="1700501"/>
              <a:ext cx="2740024" cy="1555080"/>
            </a:xfrm>
            <a:prstGeom prst="rect">
              <a:avLst/>
            </a:prstGeom>
            <a:noFill/>
            <a:ln w="9525">
              <a:noFill/>
              <a:miter lim="800000"/>
              <a:headEnd/>
              <a:tailEnd/>
            </a:ln>
          </p:spPr>
        </p:pic>
        <p:pic>
          <p:nvPicPr>
            <p:cNvPr id="23" name="Picture 17"/>
            <p:cNvPicPr>
              <a:picLocks noChangeAspect="1" noChangeArrowheads="1"/>
            </p:cNvPicPr>
            <p:nvPr/>
          </p:nvPicPr>
          <p:blipFill>
            <a:blip r:embed="rId5"/>
            <a:srcRect/>
            <a:stretch>
              <a:fillRect/>
            </a:stretch>
          </p:blipFill>
          <p:spPr bwMode="auto">
            <a:xfrm>
              <a:off x="8442250" y="1709761"/>
              <a:ext cx="1295423" cy="1545820"/>
            </a:xfrm>
            <a:prstGeom prst="rect">
              <a:avLst/>
            </a:prstGeom>
            <a:noFill/>
            <a:ln w="9525">
              <a:noFill/>
              <a:miter lim="800000"/>
              <a:headEnd/>
              <a:tailEnd/>
            </a:ln>
          </p:spPr>
        </p:pic>
      </p:grpSp>
      <p:sp>
        <p:nvSpPr>
          <p:cNvPr id="24" name="TextBox 29"/>
          <p:cNvSpPr txBox="1">
            <a:spLocks noChangeArrowheads="1"/>
          </p:cNvSpPr>
          <p:nvPr/>
        </p:nvSpPr>
        <p:spPr bwMode="auto">
          <a:xfrm>
            <a:off x="5387390" y="4778375"/>
            <a:ext cx="1584325" cy="339725"/>
          </a:xfrm>
          <a:prstGeom prst="rect">
            <a:avLst/>
          </a:prstGeom>
          <a:noFill/>
          <a:ln w="9525">
            <a:noFill/>
            <a:miter lim="800000"/>
            <a:headEnd/>
            <a:tailEnd/>
          </a:ln>
        </p:spPr>
        <p:txBody>
          <a:bodyPr>
            <a:spAutoFit/>
          </a:bodyPr>
          <a:lstStyle/>
          <a:p>
            <a:pPr algn="ctr"/>
            <a:r>
              <a:rPr lang="en-US"/>
              <a:t>IAS 16</a:t>
            </a:r>
            <a:endParaRPr lang="ru-RU"/>
          </a:p>
        </p:txBody>
      </p:sp>
      <p:grpSp>
        <p:nvGrpSpPr>
          <p:cNvPr id="25" name="Группа 1"/>
          <p:cNvGrpSpPr>
            <a:grpSpLocks/>
          </p:cNvGrpSpPr>
          <p:nvPr/>
        </p:nvGrpSpPr>
        <p:grpSpPr bwMode="auto">
          <a:xfrm>
            <a:off x="7578140" y="4211637"/>
            <a:ext cx="927100" cy="466725"/>
            <a:chOff x="5633938" y="1700501"/>
            <a:chExt cx="4103735" cy="1555080"/>
          </a:xfrm>
        </p:grpSpPr>
        <p:pic>
          <p:nvPicPr>
            <p:cNvPr id="26" name="Picture 16"/>
            <p:cNvPicPr>
              <a:picLocks noChangeAspect="1" noChangeArrowheads="1"/>
            </p:cNvPicPr>
            <p:nvPr/>
          </p:nvPicPr>
          <p:blipFill>
            <a:blip r:embed="rId4"/>
            <a:srcRect/>
            <a:stretch>
              <a:fillRect/>
            </a:stretch>
          </p:blipFill>
          <p:spPr bwMode="auto">
            <a:xfrm>
              <a:off x="5633938" y="1700501"/>
              <a:ext cx="2740024" cy="1555080"/>
            </a:xfrm>
            <a:prstGeom prst="rect">
              <a:avLst/>
            </a:prstGeom>
            <a:noFill/>
            <a:ln w="9525">
              <a:noFill/>
              <a:miter lim="800000"/>
              <a:headEnd/>
              <a:tailEnd/>
            </a:ln>
          </p:spPr>
        </p:pic>
        <p:pic>
          <p:nvPicPr>
            <p:cNvPr id="27" name="Picture 17"/>
            <p:cNvPicPr>
              <a:picLocks noChangeAspect="1" noChangeArrowheads="1"/>
            </p:cNvPicPr>
            <p:nvPr/>
          </p:nvPicPr>
          <p:blipFill>
            <a:blip r:embed="rId5"/>
            <a:srcRect/>
            <a:stretch>
              <a:fillRect/>
            </a:stretch>
          </p:blipFill>
          <p:spPr bwMode="auto">
            <a:xfrm>
              <a:off x="8442250" y="1709761"/>
              <a:ext cx="1295423" cy="1545820"/>
            </a:xfrm>
            <a:prstGeom prst="rect">
              <a:avLst/>
            </a:prstGeom>
            <a:noFill/>
            <a:ln w="9525">
              <a:noFill/>
              <a:miter lim="800000"/>
              <a:headEnd/>
              <a:tailEnd/>
            </a:ln>
          </p:spPr>
        </p:pic>
      </p:grpSp>
      <p:sp>
        <p:nvSpPr>
          <p:cNvPr id="28" name="TextBox 33"/>
          <p:cNvSpPr txBox="1">
            <a:spLocks noChangeArrowheads="1"/>
          </p:cNvSpPr>
          <p:nvPr/>
        </p:nvSpPr>
        <p:spPr bwMode="auto">
          <a:xfrm>
            <a:off x="7252702" y="4778375"/>
            <a:ext cx="1666875" cy="339725"/>
          </a:xfrm>
          <a:prstGeom prst="rect">
            <a:avLst/>
          </a:prstGeom>
          <a:noFill/>
          <a:ln w="9525">
            <a:noFill/>
            <a:miter lim="800000"/>
            <a:headEnd/>
            <a:tailEnd/>
          </a:ln>
        </p:spPr>
        <p:txBody>
          <a:bodyPr>
            <a:spAutoFit/>
          </a:bodyPr>
          <a:lstStyle/>
          <a:p>
            <a:pPr algn="ctr"/>
            <a:r>
              <a:rPr lang="en-US"/>
              <a:t>IAS 38</a:t>
            </a:r>
            <a:endParaRPr lang="ru-RU"/>
          </a:p>
        </p:txBody>
      </p:sp>
      <p:sp>
        <p:nvSpPr>
          <p:cNvPr id="30" name="Прямоугольник 29"/>
          <p:cNvSpPr/>
          <p:nvPr/>
        </p:nvSpPr>
        <p:spPr bwMode="auto">
          <a:xfrm>
            <a:off x="7278102" y="1563687"/>
            <a:ext cx="1576388" cy="990600"/>
          </a:xfrm>
          <a:prstGeom prst="rect">
            <a:avLst/>
          </a:prstGeom>
          <a:solidFill>
            <a:schemeClr val="bg1">
              <a:lumMod val="95000"/>
            </a:schemeClr>
          </a:solidFill>
          <a:ln>
            <a:solidFill>
              <a:schemeClr val="bg1">
                <a:lumMod val="9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defRPr/>
            </a:pPr>
            <a:r>
              <a:rPr lang="ru-RU" sz="1300" dirty="0">
                <a:solidFill>
                  <a:schemeClr val="tx1"/>
                </a:solidFill>
              </a:rPr>
              <a:t>Группировка расходов будущих периодов (РБП) по видам</a:t>
            </a:r>
          </a:p>
        </p:txBody>
      </p:sp>
      <p:sp>
        <p:nvSpPr>
          <p:cNvPr id="32" name="Прямоугольник 31"/>
          <p:cNvSpPr/>
          <p:nvPr/>
        </p:nvSpPr>
        <p:spPr bwMode="auto">
          <a:xfrm>
            <a:off x="7278102" y="2925762"/>
            <a:ext cx="1576388" cy="990600"/>
          </a:xfrm>
          <a:prstGeom prst="rect">
            <a:avLst/>
          </a:prstGeom>
          <a:solidFill>
            <a:srgbClr val="FFC000"/>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defRPr/>
            </a:pPr>
            <a:r>
              <a:rPr lang="ru-RU" sz="1300" dirty="0">
                <a:solidFill>
                  <a:schemeClr val="tx1"/>
                </a:solidFill>
              </a:rPr>
              <a:t>Перенос РБП в НМА, отнесение РБП на затраты</a:t>
            </a:r>
          </a:p>
        </p:txBody>
      </p:sp>
      <p:pic>
        <p:nvPicPr>
          <p:cNvPr id="33" name="Picture 29"/>
          <p:cNvPicPr>
            <a:picLocks noChangeAspect="1"/>
          </p:cNvPicPr>
          <p:nvPr/>
        </p:nvPicPr>
        <p:blipFill>
          <a:blip r:embed="rId3" cstate="print">
            <a:duotone>
              <a:schemeClr val="accent1">
                <a:shade val="45000"/>
                <a:satMod val="135000"/>
              </a:schemeClr>
              <a:prstClr val="white"/>
            </a:duotone>
            <a:extLst/>
          </a:blip>
          <a:srcRect/>
          <a:stretch>
            <a:fillRect/>
          </a:stretch>
        </p:blipFill>
        <p:spPr bwMode="auto">
          <a:xfrm>
            <a:off x="7161310" y="2800093"/>
            <a:ext cx="337186" cy="334025"/>
          </a:xfrm>
          <a:prstGeom prst="rect">
            <a:avLst/>
          </a:prstGeom>
          <a:noFill/>
          <a:ln>
            <a:noFill/>
          </a:ln>
          <a:extLst/>
        </p:spPr>
      </p:pic>
      <p:cxnSp>
        <p:nvCxnSpPr>
          <p:cNvPr id="34" name="Соединительная линия уступом 33"/>
          <p:cNvCxnSpPr>
            <a:stCxn id="12" idx="1"/>
            <a:endCxn id="14" idx="3"/>
          </p:cNvCxnSpPr>
          <p:nvPr/>
        </p:nvCxnSpPr>
        <p:spPr bwMode="auto">
          <a:xfrm rot="10800000" flipV="1">
            <a:off x="5036552" y="2058987"/>
            <a:ext cx="387350" cy="1362075"/>
          </a:xfrm>
          <a:prstGeom prst="bentConnector3">
            <a:avLst>
              <a:gd name="adj1" fmla="val 50000"/>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
        <p:nvSpPr>
          <p:cNvPr id="35" name="Прямоугольник 34"/>
          <p:cNvSpPr/>
          <p:nvPr/>
        </p:nvSpPr>
        <p:spPr bwMode="auto">
          <a:xfrm>
            <a:off x="3460165" y="4289425"/>
            <a:ext cx="1576387" cy="990600"/>
          </a:xfrm>
          <a:prstGeom prst="rect">
            <a:avLst/>
          </a:prstGeom>
          <a:solidFill>
            <a:srgbClr val="FFC000"/>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defRPr/>
            </a:pPr>
            <a:r>
              <a:rPr lang="ru-RU" sz="1300" dirty="0">
                <a:solidFill>
                  <a:schemeClr val="tx1"/>
                </a:solidFill>
              </a:rPr>
              <a:t>Переоценка основных средств, обесценение</a:t>
            </a:r>
          </a:p>
        </p:txBody>
      </p:sp>
      <p:pic>
        <p:nvPicPr>
          <p:cNvPr id="36" name="Picture 29"/>
          <p:cNvPicPr>
            <a:picLocks noChangeAspect="1" noChangeArrowheads="1"/>
          </p:cNvPicPr>
          <p:nvPr/>
        </p:nvPicPr>
        <p:blipFill>
          <a:blip r:embed="rId6">
            <a:duotone>
              <a:schemeClr val="accent1">
                <a:shade val="45000"/>
                <a:satMod val="135000"/>
              </a:schemeClr>
              <a:prstClr val="white"/>
            </a:duotone>
          </a:blip>
          <a:srcRect/>
          <a:stretch>
            <a:fillRect/>
          </a:stretch>
        </p:blipFill>
        <p:spPr bwMode="auto">
          <a:xfrm>
            <a:off x="3391902" y="4148137"/>
            <a:ext cx="347663" cy="341313"/>
          </a:xfrm>
          <a:prstGeom prst="rect">
            <a:avLst/>
          </a:prstGeom>
          <a:noFill/>
          <a:ln>
            <a:noFill/>
          </a:ln>
        </p:spPr>
      </p:pic>
      <p:cxnSp>
        <p:nvCxnSpPr>
          <p:cNvPr id="37" name="Соединительная линия уступом 36"/>
          <p:cNvCxnSpPr>
            <a:stCxn id="7" idx="1"/>
            <a:endCxn id="35" idx="1"/>
          </p:cNvCxnSpPr>
          <p:nvPr/>
        </p:nvCxnSpPr>
        <p:spPr bwMode="auto">
          <a:xfrm rot="10800000" flipH="1" flipV="1">
            <a:off x="3422065" y="2066925"/>
            <a:ext cx="38100" cy="2717800"/>
          </a:xfrm>
          <a:prstGeom prst="bentConnector3">
            <a:avLst>
              <a:gd name="adj1" fmla="val -455182"/>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38" name="Соединительная линия уступом 37"/>
          <p:cNvCxnSpPr>
            <a:stCxn id="12" idx="2"/>
            <a:endCxn id="16" idx="0"/>
          </p:cNvCxnSpPr>
          <p:nvPr/>
        </p:nvCxnSpPr>
        <p:spPr bwMode="auto">
          <a:xfrm rot="5400000">
            <a:off x="6027152" y="2740025"/>
            <a:ext cx="371475" cy="0"/>
          </a:xfrm>
          <a:prstGeom prst="bentConnector3">
            <a:avLst>
              <a:gd name="adj1" fmla="val 50000"/>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39" name="Соединительная линия уступом 38"/>
          <p:cNvCxnSpPr>
            <a:stCxn id="30" idx="2"/>
            <a:endCxn id="32" idx="0"/>
          </p:cNvCxnSpPr>
          <p:nvPr/>
        </p:nvCxnSpPr>
        <p:spPr bwMode="auto">
          <a:xfrm rot="5400000">
            <a:off x="7879764" y="2740025"/>
            <a:ext cx="371475" cy="0"/>
          </a:xfrm>
          <a:prstGeom prst="bentConnector3">
            <a:avLst>
              <a:gd name="adj1" fmla="val 50000"/>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grpSp>
        <p:nvGrpSpPr>
          <p:cNvPr id="40" name="Группа 1"/>
          <p:cNvGrpSpPr>
            <a:grpSpLocks/>
          </p:cNvGrpSpPr>
          <p:nvPr/>
        </p:nvGrpSpPr>
        <p:grpSpPr bwMode="auto">
          <a:xfrm>
            <a:off x="3761790" y="5381625"/>
            <a:ext cx="925512" cy="466725"/>
            <a:chOff x="5633938" y="1700501"/>
            <a:chExt cx="4103735" cy="1555080"/>
          </a:xfrm>
        </p:grpSpPr>
        <p:pic>
          <p:nvPicPr>
            <p:cNvPr id="41" name="Picture 16"/>
            <p:cNvPicPr>
              <a:picLocks noChangeAspect="1" noChangeArrowheads="1"/>
            </p:cNvPicPr>
            <p:nvPr/>
          </p:nvPicPr>
          <p:blipFill>
            <a:blip r:embed="rId4"/>
            <a:srcRect/>
            <a:stretch>
              <a:fillRect/>
            </a:stretch>
          </p:blipFill>
          <p:spPr bwMode="auto">
            <a:xfrm>
              <a:off x="5633938" y="1700501"/>
              <a:ext cx="2740024" cy="1555080"/>
            </a:xfrm>
            <a:prstGeom prst="rect">
              <a:avLst/>
            </a:prstGeom>
            <a:noFill/>
            <a:ln w="9525">
              <a:noFill/>
              <a:miter lim="800000"/>
              <a:headEnd/>
              <a:tailEnd/>
            </a:ln>
          </p:spPr>
        </p:pic>
        <p:pic>
          <p:nvPicPr>
            <p:cNvPr id="42" name="Picture 17"/>
            <p:cNvPicPr>
              <a:picLocks noChangeAspect="1" noChangeArrowheads="1"/>
            </p:cNvPicPr>
            <p:nvPr/>
          </p:nvPicPr>
          <p:blipFill>
            <a:blip r:embed="rId5"/>
            <a:srcRect/>
            <a:stretch>
              <a:fillRect/>
            </a:stretch>
          </p:blipFill>
          <p:spPr bwMode="auto">
            <a:xfrm>
              <a:off x="8442250" y="1709761"/>
              <a:ext cx="1295423" cy="1545820"/>
            </a:xfrm>
            <a:prstGeom prst="rect">
              <a:avLst/>
            </a:prstGeom>
            <a:noFill/>
            <a:ln w="9525">
              <a:noFill/>
              <a:miter lim="800000"/>
              <a:headEnd/>
              <a:tailEnd/>
            </a:ln>
          </p:spPr>
        </p:pic>
      </p:grpSp>
      <p:sp>
        <p:nvSpPr>
          <p:cNvPr id="43" name="TextBox 47"/>
          <p:cNvSpPr txBox="1">
            <a:spLocks noChangeArrowheads="1"/>
          </p:cNvSpPr>
          <p:nvPr/>
        </p:nvSpPr>
        <p:spPr bwMode="auto">
          <a:xfrm>
            <a:off x="3083927" y="5848350"/>
            <a:ext cx="2184400" cy="400050"/>
          </a:xfrm>
          <a:prstGeom prst="rect">
            <a:avLst/>
          </a:prstGeom>
          <a:noFill/>
          <a:ln w="9525">
            <a:noFill/>
            <a:miter lim="800000"/>
            <a:headEnd/>
            <a:tailEnd/>
          </a:ln>
        </p:spPr>
        <p:txBody>
          <a:bodyPr>
            <a:spAutoFit/>
          </a:bodyPr>
          <a:lstStyle/>
          <a:p>
            <a:pPr algn="ctr"/>
            <a:r>
              <a:rPr lang="en-US"/>
              <a:t>IAS </a:t>
            </a:r>
            <a:r>
              <a:rPr lang="ru-RU"/>
              <a:t>36</a:t>
            </a:r>
            <a:r>
              <a:rPr lang="en-US"/>
              <a:t>, IAS 40</a:t>
            </a:r>
            <a:endParaRPr lang="ru-RU"/>
          </a:p>
        </p:txBody>
      </p:sp>
      <p:sp>
        <p:nvSpPr>
          <p:cNvPr id="44" name="TextBox 51"/>
          <p:cNvSpPr txBox="1">
            <a:spLocks noChangeArrowheads="1"/>
          </p:cNvSpPr>
          <p:nvPr/>
        </p:nvSpPr>
        <p:spPr bwMode="auto">
          <a:xfrm>
            <a:off x="1577390" y="1800225"/>
            <a:ext cx="1270000" cy="646112"/>
          </a:xfrm>
          <a:prstGeom prst="rect">
            <a:avLst/>
          </a:prstGeom>
          <a:noFill/>
          <a:ln w="9525">
            <a:noFill/>
            <a:miter lim="800000"/>
            <a:headEnd/>
            <a:tailEnd/>
          </a:ln>
        </p:spPr>
        <p:txBody>
          <a:bodyPr>
            <a:spAutoFit/>
          </a:bodyPr>
          <a:lstStyle/>
          <a:p>
            <a:pPr algn="ctr"/>
            <a:r>
              <a:rPr lang="ru-RU" sz="1200" b="1" dirty="0">
                <a:solidFill>
                  <a:schemeClr val="bg1">
                    <a:lumMod val="50000"/>
                  </a:schemeClr>
                </a:solidFill>
              </a:rPr>
              <a:t>Исходная информация для ввода</a:t>
            </a:r>
          </a:p>
        </p:txBody>
      </p:sp>
      <p:sp>
        <p:nvSpPr>
          <p:cNvPr id="45" name="TextBox 52"/>
          <p:cNvSpPr txBox="1">
            <a:spLocks noChangeArrowheads="1"/>
          </p:cNvSpPr>
          <p:nvPr/>
        </p:nvSpPr>
        <p:spPr bwMode="auto">
          <a:xfrm>
            <a:off x="1382127" y="3489355"/>
            <a:ext cx="1652587" cy="461665"/>
          </a:xfrm>
          <a:prstGeom prst="rect">
            <a:avLst/>
          </a:prstGeom>
          <a:noFill/>
          <a:ln w="9525">
            <a:noFill/>
            <a:miter lim="800000"/>
            <a:headEnd/>
            <a:tailEnd/>
          </a:ln>
        </p:spPr>
        <p:txBody>
          <a:bodyPr wrap="square">
            <a:spAutoFit/>
          </a:bodyPr>
          <a:lstStyle/>
          <a:p>
            <a:pPr algn="ctr"/>
            <a:r>
              <a:rPr lang="ru-RU" sz="1200" b="1" dirty="0">
                <a:solidFill>
                  <a:schemeClr val="bg1">
                    <a:lumMod val="50000"/>
                  </a:schemeClr>
                </a:solidFill>
              </a:rPr>
              <a:t>Автоматический</a:t>
            </a:r>
            <a:r>
              <a:rPr lang="ru-RU" sz="1200" b="1" dirty="0"/>
              <a:t> </a:t>
            </a:r>
            <a:r>
              <a:rPr lang="ru-RU" sz="1200" b="1" dirty="0">
                <a:solidFill>
                  <a:schemeClr val="bg1">
                    <a:lumMod val="50000"/>
                  </a:schemeClr>
                </a:solidFill>
              </a:rPr>
              <a:t>расчет</a:t>
            </a:r>
          </a:p>
        </p:txBody>
      </p:sp>
    </p:spTree>
    <p:extLst>
      <p:ext uri="{BB962C8B-B14F-4D97-AF65-F5344CB8AC3E}">
        <p14:creationId xmlns:p14="http://schemas.microsoft.com/office/powerpoint/2010/main" val="75864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900" y="120582"/>
            <a:ext cx="72517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ru-RU" dirty="0">
                <a:solidFill>
                  <a:srgbClr val="0C1E34"/>
                </a:solidFill>
                <a:latin typeface="Gotham Pro" panose="02000503040000020004" pitchFamily="50" charset="0"/>
                <a:cs typeface="Gotham Pro" panose="02000503040000020004" pitchFamily="50" charset="0"/>
              </a:rPr>
              <a:t>Параллельный учет по выборочным объектам</a:t>
            </a:r>
            <a:endParaRPr lang="ru-RU" dirty="0">
              <a:solidFill>
                <a:srgbClr val="0C1E34"/>
              </a:solidFill>
              <a:latin typeface="Gotham Pro" panose="02000503040000020004" pitchFamily="50" charset="0"/>
              <a:cs typeface="Gotham Pro" panose="02000503040000020004" pitchFamily="50" charset="0"/>
            </a:endParaRPr>
          </a:p>
        </p:txBody>
      </p:sp>
      <p:sp>
        <p:nvSpPr>
          <p:cNvPr id="6" name="Номер слайда 5">
            <a:extLst>
              <a:ext uri="{FF2B5EF4-FFF2-40B4-BE49-F238E27FC236}">
                <a16:creationId xmlns:a16="http://schemas.microsoft.com/office/drawing/2014/main" id="{5C324B80-B5BA-4E7F-A2C7-8A61F7FBB937}"/>
              </a:ext>
            </a:extLst>
          </p:cNvPr>
          <p:cNvSpPr>
            <a:spLocks noGrp="1"/>
          </p:cNvSpPr>
          <p:nvPr>
            <p:ph type="sldNum" sz="quarter" idx="12"/>
          </p:nvPr>
        </p:nvSpPr>
        <p:spPr/>
        <p:txBody>
          <a:bodyPr/>
          <a:lstStyle/>
          <a:p>
            <a:fld id="{9C70A23B-64CD-4924-9B44-D7B9484B0353}" type="slidenum">
              <a:rPr lang="ru-RU" smtClean="0"/>
              <a:t>18</a:t>
            </a:fld>
            <a:endParaRPr lang="ru-RU" dirty="0"/>
          </a:p>
        </p:txBody>
      </p:sp>
      <p:sp>
        <p:nvSpPr>
          <p:cNvPr id="21" name="Прямоугольник 20"/>
          <p:cNvSpPr/>
          <p:nvPr/>
        </p:nvSpPr>
        <p:spPr>
          <a:xfrm>
            <a:off x="7454900" y="1203065"/>
            <a:ext cx="4587999" cy="536694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p>
            <a:pPr marL="228600" indent="-228600">
              <a:spcAft>
                <a:spcPts val="500"/>
              </a:spcAft>
              <a:buSzPct val="80000"/>
              <a:buFont typeface="Wingdings" panose="05000000000000000000" pitchFamily="2" charset="2"/>
              <a:buChar char="§"/>
            </a:pPr>
            <a:endParaRPr lang="ru-RU" dirty="0">
              <a:solidFill>
                <a:srgbClr val="233E59"/>
              </a:solidFill>
              <a:latin typeface="Calibri" panose="020F0502020204030204"/>
              <a:cs typeface="Arial" panose="020B0604020202020204" pitchFamily="34"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04" y="1047371"/>
            <a:ext cx="5845786" cy="5674104"/>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ая выноска 6"/>
          <p:cNvSpPr/>
          <p:nvPr/>
        </p:nvSpPr>
        <p:spPr bwMode="auto">
          <a:xfrm>
            <a:off x="7197691" y="3884423"/>
            <a:ext cx="3151334" cy="1043674"/>
          </a:xfrm>
          <a:prstGeom prst="wedgeRectCallout">
            <a:avLst>
              <a:gd name="adj1" fmla="val -123633"/>
              <a:gd name="adj2" fmla="val 126224"/>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r>
              <a:rPr lang="ru-RU" sz="1400" dirty="0"/>
              <a:t>В системе возможно вести параллельный учет отдельных категорий или отдельных объектов ВНА</a:t>
            </a:r>
          </a:p>
        </p:txBody>
      </p:sp>
      <p:sp>
        <p:nvSpPr>
          <p:cNvPr id="8" name="Прямоугольная выноска 7"/>
          <p:cNvSpPr/>
          <p:nvPr/>
        </p:nvSpPr>
        <p:spPr bwMode="auto">
          <a:xfrm>
            <a:off x="7197691" y="1297382"/>
            <a:ext cx="3151334" cy="1043674"/>
          </a:xfrm>
          <a:prstGeom prst="wedgeRectCallout">
            <a:avLst>
              <a:gd name="adj1" fmla="val -135692"/>
              <a:gd name="adj2" fmla="val 31783"/>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pPr lvl="0">
              <a:defRPr/>
            </a:pPr>
            <a:r>
              <a:rPr lang="ru-RU" sz="1400" dirty="0"/>
              <a:t>Из карточки ОС доступна выверка всех движений по данному объекту</a:t>
            </a:r>
          </a:p>
        </p:txBody>
      </p:sp>
    </p:spTree>
    <p:extLst>
      <p:ext uri="{BB962C8B-B14F-4D97-AF65-F5344CB8AC3E}">
        <p14:creationId xmlns:p14="http://schemas.microsoft.com/office/powerpoint/2010/main" val="1981023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900" y="120582"/>
            <a:ext cx="72517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en-US" dirty="0"/>
              <a:t>Расширенные возможности параллельного учета основных средств</a:t>
            </a:r>
            <a:endParaRPr lang="ru-RU" dirty="0">
              <a:solidFill>
                <a:srgbClr val="0C1E34"/>
              </a:solidFill>
              <a:latin typeface="Gotham Pro" panose="02000503040000020004" pitchFamily="50" charset="0"/>
              <a:cs typeface="Gotham Pro" panose="02000503040000020004" pitchFamily="50" charset="0"/>
            </a:endParaRPr>
          </a:p>
        </p:txBody>
      </p:sp>
      <p:pic>
        <p:nvPicPr>
          <p:cNvPr id="19" name="Picture 2"/>
          <p:cNvPicPr>
            <a:picLocks noChangeAspect="1" noChangeArrowheads="1"/>
          </p:cNvPicPr>
          <p:nvPr/>
        </p:nvPicPr>
        <p:blipFill>
          <a:blip r:embed="rId3"/>
          <a:srcRect/>
          <a:stretch>
            <a:fillRect/>
          </a:stretch>
        </p:blipFill>
        <p:spPr bwMode="auto">
          <a:xfrm>
            <a:off x="316650" y="1403531"/>
            <a:ext cx="4501413" cy="5057411"/>
          </a:xfrm>
          <a:prstGeom prst="rect">
            <a:avLst/>
          </a:prstGeom>
          <a:ln w="25400">
            <a:solidFill>
              <a:srgbClr val="3A5D80"/>
            </a:solidFill>
          </a:ln>
        </p:spPr>
      </p:pic>
      <p:pic>
        <p:nvPicPr>
          <p:cNvPr id="20" name="Picture 3"/>
          <p:cNvPicPr>
            <a:picLocks noChangeAspect="1" noChangeArrowheads="1"/>
          </p:cNvPicPr>
          <p:nvPr/>
        </p:nvPicPr>
        <p:blipFill>
          <a:blip r:embed="rId4"/>
          <a:srcRect/>
          <a:stretch>
            <a:fillRect/>
          </a:stretch>
        </p:blipFill>
        <p:spPr bwMode="auto">
          <a:xfrm>
            <a:off x="5989638" y="1042988"/>
            <a:ext cx="5135562" cy="5278074"/>
          </a:xfrm>
          <a:prstGeom prst="rect">
            <a:avLst/>
          </a:prstGeom>
          <a:ln w="25400">
            <a:solidFill>
              <a:srgbClr val="3A5D80"/>
            </a:solidFill>
          </a:ln>
        </p:spPr>
      </p:pic>
      <p:sp>
        <p:nvSpPr>
          <p:cNvPr id="21" name="Стрелка вправо 20"/>
          <p:cNvSpPr/>
          <p:nvPr/>
        </p:nvSpPr>
        <p:spPr bwMode="auto">
          <a:xfrm>
            <a:off x="4995863" y="3155949"/>
            <a:ext cx="896937" cy="649287"/>
          </a:xfrm>
          <a:prstGeom prst="rightArrow">
            <a:avLst/>
          </a:prstGeom>
          <a:ln w="25400">
            <a:solidFill>
              <a:srgbClr val="3A5D80"/>
            </a:solidFill>
          </a:ln>
          <a:extLst/>
        </p:spPr>
        <p:txBody>
          <a:bodyPr anchor="ctr"/>
          <a:lstStyle>
            <a:defPPr>
              <a:defRPr lang="ru-RU"/>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eaLnBrk="0" hangingPunct="0">
              <a:lnSpc>
                <a:spcPct val="110000"/>
              </a:lnSpc>
              <a:spcBef>
                <a:spcPct val="50000"/>
              </a:spcBef>
              <a:defRPr/>
            </a:pPr>
            <a:endParaRPr lang="ru-RU" dirty="0"/>
          </a:p>
        </p:txBody>
      </p:sp>
      <p:sp>
        <p:nvSpPr>
          <p:cNvPr id="6" name="Номер слайда 1">
            <a:extLst>
              <a:ext uri="{FF2B5EF4-FFF2-40B4-BE49-F238E27FC236}">
                <a16:creationId xmlns:a16="http://schemas.microsoft.com/office/drawing/2014/main" id="{D7CDE942-AC28-4EE4-BCA7-3CBB102D4B17}"/>
              </a:ext>
            </a:extLst>
          </p:cNvPr>
          <p:cNvSpPr>
            <a:spLocks noGrp="1"/>
          </p:cNvSpPr>
          <p:nvPr>
            <p:ph type="sldNum" sz="quarter" idx="12"/>
          </p:nvPr>
        </p:nvSpPr>
        <p:spPr>
          <a:xfrm>
            <a:off x="9385472" y="6451052"/>
            <a:ext cx="2743200" cy="365125"/>
          </a:xfrm>
          <a:prstGeom prst="rect">
            <a:avLst/>
          </a:prstGeom>
        </p:spPr>
        <p:txBody>
          <a:bodyPr/>
          <a:lstStyle/>
          <a:p>
            <a:fld id="{9C70A23B-64CD-4924-9B44-D7B9484B0353}" type="slidenum">
              <a:rPr lang="ru-RU" smtClean="0"/>
              <a:t>19</a:t>
            </a:fld>
            <a:endParaRPr lang="ru-RU" dirty="0"/>
          </a:p>
        </p:txBody>
      </p:sp>
    </p:spTree>
    <p:extLst>
      <p:ext uri="{BB962C8B-B14F-4D97-AF65-F5344CB8AC3E}">
        <p14:creationId xmlns:p14="http://schemas.microsoft.com/office/powerpoint/2010/main" val="598256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0.rbk.ru/v6_top_pics/media/img/3/31/755429510202313.jpg"/>
          <p:cNvPicPr>
            <a:picLocks noChangeAspect="1" noChangeArrowheads="1"/>
          </p:cNvPicPr>
          <p:nvPr/>
        </p:nvPicPr>
        <p:blipFill rotWithShape="1">
          <a:blip r:embed="rId2">
            <a:extLst>
              <a:ext uri="{28A0092B-C50C-407E-A947-70E740481C1C}">
                <a14:useLocalDpi xmlns:a14="http://schemas.microsoft.com/office/drawing/2010/main" val="0"/>
              </a:ext>
            </a:extLst>
          </a:blip>
          <a:srcRect t="10844" b="4465"/>
          <a:stretch/>
        </p:blipFill>
        <p:spPr bwMode="auto">
          <a:xfrm>
            <a:off x="0" y="-9525"/>
            <a:ext cx="12192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0"/>
            <a:ext cx="12192000" cy="6858000"/>
          </a:xfrm>
          <a:prstGeom prst="rect">
            <a:avLst/>
          </a:prstGeom>
          <a:solidFill>
            <a:schemeClr val="accent1">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4587" y="562355"/>
            <a:ext cx="3950213" cy="975225"/>
          </a:xfrm>
          <a:prstGeom prst="rect">
            <a:avLst/>
          </a:prstGeom>
        </p:spPr>
      </p:pic>
      <p:sp>
        <p:nvSpPr>
          <p:cNvPr id="7" name="Прямоугольник 6"/>
          <p:cNvSpPr/>
          <p:nvPr/>
        </p:nvSpPr>
        <p:spPr>
          <a:xfrm>
            <a:off x="0" y="2314574"/>
            <a:ext cx="12192000" cy="2305051"/>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TextBox 7"/>
          <p:cNvSpPr txBox="1"/>
          <p:nvPr/>
        </p:nvSpPr>
        <p:spPr>
          <a:xfrm>
            <a:off x="882393" y="2928490"/>
            <a:ext cx="10134600" cy="584775"/>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r>
              <a:rPr lang="ru-RU" sz="3200" b="1" dirty="0">
                <a:latin typeface="Gotham Pro" panose="02000503040000020004" pitchFamily="50" charset="0"/>
                <a:cs typeface="Gotham Pro" panose="02000503040000020004" pitchFamily="50" charset="0"/>
              </a:rPr>
              <a:t>Учет по МСФО</a:t>
            </a:r>
          </a:p>
        </p:txBody>
      </p:sp>
    </p:spTree>
    <p:extLst>
      <p:ext uri="{BB962C8B-B14F-4D97-AF65-F5344CB8AC3E}">
        <p14:creationId xmlns:p14="http://schemas.microsoft.com/office/powerpoint/2010/main" val="2891327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900" y="120582"/>
            <a:ext cx="72517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ru-RU" dirty="0">
                <a:solidFill>
                  <a:srgbClr val="0C1E34"/>
                </a:solidFill>
                <a:latin typeface="Gotham Pro" panose="02000503040000020004" pitchFamily="50" charset="0"/>
                <a:cs typeface="Gotham Pro" panose="02000503040000020004" pitchFamily="50" charset="0"/>
              </a:rPr>
              <a:t>Параллельный учет по выборочным объектам</a:t>
            </a:r>
            <a:endParaRPr lang="ru-RU" dirty="0">
              <a:solidFill>
                <a:srgbClr val="0C1E34"/>
              </a:solidFill>
              <a:latin typeface="Gotham Pro" panose="02000503040000020004" pitchFamily="50" charset="0"/>
              <a:cs typeface="Gotham Pro" panose="02000503040000020004" pitchFamily="50" charset="0"/>
            </a:endParaRPr>
          </a:p>
        </p:txBody>
      </p:sp>
      <p:sp>
        <p:nvSpPr>
          <p:cNvPr id="6" name="Номер слайда 5">
            <a:extLst>
              <a:ext uri="{FF2B5EF4-FFF2-40B4-BE49-F238E27FC236}">
                <a16:creationId xmlns:a16="http://schemas.microsoft.com/office/drawing/2014/main" id="{5C324B80-B5BA-4E7F-A2C7-8A61F7FBB937}"/>
              </a:ext>
            </a:extLst>
          </p:cNvPr>
          <p:cNvSpPr>
            <a:spLocks noGrp="1"/>
          </p:cNvSpPr>
          <p:nvPr>
            <p:ph type="sldNum" sz="quarter" idx="12"/>
          </p:nvPr>
        </p:nvSpPr>
        <p:spPr/>
        <p:txBody>
          <a:bodyPr/>
          <a:lstStyle/>
          <a:p>
            <a:fld id="{9C70A23B-64CD-4924-9B44-D7B9484B0353}" type="slidenum">
              <a:rPr lang="ru-RU" smtClean="0"/>
              <a:t>20</a:t>
            </a:fld>
            <a:endParaRPr lang="ru-RU" dirty="0"/>
          </a:p>
        </p:txBody>
      </p:sp>
      <p:sp>
        <p:nvSpPr>
          <p:cNvPr id="21" name="Прямоугольник 20"/>
          <p:cNvSpPr/>
          <p:nvPr/>
        </p:nvSpPr>
        <p:spPr>
          <a:xfrm>
            <a:off x="7454900" y="1203065"/>
            <a:ext cx="4587999" cy="536694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p>
            <a:pPr marL="228600" indent="-228600">
              <a:spcAft>
                <a:spcPts val="500"/>
              </a:spcAft>
              <a:buSzPct val="80000"/>
              <a:buFont typeface="Wingdings" panose="05000000000000000000" pitchFamily="2" charset="2"/>
              <a:buChar char="§"/>
            </a:pPr>
            <a:endParaRPr lang="ru-RU" dirty="0">
              <a:solidFill>
                <a:srgbClr val="233E59"/>
              </a:solidFill>
              <a:latin typeface="Calibri" panose="020F0502020204030204"/>
              <a:cs typeface="Arial" panose="020B0604020202020204" pitchFamily="34" charset="0"/>
            </a:endParaRPr>
          </a:p>
        </p:txBody>
      </p:sp>
      <p:pic>
        <p:nvPicPr>
          <p:cNvPr id="4" name="Рисунок 3"/>
          <p:cNvPicPr>
            <a:picLocks noChangeAspect="1"/>
          </p:cNvPicPr>
          <p:nvPr/>
        </p:nvPicPr>
        <p:blipFill>
          <a:blip r:embed="rId3"/>
          <a:stretch>
            <a:fillRect/>
          </a:stretch>
        </p:blipFill>
        <p:spPr>
          <a:xfrm>
            <a:off x="6119508" y="1535194"/>
            <a:ext cx="5888394" cy="3026851"/>
          </a:xfrm>
          <a:prstGeom prst="rect">
            <a:avLst/>
          </a:prstGeom>
          <a:noFill/>
          <a:ln w="25400">
            <a:solidFill>
              <a:srgbClr val="3A5D80"/>
            </a:solidFill>
            <a:miter lim="800000"/>
            <a:headEnd/>
            <a:tailEnd/>
          </a:ln>
          <a:effectLst/>
        </p:spPr>
      </p:pic>
      <p:pic>
        <p:nvPicPr>
          <p:cNvPr id="9" name="Рисунок 8"/>
          <p:cNvPicPr>
            <a:picLocks noChangeAspect="1"/>
          </p:cNvPicPr>
          <p:nvPr/>
        </p:nvPicPr>
        <p:blipFill>
          <a:blip r:embed="rId4"/>
          <a:stretch>
            <a:fillRect/>
          </a:stretch>
        </p:blipFill>
        <p:spPr>
          <a:xfrm>
            <a:off x="342900" y="1023908"/>
            <a:ext cx="4977245" cy="3870266"/>
          </a:xfrm>
          <a:prstGeom prst="rect">
            <a:avLst/>
          </a:prstGeom>
          <a:noFill/>
          <a:ln w="25400">
            <a:solidFill>
              <a:srgbClr val="3A5D80"/>
            </a:solidFill>
            <a:miter lim="800000"/>
            <a:headEnd/>
            <a:tailEnd/>
          </a:ln>
          <a:effectLst/>
        </p:spPr>
      </p:pic>
      <p:pic>
        <p:nvPicPr>
          <p:cNvPr id="10" name="Рисунок 9"/>
          <p:cNvPicPr>
            <a:picLocks noChangeAspect="1"/>
          </p:cNvPicPr>
          <p:nvPr/>
        </p:nvPicPr>
        <p:blipFill>
          <a:blip r:embed="rId5"/>
          <a:stretch>
            <a:fillRect/>
          </a:stretch>
        </p:blipFill>
        <p:spPr>
          <a:xfrm>
            <a:off x="204632" y="4894174"/>
            <a:ext cx="6855167" cy="1788304"/>
          </a:xfrm>
          <a:prstGeom prst="rect">
            <a:avLst/>
          </a:prstGeom>
          <a:noFill/>
          <a:ln w="25400">
            <a:solidFill>
              <a:srgbClr val="3A5D80"/>
            </a:solidFill>
            <a:miter lim="800000"/>
            <a:headEnd/>
            <a:tailEnd/>
          </a:ln>
          <a:effectLst/>
        </p:spPr>
      </p:pic>
      <p:sp>
        <p:nvSpPr>
          <p:cNvPr id="8" name="Прямоугольная выноска 7"/>
          <p:cNvSpPr/>
          <p:nvPr/>
        </p:nvSpPr>
        <p:spPr bwMode="auto">
          <a:xfrm>
            <a:off x="7917199" y="4825217"/>
            <a:ext cx="2983510" cy="1481617"/>
          </a:xfrm>
          <a:prstGeom prst="wedgeRectCallout">
            <a:avLst>
              <a:gd name="adj1" fmla="val -85390"/>
              <a:gd name="adj2" fmla="val 16030"/>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r>
              <a:rPr lang="ru-RU" sz="1400" dirty="0"/>
              <a:t>Система позволяет организовать выборочной учет объектов ВНА с индивидуальными параметрами  учета в МСФО</a:t>
            </a:r>
          </a:p>
        </p:txBody>
      </p:sp>
    </p:spTree>
    <p:extLst>
      <p:ext uri="{BB962C8B-B14F-4D97-AF65-F5344CB8AC3E}">
        <p14:creationId xmlns:p14="http://schemas.microsoft.com/office/powerpoint/2010/main" val="214072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900" y="120582"/>
            <a:ext cx="72517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ru-RU" dirty="0">
                <a:solidFill>
                  <a:srgbClr val="0C1E34"/>
                </a:solidFill>
                <a:latin typeface="Gotham Pro" panose="02000503040000020004" pitchFamily="50" charset="0"/>
                <a:cs typeface="Gotham Pro" panose="02000503040000020004" pitchFamily="50" charset="0"/>
              </a:rPr>
              <a:t>Пакетный ввод данных</a:t>
            </a:r>
            <a:endParaRPr lang="ru-RU" dirty="0">
              <a:solidFill>
                <a:srgbClr val="0C1E34"/>
              </a:solidFill>
              <a:latin typeface="Gotham Pro" panose="02000503040000020004" pitchFamily="50" charset="0"/>
              <a:cs typeface="Gotham Pro" panose="02000503040000020004" pitchFamily="50" charset="0"/>
            </a:endParaRPr>
          </a:p>
        </p:txBody>
      </p:sp>
      <p:sp>
        <p:nvSpPr>
          <p:cNvPr id="6" name="Номер слайда 5">
            <a:extLst>
              <a:ext uri="{FF2B5EF4-FFF2-40B4-BE49-F238E27FC236}">
                <a16:creationId xmlns:a16="http://schemas.microsoft.com/office/drawing/2014/main" id="{5C324B80-B5BA-4E7F-A2C7-8A61F7FBB937}"/>
              </a:ext>
            </a:extLst>
          </p:cNvPr>
          <p:cNvSpPr>
            <a:spLocks noGrp="1"/>
          </p:cNvSpPr>
          <p:nvPr>
            <p:ph type="sldNum" sz="quarter" idx="12"/>
          </p:nvPr>
        </p:nvSpPr>
        <p:spPr/>
        <p:txBody>
          <a:bodyPr/>
          <a:lstStyle/>
          <a:p>
            <a:fld id="{9C70A23B-64CD-4924-9B44-D7B9484B0353}" type="slidenum">
              <a:rPr lang="ru-RU" smtClean="0"/>
              <a:t>21</a:t>
            </a:fld>
            <a:endParaRPr lang="ru-RU" dirty="0"/>
          </a:p>
        </p:txBody>
      </p:sp>
      <p:sp>
        <p:nvSpPr>
          <p:cNvPr id="21" name="Прямоугольник 20"/>
          <p:cNvSpPr/>
          <p:nvPr/>
        </p:nvSpPr>
        <p:spPr>
          <a:xfrm>
            <a:off x="7454900" y="1203065"/>
            <a:ext cx="4587999" cy="536694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p>
            <a:pPr marL="228600" indent="-228600">
              <a:spcAft>
                <a:spcPts val="500"/>
              </a:spcAft>
              <a:buSzPct val="80000"/>
              <a:buFont typeface="Wingdings" panose="05000000000000000000" pitchFamily="2" charset="2"/>
              <a:buChar char="§"/>
            </a:pPr>
            <a:endParaRPr lang="ru-RU" dirty="0">
              <a:solidFill>
                <a:srgbClr val="233E59"/>
              </a:solidFill>
              <a:latin typeface="Calibri" panose="020F0502020204030204"/>
              <a:cs typeface="Arial" panose="020B0604020202020204" pitchFamily="34" charset="0"/>
            </a:endParaRPr>
          </a:p>
        </p:txBody>
      </p:sp>
      <p:sp>
        <p:nvSpPr>
          <p:cNvPr id="7" name="Прямоугольник 6"/>
          <p:cNvSpPr/>
          <p:nvPr/>
        </p:nvSpPr>
        <p:spPr bwMode="auto">
          <a:xfrm>
            <a:off x="6127095" y="1441432"/>
            <a:ext cx="1824626" cy="1090479"/>
          </a:xfrm>
          <a:prstGeom prst="rect">
            <a:avLst/>
          </a:prstGeom>
          <a:solidFill>
            <a:srgbClr val="FBCD58"/>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ru-RU" sz="1300" dirty="0"/>
              <a:t>Аналитический учет по видам операций</a:t>
            </a:r>
          </a:p>
        </p:txBody>
      </p:sp>
      <p:sp>
        <p:nvSpPr>
          <p:cNvPr id="8" name="Прямоугольник 7"/>
          <p:cNvSpPr/>
          <p:nvPr/>
        </p:nvSpPr>
        <p:spPr bwMode="auto">
          <a:xfrm>
            <a:off x="3569558" y="1421112"/>
            <a:ext cx="1824626" cy="1090479"/>
          </a:xfrm>
          <a:prstGeom prst="rect">
            <a:avLst/>
          </a:prstGeom>
          <a:solidFill>
            <a:srgbClr val="FBCD58"/>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latin typeface="Arial" charset="0"/>
              </a:rPr>
              <a:t>Единые справочники учета ВНА в НСБУ и МСФО</a:t>
            </a:r>
            <a:endParaRPr kumimoji="0" lang="ru-RU" sz="1300" b="0" i="0" u="none" strike="noStrike" cap="none" normalizeH="0" baseline="0" dirty="0">
              <a:ln>
                <a:noFill/>
              </a:ln>
              <a:solidFill>
                <a:schemeClr val="tx1"/>
              </a:solidFill>
              <a:effectLst/>
              <a:latin typeface="Arial" charset="0"/>
            </a:endParaRPr>
          </a:p>
        </p:txBody>
      </p:sp>
      <p:sp>
        <p:nvSpPr>
          <p:cNvPr id="9" name="Прямоугольник 8"/>
          <p:cNvSpPr/>
          <p:nvPr/>
        </p:nvSpPr>
        <p:spPr bwMode="auto">
          <a:xfrm>
            <a:off x="8680660" y="1441432"/>
            <a:ext cx="1824626" cy="1090479"/>
          </a:xfrm>
          <a:prstGeom prst="rect">
            <a:avLst/>
          </a:prstGeom>
          <a:solidFill>
            <a:srgbClr val="FBCD58"/>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ru-RU" sz="1300" dirty="0"/>
              <a:t>Контрольный отчет «Движения ВНА»</a:t>
            </a:r>
          </a:p>
        </p:txBody>
      </p:sp>
      <p:cxnSp>
        <p:nvCxnSpPr>
          <p:cNvPr id="12" name="Соединительная линия уступом 11"/>
          <p:cNvCxnSpPr/>
          <p:nvPr/>
        </p:nvCxnSpPr>
        <p:spPr bwMode="auto">
          <a:xfrm rot="16200000" flipH="1">
            <a:off x="3481528" y="6419347"/>
            <a:ext cx="525441" cy="172"/>
          </a:xfrm>
          <a:prstGeom prst="bentConnector3">
            <a:avLst>
              <a:gd name="adj1" fmla="val 50000"/>
            </a:avLst>
          </a:prstGeom>
          <a:ln w="19050">
            <a:solidFill>
              <a:schemeClr val="bg2"/>
            </a:solidFill>
            <a:prstDash val="dash"/>
            <a:headEnd type="arrow" w="med" len="med"/>
            <a:tailEnd type="arrow" w="med" len="med"/>
          </a:ln>
          <a:extLst/>
        </p:spPr>
        <p:style>
          <a:lnRef idx="1">
            <a:schemeClr val="accent4"/>
          </a:lnRef>
          <a:fillRef idx="0">
            <a:schemeClr val="accent4"/>
          </a:fillRef>
          <a:effectRef idx="0">
            <a:schemeClr val="accent4"/>
          </a:effectRef>
          <a:fontRef idx="minor">
            <a:schemeClr val="tx1"/>
          </a:fontRef>
        </p:style>
      </p:cxn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0603" y="2689696"/>
            <a:ext cx="7197611" cy="3640765"/>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7" name="Прямоугольник 16"/>
          <p:cNvSpPr/>
          <p:nvPr/>
        </p:nvSpPr>
        <p:spPr bwMode="auto">
          <a:xfrm>
            <a:off x="267942" y="1421112"/>
            <a:ext cx="2892668" cy="3674813"/>
          </a:xfrm>
          <a:prstGeom prst="rect">
            <a:avLst/>
          </a:prstGeom>
          <a:solidFill>
            <a:schemeClr val="accent1">
              <a:lumMod val="40000"/>
              <a:lumOff val="60000"/>
            </a:schemeClr>
          </a:solidFill>
          <a:ln>
            <a:solidFill>
              <a:schemeClr val="bg1">
                <a:lumMod val="9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r>
              <a:rPr lang="ru-RU" sz="1400" dirty="0">
                <a:solidFill>
                  <a:schemeClr val="tx1"/>
                </a:solidFill>
                <a:latin typeface="+mj-lt"/>
              </a:rPr>
              <a:t>В случае параллельного учета данные по объектам загружаются из НСБУ и корректируются документами МСФО.</a:t>
            </a:r>
          </a:p>
          <a:p>
            <a:endParaRPr lang="ru-RU" sz="1400" dirty="0">
              <a:solidFill>
                <a:schemeClr val="tx1"/>
              </a:solidFill>
              <a:latin typeface="+mj-lt"/>
            </a:endParaRPr>
          </a:p>
          <a:p>
            <a:r>
              <a:rPr lang="ru-RU" sz="1400" dirty="0">
                <a:solidFill>
                  <a:schemeClr val="tx1"/>
                </a:solidFill>
                <a:latin typeface="+mj-lt"/>
              </a:rPr>
              <a:t> В результате можно видеть причины разной стоимости объектов по РСБУ и МСФО. </a:t>
            </a:r>
          </a:p>
          <a:p>
            <a:endParaRPr lang="ru-RU" sz="1400" dirty="0">
              <a:solidFill>
                <a:schemeClr val="tx1"/>
              </a:solidFill>
              <a:latin typeface="+mj-lt"/>
            </a:endParaRPr>
          </a:p>
          <a:p>
            <a:r>
              <a:rPr lang="ru-RU" sz="1400" dirty="0">
                <a:solidFill>
                  <a:schemeClr val="tx1"/>
                </a:solidFill>
                <a:latin typeface="+mj-lt"/>
              </a:rPr>
              <a:t>Аналитика «Вид операции» позволяет автоматически формировать примечания к отчетности на основе проводок</a:t>
            </a:r>
          </a:p>
        </p:txBody>
      </p:sp>
    </p:spTree>
    <p:extLst>
      <p:ext uri="{BB962C8B-B14F-4D97-AF65-F5344CB8AC3E}">
        <p14:creationId xmlns:p14="http://schemas.microsoft.com/office/powerpoint/2010/main" val="1540265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900" y="120582"/>
            <a:ext cx="72517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en-US" dirty="0"/>
              <a:t>Расширенные возможности параллельного учета основных средств</a:t>
            </a:r>
            <a:endParaRPr lang="ru-RU" dirty="0">
              <a:solidFill>
                <a:srgbClr val="0C1E34"/>
              </a:solidFill>
              <a:latin typeface="Gotham Pro" panose="02000503040000020004" pitchFamily="50" charset="0"/>
              <a:cs typeface="Gotham Pro" panose="02000503040000020004" pitchFamily="50" charset="0"/>
            </a:endParaRPr>
          </a:p>
        </p:txBody>
      </p:sp>
      <p:sp>
        <p:nvSpPr>
          <p:cNvPr id="6" name="Номер слайда 1">
            <a:extLst>
              <a:ext uri="{FF2B5EF4-FFF2-40B4-BE49-F238E27FC236}">
                <a16:creationId xmlns:a16="http://schemas.microsoft.com/office/drawing/2014/main" id="{D7CDE942-AC28-4EE4-BCA7-3CBB102D4B17}"/>
              </a:ext>
            </a:extLst>
          </p:cNvPr>
          <p:cNvSpPr>
            <a:spLocks noGrp="1"/>
          </p:cNvSpPr>
          <p:nvPr>
            <p:ph type="sldNum" sz="quarter" idx="12"/>
          </p:nvPr>
        </p:nvSpPr>
        <p:spPr>
          <a:xfrm>
            <a:off x="9385472" y="6451052"/>
            <a:ext cx="2743200" cy="365125"/>
          </a:xfrm>
          <a:prstGeom prst="rect">
            <a:avLst/>
          </a:prstGeom>
        </p:spPr>
        <p:txBody>
          <a:bodyPr/>
          <a:lstStyle/>
          <a:p>
            <a:fld id="{9C70A23B-64CD-4924-9B44-D7B9484B0353}" type="slidenum">
              <a:rPr lang="ru-RU" smtClean="0"/>
              <a:t>22</a:t>
            </a:fld>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165714"/>
            <a:ext cx="10727151" cy="5457824"/>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657" y="1391589"/>
            <a:ext cx="8845902" cy="5084918"/>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3313" y="1501372"/>
            <a:ext cx="7132159" cy="4757041"/>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357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5219" y="0"/>
            <a:ext cx="8661400" cy="954107"/>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en-US" dirty="0">
                <a:solidFill>
                  <a:srgbClr val="0C1E34"/>
                </a:solidFill>
                <a:latin typeface="Gotham Pro" panose="02000503040000020004" pitchFamily="50" charset="0"/>
                <a:cs typeface="Gotham Pro" panose="02000503040000020004" pitchFamily="50" charset="0"/>
              </a:rPr>
              <a:t>Сверка данных параллельного учета С НСБУ</a:t>
            </a:r>
            <a:endParaRPr lang="ru-RU" dirty="0">
              <a:solidFill>
                <a:srgbClr val="0C1E34"/>
              </a:solidFill>
              <a:latin typeface="Gotham Pro" panose="02000503040000020004" pitchFamily="50" charset="0"/>
              <a:cs typeface="Gotham Pro" panose="02000503040000020004" pitchFamily="50" charset="0"/>
            </a:endParaRPr>
          </a:p>
          <a:p>
            <a:endParaRPr lang="ru-RU" dirty="0">
              <a:solidFill>
                <a:srgbClr val="0C1E34"/>
              </a:solidFill>
              <a:latin typeface="Gotham Pro" panose="02000503040000020004" pitchFamily="50" charset="0"/>
              <a:cs typeface="Gotham Pro" panose="02000503040000020004" pitchFamily="50" charset="0"/>
            </a:endParaRPr>
          </a:p>
        </p:txBody>
      </p:sp>
      <p:sp>
        <p:nvSpPr>
          <p:cNvPr id="6" name="Номер слайда 5">
            <a:extLst>
              <a:ext uri="{FF2B5EF4-FFF2-40B4-BE49-F238E27FC236}">
                <a16:creationId xmlns:a16="http://schemas.microsoft.com/office/drawing/2014/main" id="{5C324B80-B5BA-4E7F-A2C7-8A61F7FBB937}"/>
              </a:ext>
            </a:extLst>
          </p:cNvPr>
          <p:cNvSpPr>
            <a:spLocks noGrp="1"/>
          </p:cNvSpPr>
          <p:nvPr>
            <p:ph type="sldNum" sz="quarter" idx="12"/>
          </p:nvPr>
        </p:nvSpPr>
        <p:spPr/>
        <p:txBody>
          <a:bodyPr/>
          <a:lstStyle/>
          <a:p>
            <a:fld id="{9C70A23B-64CD-4924-9B44-D7B9484B0353}" type="slidenum">
              <a:rPr lang="ru-RU" smtClean="0"/>
              <a:t>23</a:t>
            </a:fld>
            <a:endParaRPr lang="ru-RU" dirty="0"/>
          </a:p>
        </p:txBody>
      </p:sp>
      <p:pic>
        <p:nvPicPr>
          <p:cNvPr id="205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503" y="986327"/>
            <a:ext cx="9464141" cy="5735148"/>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Прямоугольная выноска 16"/>
          <p:cNvSpPr/>
          <p:nvPr/>
        </p:nvSpPr>
        <p:spPr bwMode="auto">
          <a:xfrm>
            <a:off x="5522182" y="4489923"/>
            <a:ext cx="3742520" cy="1151952"/>
          </a:xfrm>
          <a:prstGeom prst="wedgeRectCallout">
            <a:avLst>
              <a:gd name="adj1" fmla="val 51126"/>
              <a:gd name="adj2" fmla="val -207765"/>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r>
              <a:rPr lang="ru-RU" sz="1200" dirty="0"/>
              <a:t>Объекты параллельного учёта не попадают в трансляцию. Сумма документов параллельного учета выведена в отделанную колонку.</a:t>
            </a:r>
          </a:p>
        </p:txBody>
      </p:sp>
    </p:spTree>
    <p:extLst>
      <p:ext uri="{BB962C8B-B14F-4D97-AF65-F5344CB8AC3E}">
        <p14:creationId xmlns:p14="http://schemas.microsoft.com/office/powerpoint/2010/main" val="48654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5219" y="0"/>
            <a:ext cx="86614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en-US" dirty="0">
                <a:solidFill>
                  <a:srgbClr val="0C1E34"/>
                </a:solidFill>
                <a:latin typeface="Gotham Pro" panose="02000503040000020004" pitchFamily="50" charset="0"/>
                <a:cs typeface="Gotham Pro" panose="02000503040000020004" pitchFamily="50" charset="0"/>
              </a:rPr>
              <a:t>Сверка данных параллельного учета С </a:t>
            </a:r>
            <a:r>
              <a:rPr lang="ru-RU" altLang="en-US" dirty="0" err="1">
                <a:solidFill>
                  <a:srgbClr val="0C1E34"/>
                </a:solidFill>
                <a:latin typeface="Gotham Pro" panose="02000503040000020004" pitchFamily="50" charset="0"/>
                <a:cs typeface="Gotham Pro" panose="02000503040000020004" pitchFamily="50" charset="0"/>
              </a:rPr>
              <a:t>НСБУ</a:t>
            </a:r>
            <a:endParaRPr lang="ru-RU" dirty="0">
              <a:solidFill>
                <a:srgbClr val="0C1E34"/>
              </a:solidFill>
              <a:latin typeface="Gotham Pro" panose="02000503040000020004" pitchFamily="50" charset="0"/>
              <a:cs typeface="Gotham Pro" panose="02000503040000020004" pitchFamily="50" charset="0"/>
            </a:endParaRPr>
          </a:p>
        </p:txBody>
      </p:sp>
      <p:sp>
        <p:nvSpPr>
          <p:cNvPr id="6" name="Номер слайда 5">
            <a:extLst>
              <a:ext uri="{FF2B5EF4-FFF2-40B4-BE49-F238E27FC236}">
                <a16:creationId xmlns:a16="http://schemas.microsoft.com/office/drawing/2014/main" id="{5C324B80-B5BA-4E7F-A2C7-8A61F7FBB937}"/>
              </a:ext>
            </a:extLst>
          </p:cNvPr>
          <p:cNvSpPr>
            <a:spLocks noGrp="1"/>
          </p:cNvSpPr>
          <p:nvPr>
            <p:ph type="sldNum" sz="quarter" idx="12"/>
          </p:nvPr>
        </p:nvSpPr>
        <p:spPr/>
        <p:txBody>
          <a:bodyPr/>
          <a:lstStyle/>
          <a:p>
            <a:fld id="{9C70A23B-64CD-4924-9B44-D7B9484B0353}" type="slidenum">
              <a:rPr lang="ru-RU" smtClean="0"/>
              <a:t>24</a:t>
            </a:fld>
            <a:endParaRPr lang="ru-RU"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214438"/>
            <a:ext cx="11677650" cy="4429125"/>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ая выноска 10"/>
          <p:cNvSpPr/>
          <p:nvPr/>
        </p:nvSpPr>
        <p:spPr bwMode="auto">
          <a:xfrm>
            <a:off x="5032262" y="1434585"/>
            <a:ext cx="3672352" cy="1151952"/>
          </a:xfrm>
          <a:prstGeom prst="wedgeRectCallout">
            <a:avLst>
              <a:gd name="adj1" fmla="val -75736"/>
              <a:gd name="adj2" fmla="val 70060"/>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r>
              <a:rPr lang="ru-RU" sz="1200" dirty="0"/>
              <a:t>Проверка переноса документов из </a:t>
            </a:r>
            <a:r>
              <a:rPr lang="ru-RU" sz="1200" dirty="0" err="1"/>
              <a:t>НСБУ</a:t>
            </a:r>
            <a:r>
              <a:rPr lang="ru-RU" sz="1200" dirty="0"/>
              <a:t> позволяет выверить сумму документов проведенных в параллельном учете МСФО и сверить ее с сумой объектов </a:t>
            </a:r>
            <a:r>
              <a:rPr lang="ru-RU" sz="1200" dirty="0" err="1"/>
              <a:t>НСБУ</a:t>
            </a:r>
            <a:endParaRPr lang="ru-RU" sz="1200" dirty="0"/>
          </a:p>
        </p:txBody>
      </p:sp>
    </p:spTree>
    <p:extLst>
      <p:ext uri="{BB962C8B-B14F-4D97-AF65-F5344CB8AC3E}">
        <p14:creationId xmlns:p14="http://schemas.microsoft.com/office/powerpoint/2010/main" val="356887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23764" y="0"/>
            <a:ext cx="86487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ru-RU" dirty="0"/>
              <a:t>Обесценение основных средств по </a:t>
            </a:r>
            <a:r>
              <a:rPr lang="en-US" altLang="ru-RU" dirty="0"/>
              <a:t>IAS 36</a:t>
            </a:r>
            <a:endParaRPr lang="ru-RU" dirty="0">
              <a:solidFill>
                <a:srgbClr val="0C1E34"/>
              </a:solidFill>
              <a:latin typeface="Gotham Pro" panose="02000503040000020004" pitchFamily="50" charset="0"/>
              <a:cs typeface="Gotham Pro" panose="02000503040000020004" pitchFamily="50" charset="0"/>
            </a:endParaRPr>
          </a:p>
        </p:txBody>
      </p:sp>
      <p:sp>
        <p:nvSpPr>
          <p:cNvPr id="6" name="Номер слайда 1">
            <a:extLst>
              <a:ext uri="{FF2B5EF4-FFF2-40B4-BE49-F238E27FC236}">
                <a16:creationId xmlns:a16="http://schemas.microsoft.com/office/drawing/2014/main" id="{D7CDE942-AC28-4EE4-BCA7-3CBB102D4B17}"/>
              </a:ext>
            </a:extLst>
          </p:cNvPr>
          <p:cNvSpPr>
            <a:spLocks noGrp="1"/>
          </p:cNvSpPr>
          <p:nvPr>
            <p:ph type="sldNum" sz="quarter" idx="12"/>
          </p:nvPr>
        </p:nvSpPr>
        <p:spPr>
          <a:xfrm>
            <a:off x="9385472" y="6451052"/>
            <a:ext cx="2743200" cy="365125"/>
          </a:xfrm>
          <a:prstGeom prst="rect">
            <a:avLst/>
          </a:prstGeom>
        </p:spPr>
        <p:txBody>
          <a:bodyPr/>
          <a:lstStyle/>
          <a:p>
            <a:fld id="{9C70A23B-64CD-4924-9B44-D7B9484B0353}" type="slidenum">
              <a:rPr lang="ru-RU" smtClean="0"/>
              <a:t>25</a:t>
            </a:fld>
            <a:endParaRPr lang="ru-RU" dirty="0"/>
          </a:p>
        </p:txBody>
      </p:sp>
      <p:sp>
        <p:nvSpPr>
          <p:cNvPr id="8" name="Прямоугольник 7"/>
          <p:cNvSpPr/>
          <p:nvPr/>
        </p:nvSpPr>
        <p:spPr bwMode="auto">
          <a:xfrm>
            <a:off x="4103831" y="1391830"/>
            <a:ext cx="2415722" cy="990132"/>
          </a:xfrm>
          <a:prstGeom prst="rect">
            <a:avLst/>
          </a:prstGeom>
          <a:solidFill>
            <a:srgbClr val="FBCD58"/>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ru-RU" sz="1300" dirty="0"/>
              <a:t>Отдельный документ учета обесценения</a:t>
            </a:r>
          </a:p>
        </p:txBody>
      </p:sp>
      <p:sp>
        <p:nvSpPr>
          <p:cNvPr id="9" name="Прямоугольник 8"/>
          <p:cNvSpPr/>
          <p:nvPr/>
        </p:nvSpPr>
        <p:spPr bwMode="auto">
          <a:xfrm>
            <a:off x="635807" y="1391830"/>
            <a:ext cx="2618032" cy="990132"/>
          </a:xfrm>
          <a:prstGeom prst="rect">
            <a:avLst/>
          </a:prstGeom>
          <a:solidFill>
            <a:schemeClr val="accent1">
              <a:lumMod val="40000"/>
              <a:lumOff val="6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ru-RU" sz="1300" dirty="0"/>
              <a:t>Распределение обесценения на все объекты ЕГДП</a:t>
            </a:r>
          </a:p>
        </p:txBody>
      </p:sp>
      <p:sp>
        <p:nvSpPr>
          <p:cNvPr id="10" name="Прямоугольник 9"/>
          <p:cNvSpPr/>
          <p:nvPr/>
        </p:nvSpPr>
        <p:spPr bwMode="auto">
          <a:xfrm>
            <a:off x="7369544" y="1433328"/>
            <a:ext cx="2581977" cy="990132"/>
          </a:xfrm>
          <a:prstGeom prst="rect">
            <a:avLst/>
          </a:prstGeom>
          <a:solidFill>
            <a:schemeClr val="accent1">
              <a:lumMod val="40000"/>
              <a:lumOff val="6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ru-RU" sz="1300" dirty="0"/>
              <a:t>Автоматический подбор объектов, входящих в ЕГДП</a:t>
            </a:r>
          </a:p>
        </p:txBody>
      </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764" y="2894803"/>
            <a:ext cx="5546343" cy="3254047"/>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1403" y="2894803"/>
            <a:ext cx="6396872" cy="3084906"/>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68481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23764" y="0"/>
            <a:ext cx="8648700" cy="954107"/>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en-US" dirty="0"/>
              <a:t>Возможность </a:t>
            </a:r>
            <a:r>
              <a:rPr lang="ru-RU" altLang="en-US" dirty="0" err="1"/>
              <a:t>реклассификации</a:t>
            </a:r>
            <a:r>
              <a:rPr lang="ru-RU" altLang="en-US" dirty="0"/>
              <a:t> запасов, </a:t>
            </a:r>
            <a:r>
              <a:rPr lang="ru-RU" altLang="en-US" dirty="0" err="1"/>
              <a:t>РБП</a:t>
            </a:r>
            <a:r>
              <a:rPr lang="ru-RU" altLang="en-US" dirty="0"/>
              <a:t> или затрат в состав объектов параллельного учета </a:t>
            </a:r>
            <a:r>
              <a:rPr lang="ru-RU" altLang="en-US" dirty="0" err="1"/>
              <a:t>ВНА</a:t>
            </a:r>
            <a:endParaRPr lang="ru-RU" dirty="0">
              <a:solidFill>
                <a:srgbClr val="0C1E34"/>
              </a:solidFill>
              <a:latin typeface="Gotham Pro" panose="02000503040000020004" pitchFamily="50" charset="0"/>
              <a:cs typeface="Gotham Pro" panose="02000503040000020004" pitchFamily="50" charset="0"/>
            </a:endParaRPr>
          </a:p>
        </p:txBody>
      </p:sp>
      <p:sp>
        <p:nvSpPr>
          <p:cNvPr id="6" name="Номер слайда 1">
            <a:extLst>
              <a:ext uri="{FF2B5EF4-FFF2-40B4-BE49-F238E27FC236}">
                <a16:creationId xmlns:a16="http://schemas.microsoft.com/office/drawing/2014/main" id="{D7CDE942-AC28-4EE4-BCA7-3CBB102D4B17}"/>
              </a:ext>
            </a:extLst>
          </p:cNvPr>
          <p:cNvSpPr>
            <a:spLocks noGrp="1"/>
          </p:cNvSpPr>
          <p:nvPr>
            <p:ph type="sldNum" sz="quarter" idx="12"/>
          </p:nvPr>
        </p:nvSpPr>
        <p:spPr>
          <a:xfrm>
            <a:off x="9385472" y="6451052"/>
            <a:ext cx="2743200" cy="365125"/>
          </a:xfrm>
          <a:prstGeom prst="rect">
            <a:avLst/>
          </a:prstGeom>
        </p:spPr>
        <p:txBody>
          <a:bodyPr/>
          <a:lstStyle/>
          <a:p>
            <a:fld id="{9C70A23B-64CD-4924-9B44-D7B9484B0353}" type="slidenum">
              <a:rPr lang="ru-RU" smtClean="0"/>
              <a:t>26</a:t>
            </a:fld>
            <a:endParaRPr lang="ru-RU" dirty="0"/>
          </a:p>
        </p:txBody>
      </p:sp>
      <p:pic>
        <p:nvPicPr>
          <p:cNvPr id="15" name="Рисунок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112" y="1360102"/>
            <a:ext cx="8784976" cy="3724665"/>
          </a:xfrm>
          <a:prstGeom prst="rect">
            <a:avLst/>
          </a:prstGeom>
          <a:noFill/>
          <a:ln w="25400">
            <a:solidFill>
              <a:srgbClr val="3A5D80"/>
            </a:solidFill>
            <a:miter lim="800000"/>
            <a:headEnd/>
            <a:tailEnd/>
          </a:ln>
          <a:effectLst/>
        </p:spPr>
      </p:pic>
      <p:sp>
        <p:nvSpPr>
          <p:cNvPr id="16" name="Прямоугольник 15"/>
          <p:cNvSpPr/>
          <p:nvPr/>
        </p:nvSpPr>
        <p:spPr bwMode="auto">
          <a:xfrm>
            <a:off x="5397624" y="5118528"/>
            <a:ext cx="3474840" cy="1351848"/>
          </a:xfrm>
          <a:prstGeom prst="rect">
            <a:avLst/>
          </a:prstGeom>
          <a:solidFill>
            <a:schemeClr val="accent1">
              <a:lumMod val="40000"/>
              <a:lumOff val="6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rPr>
              <a:t>Программа автоматически сторнирует списания РБП в НСБУ, если данные РБП признаны в МСФО как ОС или НМА</a:t>
            </a:r>
            <a:endParaRPr kumimoji="0" lang="ru-RU" sz="1300" b="0" i="0" u="none" strike="noStrike" cap="none" normalizeH="0" baseline="0" dirty="0">
              <a:ln>
                <a:noFill/>
              </a:ln>
              <a:solidFill>
                <a:schemeClr val="tx1"/>
              </a:solidFill>
              <a:effectLst/>
            </a:endParaRPr>
          </a:p>
        </p:txBody>
      </p:sp>
      <p:sp>
        <p:nvSpPr>
          <p:cNvPr id="17" name="Прямоугольник 16"/>
          <p:cNvSpPr/>
          <p:nvPr/>
        </p:nvSpPr>
        <p:spPr bwMode="auto">
          <a:xfrm>
            <a:off x="1310516" y="5118528"/>
            <a:ext cx="2358916" cy="1351848"/>
          </a:xfrm>
          <a:prstGeom prst="rect">
            <a:avLst/>
          </a:prstGeom>
          <a:solidFill>
            <a:schemeClr val="accent1">
              <a:lumMod val="40000"/>
              <a:lumOff val="6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rPr>
              <a:t>Функция рекласса РБП в НМА и ОС перенесена в документ «Рекласс ВНА из расходов и МПЗ»</a:t>
            </a:r>
            <a:endParaRPr kumimoji="0" lang="ru-RU" sz="1300" b="0" i="0" u="none" strike="noStrike" cap="none" normalizeH="0" baseline="0" dirty="0">
              <a:ln>
                <a:noFill/>
              </a:ln>
              <a:solidFill>
                <a:schemeClr val="tx1"/>
              </a:solidFill>
              <a:effectLst/>
            </a:endParaRPr>
          </a:p>
        </p:txBody>
      </p:sp>
      <p:cxnSp>
        <p:nvCxnSpPr>
          <p:cNvPr id="18" name="Соединительная линия уступом 33"/>
          <p:cNvCxnSpPr>
            <a:stCxn id="16" idx="1"/>
            <a:endCxn id="17" idx="3"/>
          </p:cNvCxnSpPr>
          <p:nvPr/>
        </p:nvCxnSpPr>
        <p:spPr bwMode="auto">
          <a:xfrm flipH="1">
            <a:off x="3669432" y="5794452"/>
            <a:ext cx="1728192" cy="0"/>
          </a:xfrm>
          <a:prstGeom prst="straightConnector1">
            <a:avLst/>
          </a:prstGeom>
          <a:ln w="19050">
            <a:headEnd type="arrow" w="med" len="med"/>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91729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900" y="120582"/>
            <a:ext cx="72517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en-US" dirty="0"/>
              <a:t>Расширенные возможности параллельного учета основных средств</a:t>
            </a:r>
            <a:endParaRPr lang="ru-RU" dirty="0">
              <a:solidFill>
                <a:srgbClr val="0C1E34"/>
              </a:solidFill>
              <a:latin typeface="Gotham Pro" panose="02000503040000020004" pitchFamily="50" charset="0"/>
              <a:cs typeface="Gotham Pro" panose="02000503040000020004" pitchFamily="50" charset="0"/>
            </a:endParaRPr>
          </a:p>
        </p:txBody>
      </p:sp>
      <p:sp>
        <p:nvSpPr>
          <p:cNvPr id="6" name="Номер слайда 1">
            <a:extLst>
              <a:ext uri="{FF2B5EF4-FFF2-40B4-BE49-F238E27FC236}">
                <a16:creationId xmlns:a16="http://schemas.microsoft.com/office/drawing/2014/main" id="{D7CDE942-AC28-4EE4-BCA7-3CBB102D4B17}"/>
              </a:ext>
            </a:extLst>
          </p:cNvPr>
          <p:cNvSpPr>
            <a:spLocks noGrp="1"/>
          </p:cNvSpPr>
          <p:nvPr>
            <p:ph type="sldNum" sz="quarter" idx="12"/>
          </p:nvPr>
        </p:nvSpPr>
        <p:spPr>
          <a:xfrm>
            <a:off x="9385472" y="6451052"/>
            <a:ext cx="2743200" cy="365125"/>
          </a:xfrm>
          <a:prstGeom prst="rect">
            <a:avLst/>
          </a:prstGeom>
        </p:spPr>
        <p:txBody>
          <a:bodyPr/>
          <a:lstStyle/>
          <a:p>
            <a:fld id="{9C70A23B-64CD-4924-9B44-D7B9484B0353}" type="slidenum">
              <a:rPr lang="ru-RU" smtClean="0"/>
              <a:t>27</a:t>
            </a:fld>
            <a:endParaRPr lang="ru-RU" dirty="0"/>
          </a:p>
        </p:txBody>
      </p:sp>
      <p:sp>
        <p:nvSpPr>
          <p:cNvPr id="7" name="Прямоугольник 6"/>
          <p:cNvSpPr/>
          <p:nvPr/>
        </p:nvSpPr>
        <p:spPr bwMode="auto">
          <a:xfrm>
            <a:off x="6913321" y="3897794"/>
            <a:ext cx="2097328" cy="1008112"/>
          </a:xfrm>
          <a:prstGeom prst="rect">
            <a:avLst/>
          </a:prstGeom>
          <a:solidFill>
            <a:schemeClr val="accent1">
              <a:lumMod val="40000"/>
              <a:lumOff val="6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lnSpc>
                <a:spcPct val="90000"/>
              </a:lnSpc>
              <a:spcBef>
                <a:spcPct val="50000"/>
              </a:spcBef>
              <a:spcAft>
                <a:spcPct val="0"/>
              </a:spcAft>
            </a:pPr>
            <a:r>
              <a:rPr lang="ru-RU" sz="1400" dirty="0">
                <a:solidFill>
                  <a:schemeClr val="tx1"/>
                </a:solidFill>
              </a:rPr>
              <a:t>Например, восстановить нематериальный актив из расходов НСБУ</a:t>
            </a:r>
          </a:p>
        </p:txBody>
      </p:sp>
      <p:sp>
        <p:nvSpPr>
          <p:cNvPr id="8" name="Прямоугольник 7"/>
          <p:cNvSpPr/>
          <p:nvPr/>
        </p:nvSpPr>
        <p:spPr bwMode="auto">
          <a:xfrm>
            <a:off x="6913320" y="5101488"/>
            <a:ext cx="2110029" cy="1351848"/>
          </a:xfrm>
          <a:prstGeom prst="rect">
            <a:avLst/>
          </a:prstGeom>
          <a:solidFill>
            <a:schemeClr val="accent1">
              <a:lumMod val="40000"/>
              <a:lumOff val="6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lnSpc>
                <a:spcPct val="90000"/>
              </a:lnSpc>
              <a:spcBef>
                <a:spcPct val="50000"/>
              </a:spcBef>
              <a:spcAft>
                <a:spcPct val="0"/>
              </a:spcAft>
            </a:pPr>
            <a:r>
              <a:rPr lang="ru-RU" sz="1400" dirty="0">
                <a:solidFill>
                  <a:schemeClr val="tx1"/>
                </a:solidFill>
              </a:rPr>
              <a:t>Для этого нужно указать соответствующий вариант учета в карточке объекта номенклатуры или статьи затрат</a:t>
            </a:r>
          </a:p>
        </p:txBody>
      </p:sp>
      <p:sp>
        <p:nvSpPr>
          <p:cNvPr id="9" name="Прямоугольник 8"/>
          <p:cNvSpPr/>
          <p:nvPr/>
        </p:nvSpPr>
        <p:spPr bwMode="auto">
          <a:xfrm>
            <a:off x="6913320" y="1643658"/>
            <a:ext cx="2097329" cy="2064336"/>
          </a:xfrm>
          <a:prstGeom prst="rect">
            <a:avLst/>
          </a:prstGeom>
          <a:solidFill>
            <a:schemeClr val="accent1">
              <a:lumMod val="40000"/>
              <a:lumOff val="6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90000"/>
              </a:lnSpc>
              <a:spcBef>
                <a:spcPct val="50000"/>
              </a:spcBef>
              <a:spcAft>
                <a:spcPct val="0"/>
              </a:spcAft>
              <a:buClrTx/>
              <a:buSzTx/>
              <a:tabLst/>
            </a:pPr>
            <a:r>
              <a:rPr lang="ru-RU" sz="1400" b="0" dirty="0">
                <a:solidFill>
                  <a:schemeClr val="tx1"/>
                </a:solidFill>
              </a:rPr>
              <a:t>Объекты номенклатуры, статьи РБП или затраты можно учитывать параллельно в качестве внеоборотных активов</a:t>
            </a:r>
            <a:endParaRPr kumimoji="0" lang="ru-RU" sz="1400" b="0" i="0" u="none" strike="noStrike" cap="none" normalizeH="0" baseline="0" dirty="0">
              <a:ln>
                <a:noFill/>
              </a:ln>
              <a:solidFill>
                <a:schemeClr val="tx1"/>
              </a:solidFill>
              <a:effectLst/>
            </a:endParaRPr>
          </a:p>
        </p:txBody>
      </p:sp>
      <p:cxnSp>
        <p:nvCxnSpPr>
          <p:cNvPr id="11" name="Соединительная линия уступом 10"/>
          <p:cNvCxnSpPr>
            <a:stCxn id="7" idx="3"/>
            <a:endCxn id="9" idx="3"/>
          </p:cNvCxnSpPr>
          <p:nvPr/>
        </p:nvCxnSpPr>
        <p:spPr bwMode="auto">
          <a:xfrm flipV="1">
            <a:off x="9010649" y="2675826"/>
            <a:ext cx="12700" cy="1726024"/>
          </a:xfrm>
          <a:prstGeom prst="bentConnector3">
            <a:avLst>
              <a:gd name="adj1" fmla="val 1800000"/>
            </a:avLst>
          </a:prstGeom>
          <a:ln w="19050">
            <a:headEnd type="none" w="med" len="med"/>
            <a:tailEnd type="none"/>
          </a:ln>
        </p:spPr>
        <p:style>
          <a:lnRef idx="1">
            <a:schemeClr val="accent5"/>
          </a:lnRef>
          <a:fillRef idx="0">
            <a:schemeClr val="accent5"/>
          </a:fillRef>
          <a:effectRef idx="0">
            <a:schemeClr val="accent5"/>
          </a:effectRef>
          <a:fontRef idx="minor">
            <a:schemeClr val="tx1"/>
          </a:fontRef>
        </p:style>
      </p:cxnSp>
      <p:sp>
        <p:nvSpPr>
          <p:cNvPr id="12" name="Номер слайда 3"/>
          <p:cNvSpPr txBox="1">
            <a:spLocks/>
          </p:cNvSpPr>
          <p:nvPr/>
        </p:nvSpPr>
        <p:spPr>
          <a:xfrm>
            <a:off x="8243888" y="6597650"/>
            <a:ext cx="766762" cy="260350"/>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590AB3C-DAE9-4B7E-9BE0-6E242061DBED}" type="slidenum">
              <a:rPr lang="ru-RU" altLang="ru-RU" smtClean="0"/>
              <a:pPr>
                <a:defRPr/>
              </a:pPr>
              <a:t>27</a:t>
            </a:fld>
            <a:endParaRPr lang="ru-RU" altLang="ru-RU" dirty="0"/>
          </a:p>
        </p:txBody>
      </p:sp>
      <p:cxnSp>
        <p:nvCxnSpPr>
          <p:cNvPr id="13" name="Соединительная линия уступом 12"/>
          <p:cNvCxnSpPr>
            <a:stCxn id="8" idx="1"/>
            <a:endCxn id="7" idx="1"/>
          </p:cNvCxnSpPr>
          <p:nvPr/>
        </p:nvCxnSpPr>
        <p:spPr bwMode="auto">
          <a:xfrm rot="10800000" flipH="1">
            <a:off x="6913319" y="4401850"/>
            <a:ext cx="1" cy="1375562"/>
          </a:xfrm>
          <a:prstGeom prst="bentConnector3">
            <a:avLst>
              <a:gd name="adj1" fmla="val -22860000000"/>
            </a:avLst>
          </a:prstGeom>
          <a:ln w="19050">
            <a:headEnd type="none" w="med" len="med"/>
            <a:tailEnd type="none"/>
          </a:ln>
        </p:spPr>
        <p:style>
          <a:lnRef idx="1">
            <a:schemeClr val="accent5"/>
          </a:lnRef>
          <a:fillRef idx="0">
            <a:schemeClr val="accent5"/>
          </a:fillRef>
          <a:effectRef idx="0">
            <a:schemeClr val="accent5"/>
          </a:effectRef>
          <a:fontRef idx="minor">
            <a:schemeClr val="tx1"/>
          </a:fontRef>
        </p:style>
      </p:cxnSp>
      <p:pic>
        <p:nvPicPr>
          <p:cNvPr id="14" name="Рисунок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8840" y="1041246"/>
            <a:ext cx="5199820" cy="5686579"/>
          </a:xfrm>
          <a:prstGeom prst="rect">
            <a:avLst/>
          </a:prstGeom>
          <a:noFill/>
          <a:ln w="25400">
            <a:solidFill>
              <a:srgbClr val="3A5D80"/>
            </a:solidFill>
            <a:miter lim="800000"/>
            <a:headEnd/>
            <a:tailEnd/>
          </a:ln>
          <a:effectLst/>
        </p:spPr>
      </p:pic>
    </p:spTree>
    <p:extLst>
      <p:ext uri="{BB962C8B-B14F-4D97-AF65-F5344CB8AC3E}">
        <p14:creationId xmlns:p14="http://schemas.microsoft.com/office/powerpoint/2010/main" val="3392326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900" y="120582"/>
            <a:ext cx="72517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en-US" dirty="0"/>
              <a:t>Расширенные возможности параллельного учета основных средств</a:t>
            </a:r>
            <a:endParaRPr lang="ru-RU" dirty="0">
              <a:solidFill>
                <a:srgbClr val="0C1E34"/>
              </a:solidFill>
              <a:latin typeface="Gotham Pro" panose="02000503040000020004" pitchFamily="50" charset="0"/>
              <a:cs typeface="Gotham Pro" panose="02000503040000020004" pitchFamily="50" charset="0"/>
            </a:endParaRPr>
          </a:p>
        </p:txBody>
      </p:sp>
      <p:sp>
        <p:nvSpPr>
          <p:cNvPr id="18" name="Прямоугольная выноска 17"/>
          <p:cNvSpPr/>
          <p:nvPr/>
        </p:nvSpPr>
        <p:spPr bwMode="auto">
          <a:xfrm>
            <a:off x="7922008" y="1448790"/>
            <a:ext cx="4007740" cy="1496970"/>
          </a:xfrm>
          <a:prstGeom prst="wedgeRectCallout">
            <a:avLst>
              <a:gd name="adj1" fmla="val -34669"/>
              <a:gd name="adj2" fmla="val 77808"/>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r>
              <a:rPr lang="ru-RU" sz="1400" dirty="0"/>
              <a:t>Для каждого объекта номенклатуры, стоимость которого превышает порог материальности необходимо выбрать параметры учета в качестве ОС или НЗС.</a:t>
            </a:r>
          </a:p>
        </p:txBody>
      </p:sp>
      <p:pic>
        <p:nvPicPr>
          <p:cNvPr id="2" name="Рисунок 1"/>
          <p:cNvPicPr>
            <a:picLocks noChangeAspect="1"/>
          </p:cNvPicPr>
          <p:nvPr/>
        </p:nvPicPr>
        <p:blipFill>
          <a:blip r:embed="rId3"/>
          <a:stretch>
            <a:fillRect/>
          </a:stretch>
        </p:blipFill>
        <p:spPr>
          <a:xfrm>
            <a:off x="234950" y="1140501"/>
            <a:ext cx="7467600" cy="3850969"/>
          </a:xfrm>
          <a:prstGeom prst="rect">
            <a:avLst/>
          </a:prstGeom>
          <a:noFill/>
          <a:ln w="25400">
            <a:solidFill>
              <a:srgbClr val="3A5D80"/>
            </a:solidFill>
            <a:miter lim="800000"/>
            <a:headEnd/>
            <a:tailEnd/>
          </a:ln>
          <a:effectLst/>
        </p:spPr>
      </p:pic>
      <p:pic>
        <p:nvPicPr>
          <p:cNvPr id="3" name="Рисунок 2"/>
          <p:cNvPicPr>
            <a:picLocks noChangeAspect="1"/>
          </p:cNvPicPr>
          <p:nvPr/>
        </p:nvPicPr>
        <p:blipFill>
          <a:blip r:embed="rId4"/>
          <a:stretch>
            <a:fillRect/>
          </a:stretch>
        </p:blipFill>
        <p:spPr>
          <a:xfrm>
            <a:off x="4969787" y="3462917"/>
            <a:ext cx="6233579" cy="3057106"/>
          </a:xfrm>
          <a:prstGeom prst="rect">
            <a:avLst/>
          </a:prstGeom>
          <a:noFill/>
          <a:ln w="25400">
            <a:solidFill>
              <a:srgbClr val="3A5D80"/>
            </a:solidFill>
            <a:miter lim="800000"/>
            <a:headEnd/>
            <a:tailEnd/>
          </a:ln>
          <a:effectLst/>
        </p:spPr>
      </p:pic>
      <p:sp>
        <p:nvSpPr>
          <p:cNvPr id="4" name="Прямоугольник 3"/>
          <p:cNvSpPr/>
          <p:nvPr/>
        </p:nvSpPr>
        <p:spPr>
          <a:xfrm>
            <a:off x="342900" y="4858409"/>
            <a:ext cx="4358054" cy="1600438"/>
          </a:xfrm>
          <a:prstGeom prst="rect">
            <a:avLst/>
          </a:prstGeom>
          <a:solidFill>
            <a:schemeClr val="accent1">
              <a:lumMod val="40000"/>
              <a:lumOff val="60000"/>
            </a:schemeClr>
          </a:solidFill>
        </p:spPr>
        <p:txBody>
          <a:bodyPr wrap="square">
            <a:spAutoFit/>
          </a:bodyPr>
          <a:lstStyle/>
          <a:p>
            <a:r>
              <a:rPr lang="ru-RU" sz="1400" dirty="0"/>
              <a:t>Программа автоматически находит все объекты запасов, выше заданного порога материальности, чтобы затем признать их в качестве ОС или НЗС. В карточке объекта номенклатуры можно установить флаг «Не </a:t>
            </a:r>
            <a:r>
              <a:rPr lang="ru-RU" sz="1400" dirty="0" err="1"/>
              <a:t>реклассифицировать</a:t>
            </a:r>
            <a:r>
              <a:rPr lang="ru-RU" sz="1400" dirty="0"/>
              <a:t>», чтобы данный объект оставался в качестве запасов, несмотря на превышение порога материальности. </a:t>
            </a:r>
          </a:p>
        </p:txBody>
      </p:sp>
    </p:spTree>
    <p:extLst>
      <p:ext uri="{BB962C8B-B14F-4D97-AF65-F5344CB8AC3E}">
        <p14:creationId xmlns:p14="http://schemas.microsoft.com/office/powerpoint/2010/main" val="1584100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900" y="120582"/>
            <a:ext cx="72517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en-US" dirty="0"/>
              <a:t>Отчетность по ВНА</a:t>
            </a:r>
            <a:endParaRPr lang="ru-RU" dirty="0">
              <a:solidFill>
                <a:srgbClr val="0C1E34"/>
              </a:solidFill>
              <a:latin typeface="Gotham Pro" panose="02000503040000020004" pitchFamily="50" charset="0"/>
              <a:cs typeface="Gotham Pro" panose="02000503040000020004" pitchFamily="50" charset="0"/>
            </a:endParaRPr>
          </a:p>
        </p:txBody>
      </p:sp>
      <p:sp>
        <p:nvSpPr>
          <p:cNvPr id="6" name="Номер слайда 1">
            <a:extLst>
              <a:ext uri="{FF2B5EF4-FFF2-40B4-BE49-F238E27FC236}">
                <a16:creationId xmlns:a16="http://schemas.microsoft.com/office/drawing/2014/main" id="{D7CDE942-AC28-4EE4-BCA7-3CBB102D4B17}"/>
              </a:ext>
            </a:extLst>
          </p:cNvPr>
          <p:cNvSpPr>
            <a:spLocks noGrp="1"/>
          </p:cNvSpPr>
          <p:nvPr>
            <p:ph type="sldNum" sz="quarter" idx="12"/>
          </p:nvPr>
        </p:nvSpPr>
        <p:spPr>
          <a:xfrm>
            <a:off x="9385472" y="6451052"/>
            <a:ext cx="2743200" cy="365125"/>
          </a:xfrm>
          <a:prstGeom prst="rect">
            <a:avLst/>
          </a:prstGeom>
        </p:spPr>
        <p:txBody>
          <a:bodyPr/>
          <a:lstStyle/>
          <a:p>
            <a:fld id="{9C70A23B-64CD-4924-9B44-D7B9484B0353}" type="slidenum">
              <a:rPr lang="ru-RU" smtClean="0"/>
              <a:t>29</a:t>
            </a:fld>
            <a:endParaRPr lang="ru-RU"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946" y="1044772"/>
            <a:ext cx="8859105" cy="5771405"/>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ая выноска 7"/>
          <p:cNvSpPr/>
          <p:nvPr/>
        </p:nvSpPr>
        <p:spPr bwMode="auto">
          <a:xfrm>
            <a:off x="9385472" y="2356338"/>
            <a:ext cx="2520462" cy="2098429"/>
          </a:xfrm>
          <a:prstGeom prst="wedgeRectCallout">
            <a:avLst>
              <a:gd name="adj1" fmla="val -109796"/>
              <a:gd name="adj2" fmla="val 28431"/>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r>
              <a:rPr lang="ru-RU" sz="1400" dirty="0"/>
              <a:t>Отчеты позволяет разложить изменение стоимости каждого объекта </a:t>
            </a:r>
            <a:r>
              <a:rPr lang="ru-RU" sz="1400" dirty="0" err="1"/>
              <a:t>ВНА</a:t>
            </a:r>
            <a:r>
              <a:rPr lang="ru-RU" sz="1400" dirty="0"/>
              <a:t> по компонентам и отследить все изменения до документа. </a:t>
            </a:r>
          </a:p>
        </p:txBody>
      </p:sp>
    </p:spTree>
    <p:extLst>
      <p:ext uri="{BB962C8B-B14F-4D97-AF65-F5344CB8AC3E}">
        <p14:creationId xmlns:p14="http://schemas.microsoft.com/office/powerpoint/2010/main" val="396993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900" y="120582"/>
            <a:ext cx="6096000" cy="677108"/>
          </a:xfrm>
          <a:prstGeom prst="rect">
            <a:avLst/>
          </a:prstGeom>
        </p:spPr>
        <p:txBody>
          <a:bodyPr>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endParaRPr lang="ru-RU" dirty="0">
              <a:solidFill>
                <a:srgbClr val="0C1E34"/>
              </a:solidFill>
              <a:latin typeface="Gotham Pro" panose="02000503040000020004" pitchFamily="50" charset="0"/>
              <a:cs typeface="Gotham Pro" panose="02000503040000020004" pitchFamily="50" charset="0"/>
            </a:endParaRPr>
          </a:p>
        </p:txBody>
      </p:sp>
      <p:sp>
        <p:nvSpPr>
          <p:cNvPr id="28" name="TextBox 27">
            <a:extLst>
              <a:ext uri="{FF2B5EF4-FFF2-40B4-BE49-F238E27FC236}">
                <a16:creationId xmlns:a16="http://schemas.microsoft.com/office/drawing/2014/main" id="{09FEB9A6-E409-486C-82A9-1A4DAE184866}"/>
              </a:ext>
            </a:extLst>
          </p:cNvPr>
          <p:cNvSpPr txBox="1"/>
          <p:nvPr/>
        </p:nvSpPr>
        <p:spPr>
          <a:xfrm>
            <a:off x="342900" y="1132709"/>
            <a:ext cx="7007924" cy="584775"/>
          </a:xfrm>
          <a:prstGeom prst="rect">
            <a:avLst/>
          </a:prstGeom>
          <a:solidFill>
            <a:schemeClr val="accent1">
              <a:lumMod val="40000"/>
              <a:lumOff val="60000"/>
            </a:schemeClr>
          </a:solidFill>
        </p:spPr>
        <p:txBody>
          <a:bodyPr wrap="square" rtlCol="0">
            <a:spAutoFit/>
          </a:bodyPr>
          <a:lstStyle/>
          <a:p>
            <a:r>
              <a:rPr lang="ru-RU" sz="1600" dirty="0"/>
              <a:t>1С</a:t>
            </a:r>
            <a:r>
              <a:rPr lang="en-US" sz="1600" dirty="0"/>
              <a:t>:ERP</a:t>
            </a:r>
            <a:r>
              <a:rPr lang="ru-RU" sz="1600" dirty="0"/>
              <a:t>. Управление холдингом обеспечивает</a:t>
            </a:r>
            <a:r>
              <a:rPr lang="en-US" sz="1600" dirty="0"/>
              <a:t> </a:t>
            </a:r>
            <a:r>
              <a:rPr lang="ru-RU" sz="1600" dirty="0"/>
              <a:t>автоматизацию процесса учета по МСФО, с подготовкой  индивидуальной и консолидированной отчетности.</a:t>
            </a:r>
          </a:p>
        </p:txBody>
      </p:sp>
      <p:grpSp>
        <p:nvGrpSpPr>
          <p:cNvPr id="41" name="Группа 40">
            <a:extLst>
              <a:ext uri="{FF2B5EF4-FFF2-40B4-BE49-F238E27FC236}">
                <a16:creationId xmlns:a16="http://schemas.microsoft.com/office/drawing/2014/main" id="{36F6937D-32A9-4B89-9FF9-B37A89CC0A8B}"/>
              </a:ext>
            </a:extLst>
          </p:cNvPr>
          <p:cNvGrpSpPr/>
          <p:nvPr/>
        </p:nvGrpSpPr>
        <p:grpSpPr>
          <a:xfrm>
            <a:off x="927519" y="2175805"/>
            <a:ext cx="9863406" cy="3595604"/>
            <a:chOff x="7790082" y="1097122"/>
            <a:chExt cx="4528121" cy="4563494"/>
          </a:xfrm>
        </p:grpSpPr>
        <p:grpSp>
          <p:nvGrpSpPr>
            <p:cNvPr id="42" name="Группа 41">
              <a:extLst>
                <a:ext uri="{FF2B5EF4-FFF2-40B4-BE49-F238E27FC236}">
                  <a16:creationId xmlns:a16="http://schemas.microsoft.com/office/drawing/2014/main" id="{9BCAC775-8C5F-4254-B2FA-EA932566B020}"/>
                </a:ext>
              </a:extLst>
            </p:cNvPr>
            <p:cNvGrpSpPr/>
            <p:nvPr/>
          </p:nvGrpSpPr>
          <p:grpSpPr>
            <a:xfrm>
              <a:off x="7888071" y="1097122"/>
              <a:ext cx="4430132" cy="4563494"/>
              <a:chOff x="7888071" y="1097122"/>
              <a:chExt cx="4430132" cy="4563494"/>
            </a:xfrm>
          </p:grpSpPr>
          <p:sp>
            <p:nvSpPr>
              <p:cNvPr id="44" name="Скругленный прямоугольник 25">
                <a:extLst>
                  <a:ext uri="{FF2B5EF4-FFF2-40B4-BE49-F238E27FC236}">
                    <a16:creationId xmlns:a16="http://schemas.microsoft.com/office/drawing/2014/main" id="{2BB0790D-6348-4571-BD98-0976166C60EC}"/>
                  </a:ext>
                </a:extLst>
              </p:cNvPr>
              <p:cNvSpPr/>
              <p:nvPr/>
            </p:nvSpPr>
            <p:spPr>
              <a:xfrm>
                <a:off x="7888071" y="1097122"/>
                <a:ext cx="4430132" cy="585696"/>
              </a:xfrm>
              <a:prstGeom prst="roundRect">
                <a:avLst/>
              </a:prstGeom>
              <a:solidFill>
                <a:srgbClr val="FAA63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sz="1200" dirty="0">
                  <a:solidFill>
                    <a:schemeClr val="bg1">
                      <a:lumMod val="95000"/>
                    </a:schemeClr>
                  </a:solidFill>
                </a:endParaRPr>
              </a:p>
            </p:txBody>
          </p:sp>
          <p:sp>
            <p:nvSpPr>
              <p:cNvPr id="45" name="Прямоугольник 44">
                <a:extLst>
                  <a:ext uri="{FF2B5EF4-FFF2-40B4-BE49-F238E27FC236}">
                    <a16:creationId xmlns:a16="http://schemas.microsoft.com/office/drawing/2014/main" id="{6D031431-4DB5-4469-816B-3F047CE9C840}"/>
                  </a:ext>
                </a:extLst>
              </p:cNvPr>
              <p:cNvSpPr/>
              <p:nvPr/>
            </p:nvSpPr>
            <p:spPr>
              <a:xfrm>
                <a:off x="7888071" y="1738793"/>
                <a:ext cx="4430132" cy="3921823"/>
              </a:xfrm>
              <a:prstGeom prst="rect">
                <a:avLst/>
              </a:prstGeom>
              <a:solidFill>
                <a:schemeClr val="bg1">
                  <a:lumMod val="95000"/>
                </a:schemeClr>
              </a:solidFill>
              <a:ln>
                <a:solidFill>
                  <a:srgbClr val="FAA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1</a:t>
                </a:r>
              </a:p>
            </p:txBody>
          </p:sp>
          <p:sp>
            <p:nvSpPr>
              <p:cNvPr id="46" name="TextBox 45">
                <a:extLst>
                  <a:ext uri="{FF2B5EF4-FFF2-40B4-BE49-F238E27FC236}">
                    <a16:creationId xmlns:a16="http://schemas.microsoft.com/office/drawing/2014/main" id="{793CBDFE-3DD1-4D73-9A41-5E89A25223DC}"/>
                  </a:ext>
                </a:extLst>
              </p:cNvPr>
              <p:cNvSpPr txBox="1"/>
              <p:nvPr/>
            </p:nvSpPr>
            <p:spPr>
              <a:xfrm>
                <a:off x="7888071" y="1205305"/>
                <a:ext cx="4343585" cy="431278"/>
              </a:xfrm>
              <a:prstGeom prst="rect">
                <a:avLst/>
              </a:prstGeom>
              <a:noFill/>
            </p:spPr>
            <p:txBody>
              <a:bodyPr wrap="square" rtlCol="0">
                <a:spAutoFit/>
              </a:bodyPr>
              <a:lstStyle/>
              <a:p>
                <a:pPr algn="ctr"/>
                <a:r>
                  <a:rPr lang="ru-RU" b="1" dirty="0"/>
                  <a:t>Задачи подсистемы «Учет по МСФО»</a:t>
                </a:r>
              </a:p>
            </p:txBody>
          </p:sp>
        </p:grpSp>
        <p:sp>
          <p:nvSpPr>
            <p:cNvPr id="43" name="Прямоугольник 42">
              <a:extLst>
                <a:ext uri="{FF2B5EF4-FFF2-40B4-BE49-F238E27FC236}">
                  <a16:creationId xmlns:a16="http://schemas.microsoft.com/office/drawing/2014/main" id="{B9FAF4FC-AE96-4A5D-8947-E0914199B108}"/>
                </a:ext>
              </a:extLst>
            </p:cNvPr>
            <p:cNvSpPr/>
            <p:nvPr/>
          </p:nvSpPr>
          <p:spPr>
            <a:xfrm>
              <a:off x="7790082" y="1682819"/>
              <a:ext cx="4528121" cy="3593979"/>
            </a:xfrm>
            <a:prstGeom prst="rect">
              <a:avLst/>
            </a:prstGeom>
          </p:spPr>
          <p:txBody>
            <a:bodyPr wrap="square">
              <a:spAutoFit/>
            </a:bodyPr>
            <a:lstStyle/>
            <a:p>
              <a:pPr marL="609600" lvl="1" indent="-342900">
                <a:spcAft>
                  <a:spcPts val="1000"/>
                </a:spcAft>
                <a:buAutoNum type="arabicPeriod"/>
                <a:defRPr/>
              </a:pPr>
              <a:endParaRPr lang="ru-RU" sz="1600" dirty="0">
                <a:solidFill>
                  <a:srgbClr val="44546A">
                    <a:lumMod val="75000"/>
                  </a:srgbClr>
                </a:solidFill>
              </a:endParaRPr>
            </a:p>
            <a:p>
              <a:pPr marL="609600" lvl="1" indent="-342900">
                <a:spcAft>
                  <a:spcPts val="1000"/>
                </a:spcAft>
                <a:buAutoNum type="arabicPeriod"/>
                <a:defRPr/>
              </a:pPr>
              <a:r>
                <a:rPr lang="ru-RU" sz="1600" dirty="0">
                  <a:solidFill>
                    <a:srgbClr val="44546A">
                      <a:lumMod val="75000"/>
                    </a:srgbClr>
                  </a:solidFill>
                </a:rPr>
                <a:t>Поддержка трансформационной и транзакционной модели учета (в первом случае учет ведется во внешних базах, во втором в единой базе)</a:t>
              </a:r>
            </a:p>
            <a:p>
              <a:pPr marL="609600" lvl="1" indent="-342900">
                <a:spcAft>
                  <a:spcPts val="1000"/>
                </a:spcAft>
                <a:buAutoNum type="arabicPeriod"/>
                <a:defRPr/>
              </a:pPr>
              <a:r>
                <a:rPr lang="ru-RU" sz="1600" dirty="0">
                  <a:solidFill>
                    <a:srgbClr val="44546A">
                      <a:lumMod val="75000"/>
                    </a:srgbClr>
                  </a:solidFill>
                </a:rPr>
                <a:t>Поддержка трансформационных корректировок по областям параллельной оценки</a:t>
              </a:r>
            </a:p>
            <a:p>
              <a:pPr marL="609600" lvl="1" indent="-342900">
                <a:spcAft>
                  <a:spcPts val="1000"/>
                </a:spcAft>
                <a:buAutoNum type="arabicPeriod"/>
                <a:defRPr/>
              </a:pPr>
              <a:r>
                <a:rPr lang="ru-RU" sz="1600" dirty="0">
                  <a:solidFill>
                    <a:srgbClr val="44546A">
                      <a:lumMod val="75000"/>
                    </a:srgbClr>
                  </a:solidFill>
                </a:rPr>
                <a:t>Инструменты автоматизации быстрого закрытия, позволяющие использовать незакрытые данные РСБУ</a:t>
              </a:r>
            </a:p>
            <a:p>
              <a:pPr marL="609600" lvl="1" indent="-342900">
                <a:spcAft>
                  <a:spcPts val="1000"/>
                </a:spcAft>
                <a:buAutoNum type="arabicPeriod"/>
                <a:defRPr/>
              </a:pPr>
              <a:r>
                <a:rPr lang="ru-RU" sz="1600" dirty="0">
                  <a:solidFill>
                    <a:srgbClr val="44546A">
                      <a:lumMod val="75000"/>
                    </a:srgbClr>
                  </a:solidFill>
                </a:rPr>
                <a:t>Инструменты сверки и урегулирования внутригрупповых операций</a:t>
              </a:r>
            </a:p>
            <a:p>
              <a:pPr marL="609600" lvl="1" indent="-342900">
                <a:spcAft>
                  <a:spcPts val="1000"/>
                </a:spcAft>
                <a:buAutoNum type="arabicPeriod"/>
                <a:defRPr/>
              </a:pPr>
              <a:r>
                <a:rPr lang="ru-RU" sz="1600" dirty="0">
                  <a:solidFill>
                    <a:srgbClr val="44546A">
                      <a:lumMod val="75000"/>
                    </a:srgbClr>
                  </a:solidFill>
                </a:rPr>
                <a:t>Автоматизированное проведение консолидационных процедур</a:t>
              </a:r>
            </a:p>
            <a:p>
              <a:pPr marL="609600" lvl="1" indent="-342900">
                <a:spcAft>
                  <a:spcPts val="1000"/>
                </a:spcAft>
                <a:buAutoNum type="arabicPeriod"/>
                <a:defRPr/>
              </a:pPr>
              <a:r>
                <a:rPr lang="ru-RU" sz="1600" dirty="0">
                  <a:solidFill>
                    <a:srgbClr val="44546A">
                      <a:lumMod val="75000"/>
                    </a:srgbClr>
                  </a:solidFill>
                </a:rPr>
                <a:t>Подготовка индивидуальной и консолидированной отчетности МСФО</a:t>
              </a:r>
            </a:p>
          </p:txBody>
        </p:sp>
      </p:grpSp>
      <p:sp>
        <p:nvSpPr>
          <p:cNvPr id="6" name="Номер слайда 5">
            <a:extLst>
              <a:ext uri="{FF2B5EF4-FFF2-40B4-BE49-F238E27FC236}">
                <a16:creationId xmlns:a16="http://schemas.microsoft.com/office/drawing/2014/main" id="{20138D98-8657-4E37-B290-6DEED5A9011D}"/>
              </a:ext>
            </a:extLst>
          </p:cNvPr>
          <p:cNvSpPr>
            <a:spLocks noGrp="1"/>
          </p:cNvSpPr>
          <p:nvPr>
            <p:ph type="sldNum" sz="quarter" idx="12"/>
          </p:nvPr>
        </p:nvSpPr>
        <p:spPr>
          <a:xfrm>
            <a:off x="9419325" y="6509769"/>
            <a:ext cx="2743200" cy="365125"/>
          </a:xfrm>
        </p:spPr>
        <p:txBody>
          <a:bodyPr/>
          <a:lstStyle/>
          <a:p>
            <a:fld id="{9C70A23B-64CD-4924-9B44-D7B9484B0353}" type="slidenum">
              <a:rPr lang="ru-RU" smtClean="0"/>
              <a:t>3</a:t>
            </a:fld>
            <a:endParaRPr lang="ru-RU" dirty="0"/>
          </a:p>
        </p:txBody>
      </p:sp>
    </p:spTree>
    <p:extLst>
      <p:ext uri="{BB962C8B-B14F-4D97-AF65-F5344CB8AC3E}">
        <p14:creationId xmlns:p14="http://schemas.microsoft.com/office/powerpoint/2010/main" val="1800686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900" y="120582"/>
            <a:ext cx="72517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en-US" dirty="0"/>
              <a:t>Отчетность по ВНА</a:t>
            </a:r>
            <a:endParaRPr lang="ru-RU" dirty="0">
              <a:solidFill>
                <a:srgbClr val="0C1E34"/>
              </a:solidFill>
              <a:latin typeface="Gotham Pro" panose="02000503040000020004" pitchFamily="50" charset="0"/>
              <a:cs typeface="Gotham Pro" panose="02000503040000020004" pitchFamily="50" charset="0"/>
            </a:endParaRPr>
          </a:p>
        </p:txBody>
      </p:sp>
      <p:sp>
        <p:nvSpPr>
          <p:cNvPr id="6" name="Номер слайда 1">
            <a:extLst>
              <a:ext uri="{FF2B5EF4-FFF2-40B4-BE49-F238E27FC236}">
                <a16:creationId xmlns:a16="http://schemas.microsoft.com/office/drawing/2014/main" id="{D7CDE942-AC28-4EE4-BCA7-3CBB102D4B17}"/>
              </a:ext>
            </a:extLst>
          </p:cNvPr>
          <p:cNvSpPr>
            <a:spLocks noGrp="1"/>
          </p:cNvSpPr>
          <p:nvPr>
            <p:ph type="sldNum" sz="quarter" idx="12"/>
          </p:nvPr>
        </p:nvSpPr>
        <p:spPr>
          <a:xfrm>
            <a:off x="9385472" y="6451052"/>
            <a:ext cx="2743200" cy="365125"/>
          </a:xfrm>
          <a:prstGeom prst="rect">
            <a:avLst/>
          </a:prstGeom>
        </p:spPr>
        <p:txBody>
          <a:bodyPr/>
          <a:lstStyle/>
          <a:p>
            <a:fld id="{9C70A23B-64CD-4924-9B44-D7B9484B0353}" type="slidenum">
              <a:rPr lang="ru-RU" smtClean="0"/>
              <a:t>30</a:t>
            </a:fld>
            <a:endParaRPr lang="ru-RU" dirty="0"/>
          </a:p>
        </p:txBody>
      </p:sp>
      <p:pic>
        <p:nvPicPr>
          <p:cNvPr id="2" name="Рисунок 1"/>
          <p:cNvPicPr>
            <a:picLocks noChangeAspect="1"/>
          </p:cNvPicPr>
          <p:nvPr/>
        </p:nvPicPr>
        <p:blipFill>
          <a:blip r:embed="rId2"/>
          <a:stretch>
            <a:fillRect/>
          </a:stretch>
        </p:blipFill>
        <p:spPr>
          <a:xfrm>
            <a:off x="342900" y="1043738"/>
            <a:ext cx="11074773" cy="5407314"/>
          </a:xfrm>
          <a:prstGeom prst="rect">
            <a:avLst/>
          </a:prstGeom>
          <a:noFill/>
          <a:ln w="25400">
            <a:solidFill>
              <a:srgbClr val="3A5D80"/>
            </a:solidFill>
            <a:miter lim="800000"/>
            <a:headEnd/>
            <a:tailEnd/>
          </a:ln>
          <a:effectLst/>
        </p:spPr>
      </p:pic>
      <p:sp>
        <p:nvSpPr>
          <p:cNvPr id="8" name="Прямоугольная выноска 7"/>
          <p:cNvSpPr/>
          <p:nvPr/>
        </p:nvSpPr>
        <p:spPr bwMode="auto">
          <a:xfrm>
            <a:off x="9252711" y="5124699"/>
            <a:ext cx="2520462" cy="1508915"/>
          </a:xfrm>
          <a:prstGeom prst="wedgeRectCallout">
            <a:avLst>
              <a:gd name="adj1" fmla="val -107935"/>
              <a:gd name="adj2" fmla="val 8878"/>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r>
              <a:rPr lang="ru-RU" sz="1400" dirty="0"/>
              <a:t>Отчет реестр ВНА позволяет вывести все события параллельного учета</a:t>
            </a:r>
          </a:p>
        </p:txBody>
      </p:sp>
    </p:spTree>
    <p:extLst>
      <p:ext uri="{BB962C8B-B14F-4D97-AF65-F5344CB8AC3E}">
        <p14:creationId xmlns:p14="http://schemas.microsoft.com/office/powerpoint/2010/main" val="2818361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900" y="120582"/>
            <a:ext cx="6096000" cy="677108"/>
          </a:xfrm>
          <a:prstGeom prst="rect">
            <a:avLst/>
          </a:prstGeom>
        </p:spPr>
        <p:txBody>
          <a:bodyPr>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en-US" dirty="0"/>
              <a:t>Трансформационная таблица</a:t>
            </a:r>
            <a:endParaRPr lang="ru-RU" dirty="0">
              <a:solidFill>
                <a:srgbClr val="0C1E34"/>
              </a:solidFill>
              <a:latin typeface="Gotham Pro" panose="02000503040000020004" pitchFamily="50" charset="0"/>
              <a:cs typeface="Gotham Pro" panose="02000503040000020004" pitchFamily="50" charset="0"/>
            </a:endParaRPr>
          </a:p>
        </p:txBody>
      </p:sp>
      <p:sp>
        <p:nvSpPr>
          <p:cNvPr id="6" name="Номер слайда 5">
            <a:extLst>
              <a:ext uri="{FF2B5EF4-FFF2-40B4-BE49-F238E27FC236}">
                <a16:creationId xmlns:a16="http://schemas.microsoft.com/office/drawing/2014/main" id="{20138D98-8657-4E37-B290-6DEED5A9011D}"/>
              </a:ext>
            </a:extLst>
          </p:cNvPr>
          <p:cNvSpPr>
            <a:spLocks noGrp="1"/>
          </p:cNvSpPr>
          <p:nvPr>
            <p:ph type="sldNum" sz="quarter" idx="12"/>
          </p:nvPr>
        </p:nvSpPr>
        <p:spPr/>
        <p:txBody>
          <a:bodyPr/>
          <a:lstStyle/>
          <a:p>
            <a:fld id="{9C70A23B-64CD-4924-9B44-D7B9484B0353}" type="slidenum">
              <a:rPr lang="ru-RU" smtClean="0"/>
              <a:t>31</a:t>
            </a:fld>
            <a:endParaRPr lang="ru-RU"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915" y="1006475"/>
            <a:ext cx="9810750" cy="5715000"/>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ая выноска 6"/>
          <p:cNvSpPr/>
          <p:nvPr/>
        </p:nvSpPr>
        <p:spPr bwMode="auto">
          <a:xfrm>
            <a:off x="8034950" y="2820301"/>
            <a:ext cx="3151334" cy="1043674"/>
          </a:xfrm>
          <a:prstGeom prst="wedgeRectCallout">
            <a:avLst>
              <a:gd name="adj1" fmla="val -78253"/>
              <a:gd name="adj2" fmla="val -121169"/>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r>
              <a:rPr lang="ru-RU" sz="1400" dirty="0"/>
              <a:t>В системе формируется отчет –трансформационная таблица по всем счетам учета  в разрез видов операций</a:t>
            </a:r>
          </a:p>
        </p:txBody>
      </p:sp>
    </p:spTree>
    <p:extLst>
      <p:ext uri="{BB962C8B-B14F-4D97-AF65-F5344CB8AC3E}">
        <p14:creationId xmlns:p14="http://schemas.microsoft.com/office/powerpoint/2010/main" val="939356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0.rbk.ru/v6_top_pics/media/img/3/31/755429510202313.jpg"/>
          <p:cNvPicPr>
            <a:picLocks noChangeAspect="1" noChangeArrowheads="1"/>
          </p:cNvPicPr>
          <p:nvPr/>
        </p:nvPicPr>
        <p:blipFill rotWithShape="1">
          <a:blip r:embed="rId2">
            <a:extLst>
              <a:ext uri="{28A0092B-C50C-407E-A947-70E740481C1C}">
                <a14:useLocalDpi xmlns:a14="http://schemas.microsoft.com/office/drawing/2010/main" val="0"/>
              </a:ext>
            </a:extLst>
          </a:blip>
          <a:srcRect t="10844" b="4465"/>
          <a:stretch/>
        </p:blipFill>
        <p:spPr bwMode="auto">
          <a:xfrm>
            <a:off x="0" y="-9525"/>
            <a:ext cx="12192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0"/>
            <a:ext cx="12192000" cy="6858000"/>
          </a:xfrm>
          <a:prstGeom prst="rect">
            <a:avLst/>
          </a:prstGeom>
          <a:solidFill>
            <a:schemeClr val="accent1">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4587" y="562355"/>
            <a:ext cx="3950213" cy="975225"/>
          </a:xfrm>
          <a:prstGeom prst="rect">
            <a:avLst/>
          </a:prstGeom>
        </p:spPr>
      </p:pic>
      <p:sp>
        <p:nvSpPr>
          <p:cNvPr id="7" name="Прямоугольник 6"/>
          <p:cNvSpPr/>
          <p:nvPr/>
        </p:nvSpPr>
        <p:spPr>
          <a:xfrm>
            <a:off x="0" y="2314574"/>
            <a:ext cx="12192000" cy="2305051"/>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TextBox 7"/>
          <p:cNvSpPr txBox="1"/>
          <p:nvPr/>
        </p:nvSpPr>
        <p:spPr>
          <a:xfrm>
            <a:off x="1203027" y="2987867"/>
            <a:ext cx="10134600" cy="584775"/>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r>
              <a:rPr lang="ru-RU" sz="3200" b="1" dirty="0">
                <a:latin typeface="Gotham Pro" panose="02000503040000020004" pitchFamily="50" charset="0"/>
                <a:cs typeface="Gotham Pro" panose="02000503040000020004" pitchFamily="50" charset="0"/>
              </a:rPr>
              <a:t>МСФО – Учет финансовых инструментов</a:t>
            </a:r>
          </a:p>
        </p:txBody>
      </p:sp>
    </p:spTree>
    <p:extLst>
      <p:ext uri="{BB962C8B-B14F-4D97-AF65-F5344CB8AC3E}">
        <p14:creationId xmlns:p14="http://schemas.microsoft.com/office/powerpoint/2010/main" val="561051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900" y="120582"/>
            <a:ext cx="87122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dirty="0"/>
              <a:t>Ключевые в</a:t>
            </a:r>
            <a:r>
              <a:rPr lang="ru-RU" altLang="en-US" dirty="0"/>
              <a:t>озможности параллельного учета финансовых инструментов</a:t>
            </a:r>
            <a:endParaRPr lang="ru-RU" dirty="0">
              <a:solidFill>
                <a:srgbClr val="0C1E34"/>
              </a:solidFill>
              <a:latin typeface="Gotham Pro" panose="02000503040000020004" pitchFamily="50" charset="0"/>
              <a:cs typeface="Gotham Pro" panose="02000503040000020004" pitchFamily="50" charset="0"/>
            </a:endParaRPr>
          </a:p>
        </p:txBody>
      </p:sp>
      <p:sp>
        <p:nvSpPr>
          <p:cNvPr id="20" name="Прямоугольник 19"/>
          <p:cNvSpPr/>
          <p:nvPr/>
        </p:nvSpPr>
        <p:spPr bwMode="auto">
          <a:xfrm>
            <a:off x="342900" y="1172369"/>
            <a:ext cx="2656682" cy="1204912"/>
          </a:xfrm>
          <a:prstGeom prst="rect">
            <a:avLst/>
          </a:prstGeom>
          <a:solidFill>
            <a:schemeClr val="accent1">
              <a:lumMod val="40000"/>
              <a:lumOff val="6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ru-RU"/>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lnSpc>
                <a:spcPct val="90000"/>
              </a:lnSpc>
              <a:spcBef>
                <a:spcPct val="50000"/>
              </a:spcBef>
              <a:defRPr/>
            </a:pPr>
            <a:r>
              <a:rPr lang="ru-RU" sz="1400" dirty="0">
                <a:solidFill>
                  <a:schemeClr val="tx1"/>
                </a:solidFill>
              </a:rPr>
              <a:t>Начисление дисконта по долгосрочным договорам и его амортизация</a:t>
            </a:r>
          </a:p>
        </p:txBody>
      </p:sp>
      <p:sp>
        <p:nvSpPr>
          <p:cNvPr id="21" name="Прямоугольник 20"/>
          <p:cNvSpPr/>
          <p:nvPr/>
        </p:nvSpPr>
        <p:spPr bwMode="auto">
          <a:xfrm>
            <a:off x="8518523" y="1172369"/>
            <a:ext cx="2656682" cy="1233488"/>
          </a:xfrm>
          <a:prstGeom prst="rect">
            <a:avLst/>
          </a:prstGeom>
          <a:solidFill>
            <a:schemeClr val="accent1">
              <a:lumMod val="40000"/>
              <a:lumOff val="6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ru-RU"/>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lnSpc>
                <a:spcPct val="90000"/>
              </a:lnSpc>
              <a:spcBef>
                <a:spcPct val="50000"/>
              </a:spcBef>
              <a:defRPr/>
            </a:pPr>
            <a:r>
              <a:rPr lang="ru-RU" sz="1400" dirty="0">
                <a:solidFill>
                  <a:schemeClr val="tx1"/>
                </a:solidFill>
              </a:rPr>
              <a:t>Включение расходов (комиссий, страховок и т.п.) в процентную ставку и признание их расходом в течение срока действия договора</a:t>
            </a:r>
          </a:p>
        </p:txBody>
      </p:sp>
      <p:sp>
        <p:nvSpPr>
          <p:cNvPr id="22" name="Прямоугольник 21"/>
          <p:cNvSpPr/>
          <p:nvPr/>
        </p:nvSpPr>
        <p:spPr bwMode="auto">
          <a:xfrm>
            <a:off x="8512173" y="3064669"/>
            <a:ext cx="2656682" cy="1233488"/>
          </a:xfrm>
          <a:prstGeom prst="rect">
            <a:avLst/>
          </a:prstGeom>
          <a:solidFill>
            <a:schemeClr val="accent1">
              <a:lumMod val="40000"/>
              <a:lumOff val="6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ru-RU"/>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lnSpc>
                <a:spcPct val="90000"/>
              </a:lnSpc>
              <a:spcBef>
                <a:spcPct val="50000"/>
              </a:spcBef>
              <a:defRPr/>
            </a:pPr>
            <a:r>
              <a:rPr lang="ru-RU" sz="1400" dirty="0">
                <a:solidFill>
                  <a:schemeClr val="tx1"/>
                </a:solidFill>
              </a:rPr>
              <a:t>Пересчет начислений процентов по эффективной ставке по договорам с отсрочкой выплаты процентов</a:t>
            </a:r>
          </a:p>
        </p:txBody>
      </p:sp>
      <p:sp>
        <p:nvSpPr>
          <p:cNvPr id="23" name="Прямоугольник 22"/>
          <p:cNvSpPr/>
          <p:nvPr/>
        </p:nvSpPr>
        <p:spPr bwMode="auto">
          <a:xfrm>
            <a:off x="8477248" y="5077619"/>
            <a:ext cx="2656682" cy="1233488"/>
          </a:xfrm>
          <a:prstGeom prst="rect">
            <a:avLst/>
          </a:prstGeom>
          <a:solidFill>
            <a:schemeClr val="accent1">
              <a:lumMod val="40000"/>
              <a:lumOff val="6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ru-RU"/>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lnSpc>
                <a:spcPct val="90000"/>
              </a:lnSpc>
              <a:spcBef>
                <a:spcPct val="50000"/>
              </a:spcBef>
              <a:defRPr/>
            </a:pPr>
            <a:r>
              <a:rPr lang="ru-RU" sz="1400" dirty="0">
                <a:solidFill>
                  <a:schemeClr val="tx1"/>
                </a:solidFill>
              </a:rPr>
              <a:t>Поддержка аннуитетных платежей и их распределение на основной долг и проценты</a:t>
            </a:r>
          </a:p>
        </p:txBody>
      </p:sp>
      <p:sp>
        <p:nvSpPr>
          <p:cNvPr id="24" name="Прямоугольник 23"/>
          <p:cNvSpPr/>
          <p:nvPr/>
        </p:nvSpPr>
        <p:spPr bwMode="auto">
          <a:xfrm>
            <a:off x="342900" y="2993231"/>
            <a:ext cx="2656682" cy="1233488"/>
          </a:xfrm>
          <a:prstGeom prst="rect">
            <a:avLst/>
          </a:prstGeom>
          <a:solidFill>
            <a:schemeClr val="accent1">
              <a:lumMod val="40000"/>
              <a:lumOff val="6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ru-RU"/>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lnSpc>
                <a:spcPct val="90000"/>
              </a:lnSpc>
              <a:spcBef>
                <a:spcPct val="50000"/>
              </a:spcBef>
              <a:defRPr/>
            </a:pPr>
            <a:r>
              <a:rPr lang="ru-RU" sz="1400" dirty="0">
                <a:solidFill>
                  <a:schemeClr val="tx1"/>
                </a:solidFill>
              </a:rPr>
              <a:t>Автоматическая переоценка котируемых финансовых инструментов в соответствии с актуальными котировками</a:t>
            </a:r>
          </a:p>
        </p:txBody>
      </p:sp>
      <p:sp>
        <p:nvSpPr>
          <p:cNvPr id="25" name="Прямоугольник 24"/>
          <p:cNvSpPr/>
          <p:nvPr/>
        </p:nvSpPr>
        <p:spPr bwMode="auto">
          <a:xfrm>
            <a:off x="342900" y="4923631"/>
            <a:ext cx="2656682" cy="1233488"/>
          </a:xfrm>
          <a:prstGeom prst="rect">
            <a:avLst/>
          </a:prstGeom>
          <a:solidFill>
            <a:schemeClr val="accent1">
              <a:lumMod val="40000"/>
              <a:lumOff val="6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ru-RU"/>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lnSpc>
                <a:spcPct val="90000"/>
              </a:lnSpc>
              <a:spcBef>
                <a:spcPct val="50000"/>
              </a:spcBef>
              <a:defRPr/>
            </a:pPr>
            <a:r>
              <a:rPr lang="ru-RU" sz="1400" dirty="0">
                <a:solidFill>
                  <a:schemeClr val="tx1"/>
                </a:solidFill>
              </a:rPr>
              <a:t>Перевод задолженности из долгосрочной в краткосрочную по графику, актуализация аналитики интервалов погашения задолженности по месяцам</a:t>
            </a:r>
          </a:p>
        </p:txBody>
      </p:sp>
      <p:sp>
        <p:nvSpPr>
          <p:cNvPr id="10" name="Номер слайда 1">
            <a:extLst>
              <a:ext uri="{FF2B5EF4-FFF2-40B4-BE49-F238E27FC236}">
                <a16:creationId xmlns:a16="http://schemas.microsoft.com/office/drawing/2014/main" id="{D67E5F2C-3DEF-41C8-8090-99BE5F1BBA11}"/>
              </a:ext>
            </a:extLst>
          </p:cNvPr>
          <p:cNvSpPr>
            <a:spLocks noGrp="1"/>
          </p:cNvSpPr>
          <p:nvPr>
            <p:ph type="sldNum" sz="quarter" idx="12"/>
          </p:nvPr>
        </p:nvSpPr>
        <p:spPr>
          <a:xfrm>
            <a:off x="9385472" y="6451052"/>
            <a:ext cx="2743200" cy="365125"/>
          </a:xfrm>
          <a:prstGeom prst="rect">
            <a:avLst/>
          </a:prstGeom>
        </p:spPr>
        <p:txBody>
          <a:bodyPr/>
          <a:lstStyle/>
          <a:p>
            <a:fld id="{9C70A23B-64CD-4924-9B44-D7B9484B0353}" type="slidenum">
              <a:rPr lang="ru-RU" smtClean="0"/>
              <a:t>33</a:t>
            </a:fld>
            <a:endParaRPr lang="ru-RU" dirty="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631" y="1091834"/>
            <a:ext cx="5025465" cy="5511800"/>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8599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900" y="120582"/>
            <a:ext cx="87122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dirty="0"/>
              <a:t>Ключевые в</a:t>
            </a:r>
            <a:r>
              <a:rPr lang="ru-RU" altLang="en-US" dirty="0"/>
              <a:t>озможности параллельного учета финансовых инструментов</a:t>
            </a:r>
            <a:endParaRPr lang="ru-RU" dirty="0">
              <a:solidFill>
                <a:srgbClr val="0C1E34"/>
              </a:solidFill>
              <a:latin typeface="Gotham Pro" panose="02000503040000020004" pitchFamily="50" charset="0"/>
              <a:cs typeface="Gotham Pro" panose="02000503040000020004" pitchFamily="50" charset="0"/>
            </a:endParaRPr>
          </a:p>
        </p:txBody>
      </p:sp>
      <p:sp>
        <p:nvSpPr>
          <p:cNvPr id="10" name="Номер слайда 1">
            <a:extLst>
              <a:ext uri="{FF2B5EF4-FFF2-40B4-BE49-F238E27FC236}">
                <a16:creationId xmlns:a16="http://schemas.microsoft.com/office/drawing/2014/main" id="{D67E5F2C-3DEF-41C8-8090-99BE5F1BBA11}"/>
              </a:ext>
            </a:extLst>
          </p:cNvPr>
          <p:cNvSpPr>
            <a:spLocks noGrp="1"/>
          </p:cNvSpPr>
          <p:nvPr>
            <p:ph type="sldNum" sz="quarter" idx="12"/>
          </p:nvPr>
        </p:nvSpPr>
        <p:spPr>
          <a:xfrm>
            <a:off x="9385472" y="6451052"/>
            <a:ext cx="2743200" cy="365125"/>
          </a:xfrm>
          <a:prstGeom prst="rect">
            <a:avLst/>
          </a:prstGeom>
        </p:spPr>
        <p:txBody>
          <a:bodyPr/>
          <a:lstStyle/>
          <a:p>
            <a:fld id="{9C70A23B-64CD-4924-9B44-D7B9484B0353}" type="slidenum">
              <a:rPr lang="ru-RU" smtClean="0"/>
              <a:t>34</a:t>
            </a:fld>
            <a:endParaRPr lang="ru-RU" dirty="0"/>
          </a:p>
        </p:txBody>
      </p:sp>
      <p:sp>
        <p:nvSpPr>
          <p:cNvPr id="13" name="Прямоугольник 12"/>
          <p:cNvSpPr/>
          <p:nvPr/>
        </p:nvSpPr>
        <p:spPr bwMode="auto">
          <a:xfrm>
            <a:off x="9139732" y="4033362"/>
            <a:ext cx="2623167" cy="1023165"/>
          </a:xfrm>
          <a:prstGeom prst="rect">
            <a:avLst/>
          </a:prstGeom>
          <a:solidFill>
            <a:schemeClr val="accent1">
              <a:lumMod val="40000"/>
              <a:lumOff val="6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defRPr/>
            </a:pPr>
            <a:r>
              <a:rPr lang="ru-RU" sz="1300" dirty="0">
                <a:solidFill>
                  <a:schemeClr val="tx1"/>
                </a:solidFill>
              </a:rPr>
              <a:t>Формирует аналитический отчет по сравнению параметров договоров  и их классификации в учете</a:t>
            </a:r>
          </a:p>
        </p:txBody>
      </p:sp>
      <p:cxnSp>
        <p:nvCxnSpPr>
          <p:cNvPr id="16" name="Соединительная линия уступом 9"/>
          <p:cNvCxnSpPr/>
          <p:nvPr/>
        </p:nvCxnSpPr>
        <p:spPr bwMode="auto">
          <a:xfrm>
            <a:off x="10408145" y="3604738"/>
            <a:ext cx="0" cy="442716"/>
          </a:xfrm>
          <a:prstGeom prst="straightConnector1">
            <a:avLst/>
          </a:prstGeom>
          <a:ln>
            <a:solidFill>
              <a:schemeClr val="bg1">
                <a:lumMod val="50000"/>
              </a:schemeClr>
            </a:solidFill>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
        <p:nvSpPr>
          <p:cNvPr id="18" name="Прямоугольник 17"/>
          <p:cNvSpPr/>
          <p:nvPr/>
        </p:nvSpPr>
        <p:spPr bwMode="auto">
          <a:xfrm>
            <a:off x="9060234" y="1194912"/>
            <a:ext cx="2659257" cy="1023165"/>
          </a:xfrm>
          <a:prstGeom prst="rect">
            <a:avLst/>
          </a:prstGeom>
          <a:solidFill>
            <a:srgbClr val="FFC000"/>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defRPr/>
            </a:pPr>
            <a:r>
              <a:rPr lang="ru-RU" sz="1300" dirty="0">
                <a:solidFill>
                  <a:schemeClr val="tx1"/>
                </a:solidFill>
              </a:rPr>
              <a:t>Мастер классификации договоров аренды и финансовых инструментов</a:t>
            </a:r>
          </a:p>
        </p:txBody>
      </p:sp>
      <p:sp>
        <p:nvSpPr>
          <p:cNvPr id="19" name="Прямоугольник 18"/>
          <p:cNvSpPr/>
          <p:nvPr/>
        </p:nvSpPr>
        <p:spPr bwMode="auto">
          <a:xfrm>
            <a:off x="9077696" y="2614137"/>
            <a:ext cx="2660898" cy="1023165"/>
          </a:xfrm>
          <a:prstGeom prst="rect">
            <a:avLst/>
          </a:prstGeom>
          <a:solidFill>
            <a:schemeClr val="accent1">
              <a:lumMod val="40000"/>
              <a:lumOff val="6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defRPr/>
            </a:pPr>
            <a:r>
              <a:rPr lang="ru-RU" sz="1300" dirty="0">
                <a:solidFill>
                  <a:schemeClr val="tx1"/>
                </a:solidFill>
              </a:rPr>
              <a:t>Запоминает ответы пользователя на вопросы чек-листа</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07" y="1318647"/>
            <a:ext cx="7929196" cy="424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007" y="997877"/>
            <a:ext cx="7815995" cy="5860123"/>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6" name="Соединительная линия уступом 9"/>
          <p:cNvCxnSpPr/>
          <p:nvPr/>
        </p:nvCxnSpPr>
        <p:spPr bwMode="auto">
          <a:xfrm>
            <a:off x="10389862" y="2171421"/>
            <a:ext cx="0" cy="442716"/>
          </a:xfrm>
          <a:prstGeom prst="straightConnector1">
            <a:avLst/>
          </a:prstGeom>
          <a:ln>
            <a:solidFill>
              <a:schemeClr val="bg1">
                <a:lumMod val="50000"/>
              </a:schemeClr>
            </a:solidFill>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Tree>
    <p:extLst>
      <p:ext uri="{BB962C8B-B14F-4D97-AF65-F5344CB8AC3E}">
        <p14:creationId xmlns:p14="http://schemas.microsoft.com/office/powerpoint/2010/main" val="378176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900" y="120582"/>
            <a:ext cx="87122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dirty="0"/>
              <a:t>Процесс переноса данных по финансовым инструментам</a:t>
            </a:r>
            <a:endParaRPr lang="ru-RU" dirty="0">
              <a:solidFill>
                <a:srgbClr val="0C1E34"/>
              </a:solidFill>
              <a:latin typeface="Gotham Pro" panose="02000503040000020004" pitchFamily="50" charset="0"/>
              <a:cs typeface="Gotham Pro" panose="02000503040000020004" pitchFamily="50" charset="0"/>
            </a:endParaRPr>
          </a:p>
        </p:txBody>
      </p:sp>
      <p:sp>
        <p:nvSpPr>
          <p:cNvPr id="20" name="Прямоугольник 19"/>
          <p:cNvSpPr/>
          <p:nvPr/>
        </p:nvSpPr>
        <p:spPr bwMode="auto">
          <a:xfrm>
            <a:off x="271798" y="1770194"/>
            <a:ext cx="2142392" cy="844000"/>
          </a:xfrm>
          <a:prstGeom prst="rect">
            <a:avLst/>
          </a:prstGeom>
          <a:solidFill>
            <a:schemeClr val="accent1">
              <a:lumMod val="40000"/>
              <a:lumOff val="6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ru-RU"/>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lnSpc>
                <a:spcPct val="90000"/>
              </a:lnSpc>
              <a:spcBef>
                <a:spcPct val="50000"/>
              </a:spcBef>
              <a:defRPr/>
            </a:pPr>
            <a:r>
              <a:rPr lang="ru-RU" sz="1200" dirty="0">
                <a:solidFill>
                  <a:schemeClr val="tx1"/>
                </a:solidFill>
              </a:rPr>
              <a:t>Трансляция</a:t>
            </a:r>
          </a:p>
        </p:txBody>
      </p:sp>
      <p:sp>
        <p:nvSpPr>
          <p:cNvPr id="21" name="Прямоугольник 20"/>
          <p:cNvSpPr/>
          <p:nvPr/>
        </p:nvSpPr>
        <p:spPr bwMode="auto">
          <a:xfrm>
            <a:off x="3126921" y="1746717"/>
            <a:ext cx="2484040" cy="890954"/>
          </a:xfrm>
          <a:prstGeom prst="rect">
            <a:avLst/>
          </a:prstGeom>
          <a:solidFill>
            <a:srgbClr val="FBCD58"/>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ru-RU"/>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lnSpc>
                <a:spcPct val="90000"/>
              </a:lnSpc>
              <a:spcBef>
                <a:spcPct val="50000"/>
              </a:spcBef>
              <a:defRPr/>
            </a:pPr>
            <a:r>
              <a:rPr lang="ru-RU" sz="1200" dirty="0">
                <a:solidFill>
                  <a:schemeClr val="tx1"/>
                </a:solidFill>
              </a:rPr>
              <a:t>Перенос операций по получению займа, начислению и уплате процентов на счета МСФО</a:t>
            </a:r>
          </a:p>
        </p:txBody>
      </p:sp>
      <p:sp>
        <p:nvSpPr>
          <p:cNvPr id="22" name="Прямоугольник 21"/>
          <p:cNvSpPr/>
          <p:nvPr/>
        </p:nvSpPr>
        <p:spPr bwMode="auto">
          <a:xfrm>
            <a:off x="3175414" y="5258236"/>
            <a:ext cx="2484041" cy="928688"/>
          </a:xfrm>
          <a:prstGeom prst="rect">
            <a:avLst/>
          </a:prstGeom>
          <a:solidFill>
            <a:srgbClr val="FBCD58"/>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ru-RU"/>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lnSpc>
                <a:spcPct val="90000"/>
              </a:lnSpc>
              <a:spcBef>
                <a:spcPct val="50000"/>
              </a:spcBef>
              <a:defRPr/>
            </a:pPr>
            <a:r>
              <a:rPr lang="ru-RU" sz="1200" dirty="0">
                <a:solidFill>
                  <a:schemeClr val="tx1"/>
                </a:solidFill>
              </a:rPr>
              <a:t>Начисление процентов по рыночной ставке</a:t>
            </a:r>
          </a:p>
        </p:txBody>
      </p:sp>
      <p:sp>
        <p:nvSpPr>
          <p:cNvPr id="23" name="Прямоугольник 22"/>
          <p:cNvSpPr/>
          <p:nvPr/>
        </p:nvSpPr>
        <p:spPr bwMode="auto">
          <a:xfrm>
            <a:off x="6222657" y="5258236"/>
            <a:ext cx="2484041" cy="928688"/>
          </a:xfrm>
          <a:prstGeom prst="rect">
            <a:avLst/>
          </a:prstGeom>
          <a:solidFill>
            <a:srgbClr val="FBCD58"/>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ru-RU"/>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lnSpc>
                <a:spcPct val="90000"/>
              </a:lnSpc>
              <a:spcBef>
                <a:spcPct val="50000"/>
              </a:spcBef>
              <a:defRPr/>
            </a:pPr>
            <a:r>
              <a:rPr lang="ru-RU" sz="1200" dirty="0">
                <a:solidFill>
                  <a:schemeClr val="tx1"/>
                </a:solidFill>
              </a:rPr>
              <a:t>Начисление дисконта, амортизация дисконта</a:t>
            </a:r>
          </a:p>
        </p:txBody>
      </p:sp>
      <p:sp>
        <p:nvSpPr>
          <p:cNvPr id="24" name="Прямоугольник 23"/>
          <p:cNvSpPr/>
          <p:nvPr/>
        </p:nvSpPr>
        <p:spPr bwMode="auto">
          <a:xfrm>
            <a:off x="260075" y="2919362"/>
            <a:ext cx="2154115" cy="890892"/>
          </a:xfrm>
          <a:prstGeom prst="rect">
            <a:avLst/>
          </a:prstGeom>
          <a:solidFill>
            <a:schemeClr val="accent1">
              <a:lumMod val="40000"/>
              <a:lumOff val="6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base">
              <a:lnSpc>
                <a:spcPct val="90000"/>
              </a:lnSpc>
              <a:spcBef>
                <a:spcPct val="50000"/>
              </a:spcBef>
              <a:spcAft>
                <a:spcPct val="0"/>
              </a:spcAft>
            </a:pPr>
            <a:r>
              <a:rPr lang="ru-RU" sz="1200" dirty="0">
                <a:solidFill>
                  <a:schemeClr val="tx1"/>
                </a:solidFill>
              </a:rPr>
              <a:t>Отражение финансовых инструментов по амортизированной стоимости</a:t>
            </a:r>
          </a:p>
        </p:txBody>
      </p:sp>
      <p:sp>
        <p:nvSpPr>
          <p:cNvPr id="25" name="Прямоугольник 24"/>
          <p:cNvSpPr/>
          <p:nvPr/>
        </p:nvSpPr>
        <p:spPr bwMode="auto">
          <a:xfrm>
            <a:off x="260075" y="4114838"/>
            <a:ext cx="2095499" cy="853526"/>
          </a:xfrm>
          <a:prstGeom prst="rect">
            <a:avLst/>
          </a:prstGeom>
          <a:solidFill>
            <a:schemeClr val="accent1">
              <a:lumMod val="40000"/>
              <a:lumOff val="6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ru-RU"/>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lnSpc>
                <a:spcPct val="90000"/>
              </a:lnSpc>
              <a:spcBef>
                <a:spcPct val="50000"/>
              </a:spcBef>
              <a:defRPr/>
            </a:pPr>
            <a:r>
              <a:rPr lang="ru-RU" sz="1200" dirty="0" err="1">
                <a:solidFill>
                  <a:schemeClr val="tx1"/>
                </a:solidFill>
              </a:rPr>
              <a:t>Сторно</a:t>
            </a:r>
            <a:r>
              <a:rPr lang="ru-RU" sz="1200" dirty="0">
                <a:solidFill>
                  <a:schemeClr val="tx1"/>
                </a:solidFill>
              </a:rPr>
              <a:t> финансовых доходов и расходов в </a:t>
            </a:r>
            <a:r>
              <a:rPr lang="ru-RU" sz="1200" dirty="0" err="1">
                <a:solidFill>
                  <a:schemeClr val="tx1"/>
                </a:solidFill>
              </a:rPr>
              <a:t>РСБУ</a:t>
            </a:r>
            <a:endParaRPr lang="ru-RU" sz="1200" dirty="0">
              <a:solidFill>
                <a:schemeClr val="tx1"/>
              </a:solidFill>
            </a:endParaRPr>
          </a:p>
        </p:txBody>
      </p:sp>
      <p:sp>
        <p:nvSpPr>
          <p:cNvPr id="10" name="Номер слайда 1">
            <a:extLst>
              <a:ext uri="{FF2B5EF4-FFF2-40B4-BE49-F238E27FC236}">
                <a16:creationId xmlns:a16="http://schemas.microsoft.com/office/drawing/2014/main" id="{D67E5F2C-3DEF-41C8-8090-99BE5F1BBA11}"/>
              </a:ext>
            </a:extLst>
          </p:cNvPr>
          <p:cNvSpPr>
            <a:spLocks noGrp="1"/>
          </p:cNvSpPr>
          <p:nvPr>
            <p:ph type="sldNum" sz="quarter" idx="12"/>
          </p:nvPr>
        </p:nvSpPr>
        <p:spPr>
          <a:xfrm>
            <a:off x="9385472" y="6451052"/>
            <a:ext cx="2743200" cy="365125"/>
          </a:xfrm>
          <a:prstGeom prst="rect">
            <a:avLst/>
          </a:prstGeom>
        </p:spPr>
        <p:txBody>
          <a:bodyPr/>
          <a:lstStyle/>
          <a:p>
            <a:fld id="{9C70A23B-64CD-4924-9B44-D7B9484B0353}" type="slidenum">
              <a:rPr lang="ru-RU" smtClean="0"/>
              <a:t>35</a:t>
            </a:fld>
            <a:endParaRPr lang="ru-RU" dirty="0"/>
          </a:p>
        </p:txBody>
      </p:sp>
      <p:sp>
        <p:nvSpPr>
          <p:cNvPr id="11" name="Прямоугольник 10"/>
          <p:cNvSpPr/>
          <p:nvPr/>
        </p:nvSpPr>
        <p:spPr bwMode="auto">
          <a:xfrm>
            <a:off x="3126920" y="2900464"/>
            <a:ext cx="2484041" cy="928688"/>
          </a:xfrm>
          <a:prstGeom prst="rect">
            <a:avLst/>
          </a:prstGeom>
          <a:solidFill>
            <a:srgbClr val="FBCD58"/>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ru-RU"/>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lnSpc>
                <a:spcPct val="90000"/>
              </a:lnSpc>
              <a:spcBef>
                <a:spcPct val="50000"/>
              </a:spcBef>
              <a:defRPr/>
            </a:pPr>
            <a:r>
              <a:rPr lang="ru-RU" sz="1200" dirty="0">
                <a:solidFill>
                  <a:schemeClr val="tx1"/>
                </a:solidFill>
              </a:rPr>
              <a:t>Ввод графиков начислений и погашений по займу в МСФО</a:t>
            </a:r>
          </a:p>
        </p:txBody>
      </p:sp>
      <p:sp>
        <p:nvSpPr>
          <p:cNvPr id="12" name="Прямоугольник 11"/>
          <p:cNvSpPr/>
          <p:nvPr/>
        </p:nvSpPr>
        <p:spPr bwMode="auto">
          <a:xfrm>
            <a:off x="3126919" y="4077257"/>
            <a:ext cx="2484041" cy="928688"/>
          </a:xfrm>
          <a:prstGeom prst="rect">
            <a:avLst/>
          </a:prstGeom>
          <a:solidFill>
            <a:srgbClr val="FBCD58"/>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ru-RU"/>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lnSpc>
                <a:spcPct val="90000"/>
              </a:lnSpc>
              <a:spcBef>
                <a:spcPct val="50000"/>
              </a:spcBef>
              <a:defRPr/>
            </a:pPr>
            <a:r>
              <a:rPr lang="ru-RU" sz="1200" dirty="0" err="1">
                <a:solidFill>
                  <a:schemeClr val="tx1"/>
                </a:solidFill>
              </a:rPr>
              <a:t>Сторно</a:t>
            </a:r>
            <a:r>
              <a:rPr lang="ru-RU" sz="1200" dirty="0">
                <a:solidFill>
                  <a:schemeClr val="tx1"/>
                </a:solidFill>
              </a:rPr>
              <a:t> процентов, курсовых разниц и переоценок </a:t>
            </a:r>
            <a:r>
              <a:rPr lang="ru-RU" sz="1200" dirty="0" err="1">
                <a:solidFill>
                  <a:schemeClr val="tx1"/>
                </a:solidFill>
              </a:rPr>
              <a:t>РСБУ</a:t>
            </a:r>
            <a:endParaRPr lang="ru-RU" sz="1200" dirty="0">
              <a:solidFill>
                <a:schemeClr val="tx1"/>
              </a:solidFill>
            </a:endParaRPr>
          </a:p>
        </p:txBody>
      </p:sp>
      <p:sp>
        <p:nvSpPr>
          <p:cNvPr id="13" name="Прямоугольник 12"/>
          <p:cNvSpPr/>
          <p:nvPr/>
        </p:nvSpPr>
        <p:spPr bwMode="auto">
          <a:xfrm>
            <a:off x="260075" y="5258236"/>
            <a:ext cx="2048607" cy="907317"/>
          </a:xfrm>
          <a:prstGeom prst="rect">
            <a:avLst/>
          </a:prstGeom>
          <a:solidFill>
            <a:schemeClr val="accent1">
              <a:lumMod val="40000"/>
              <a:lumOff val="6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ru-RU"/>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lnSpc>
                <a:spcPct val="90000"/>
              </a:lnSpc>
              <a:spcBef>
                <a:spcPct val="50000"/>
              </a:spcBef>
              <a:defRPr/>
            </a:pPr>
            <a:r>
              <a:rPr lang="ru-RU" sz="1200" dirty="0">
                <a:solidFill>
                  <a:schemeClr val="tx1"/>
                </a:solidFill>
              </a:rPr>
              <a:t>Регламентная операция по финансовым инструментам</a:t>
            </a:r>
          </a:p>
        </p:txBody>
      </p:sp>
      <p:sp>
        <p:nvSpPr>
          <p:cNvPr id="14" name="Прямоугольник 13"/>
          <p:cNvSpPr/>
          <p:nvPr/>
        </p:nvSpPr>
        <p:spPr bwMode="auto">
          <a:xfrm>
            <a:off x="9310195" y="5236865"/>
            <a:ext cx="2484041" cy="928688"/>
          </a:xfrm>
          <a:prstGeom prst="rect">
            <a:avLst/>
          </a:prstGeom>
          <a:solidFill>
            <a:srgbClr val="FBCD58"/>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ru-RU"/>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lnSpc>
                <a:spcPct val="90000"/>
              </a:lnSpc>
              <a:spcBef>
                <a:spcPct val="50000"/>
              </a:spcBef>
              <a:defRPr/>
            </a:pPr>
            <a:r>
              <a:rPr lang="ru-RU" sz="1200" dirty="0">
                <a:solidFill>
                  <a:schemeClr val="tx1"/>
                </a:solidFill>
              </a:rPr>
              <a:t>Аналитика по интервалам погашения задолженности</a:t>
            </a:r>
          </a:p>
        </p:txBody>
      </p:sp>
      <p:cxnSp>
        <p:nvCxnSpPr>
          <p:cNvPr id="16" name="Соединительная линия уступом 54"/>
          <p:cNvCxnSpPr/>
          <p:nvPr/>
        </p:nvCxnSpPr>
        <p:spPr bwMode="auto">
          <a:xfrm>
            <a:off x="2414190" y="2157003"/>
            <a:ext cx="693091" cy="0"/>
          </a:xfrm>
          <a:prstGeom prst="straightConnector1">
            <a:avLst/>
          </a:prstGeom>
          <a:ln w="25400">
            <a:solidFill>
              <a:schemeClr val="bg1">
                <a:lumMod val="50000"/>
              </a:schemeClr>
            </a:solidFill>
            <a:headEnd type="none" w="med" len="med"/>
            <a:tailEnd type="arrow"/>
          </a:ln>
          <a:extLst/>
        </p:spPr>
        <p:style>
          <a:lnRef idx="1">
            <a:schemeClr val="accent5"/>
          </a:lnRef>
          <a:fillRef idx="0">
            <a:schemeClr val="accent5"/>
          </a:fillRef>
          <a:effectRef idx="0">
            <a:schemeClr val="accent5"/>
          </a:effectRef>
          <a:fontRef idx="minor">
            <a:schemeClr val="tx1"/>
          </a:fontRef>
        </p:style>
      </p:cxnSp>
      <p:cxnSp>
        <p:nvCxnSpPr>
          <p:cNvPr id="26" name="Соединительная линия уступом 54"/>
          <p:cNvCxnSpPr/>
          <p:nvPr/>
        </p:nvCxnSpPr>
        <p:spPr bwMode="auto">
          <a:xfrm>
            <a:off x="2414190" y="3364808"/>
            <a:ext cx="693091" cy="0"/>
          </a:xfrm>
          <a:prstGeom prst="straightConnector1">
            <a:avLst/>
          </a:prstGeom>
          <a:ln w="25400">
            <a:solidFill>
              <a:schemeClr val="bg1">
                <a:lumMod val="50000"/>
              </a:schemeClr>
            </a:solidFill>
            <a:headEnd type="none" w="med" len="med"/>
            <a:tailEnd type="arrow"/>
          </a:ln>
          <a:extLst/>
        </p:spPr>
        <p:style>
          <a:lnRef idx="1">
            <a:schemeClr val="accent5"/>
          </a:lnRef>
          <a:fillRef idx="0">
            <a:schemeClr val="accent5"/>
          </a:fillRef>
          <a:effectRef idx="0">
            <a:schemeClr val="accent5"/>
          </a:effectRef>
          <a:fontRef idx="minor">
            <a:schemeClr val="tx1"/>
          </a:fontRef>
        </p:style>
      </p:cxnSp>
      <p:cxnSp>
        <p:nvCxnSpPr>
          <p:cNvPr id="27" name="Соединительная линия уступом 54"/>
          <p:cNvCxnSpPr/>
          <p:nvPr/>
        </p:nvCxnSpPr>
        <p:spPr bwMode="auto">
          <a:xfrm>
            <a:off x="2355574" y="4563378"/>
            <a:ext cx="693091" cy="0"/>
          </a:xfrm>
          <a:prstGeom prst="straightConnector1">
            <a:avLst/>
          </a:prstGeom>
          <a:ln w="25400">
            <a:solidFill>
              <a:schemeClr val="bg1">
                <a:lumMod val="50000"/>
              </a:schemeClr>
            </a:solidFill>
            <a:headEnd type="none" w="med" len="med"/>
            <a:tailEnd type="arrow"/>
          </a:ln>
          <a:extLst/>
        </p:spPr>
        <p:style>
          <a:lnRef idx="1">
            <a:schemeClr val="accent5"/>
          </a:lnRef>
          <a:fillRef idx="0">
            <a:schemeClr val="accent5"/>
          </a:fillRef>
          <a:effectRef idx="0">
            <a:schemeClr val="accent5"/>
          </a:effectRef>
          <a:fontRef idx="minor">
            <a:schemeClr val="tx1"/>
          </a:fontRef>
        </p:style>
      </p:cxnSp>
      <p:cxnSp>
        <p:nvCxnSpPr>
          <p:cNvPr id="28" name="Соединительная линия уступом 54"/>
          <p:cNvCxnSpPr/>
          <p:nvPr/>
        </p:nvCxnSpPr>
        <p:spPr bwMode="auto">
          <a:xfrm>
            <a:off x="2308682" y="5727885"/>
            <a:ext cx="693091" cy="0"/>
          </a:xfrm>
          <a:prstGeom prst="straightConnector1">
            <a:avLst/>
          </a:prstGeom>
          <a:ln w="25400">
            <a:solidFill>
              <a:schemeClr val="bg1">
                <a:lumMod val="50000"/>
              </a:schemeClr>
            </a:solidFill>
            <a:headEnd type="none" w="med" len="med"/>
            <a:tailEnd type="arrow"/>
          </a:ln>
          <a:extLst/>
        </p:spPr>
        <p:style>
          <a:lnRef idx="1">
            <a:schemeClr val="accent5"/>
          </a:lnRef>
          <a:fillRef idx="0">
            <a:schemeClr val="accent5"/>
          </a:fillRef>
          <a:effectRef idx="0">
            <a:schemeClr val="accent5"/>
          </a:effectRef>
          <a:fontRef idx="minor">
            <a:schemeClr val="tx1"/>
          </a:fontRef>
        </p:style>
      </p:cxnSp>
      <p:cxnSp>
        <p:nvCxnSpPr>
          <p:cNvPr id="29" name="Соединительная линия уступом 54"/>
          <p:cNvCxnSpPr/>
          <p:nvPr/>
        </p:nvCxnSpPr>
        <p:spPr bwMode="auto">
          <a:xfrm>
            <a:off x="5828029" y="5610027"/>
            <a:ext cx="346546" cy="0"/>
          </a:xfrm>
          <a:prstGeom prst="straightConnector1">
            <a:avLst/>
          </a:prstGeom>
          <a:ln w="25400">
            <a:solidFill>
              <a:schemeClr val="bg1">
                <a:lumMod val="50000"/>
              </a:schemeClr>
            </a:solidFill>
            <a:headEnd type="none" w="med" len="med"/>
            <a:tailEnd type="arrow"/>
          </a:ln>
          <a:extLst/>
        </p:spPr>
        <p:style>
          <a:lnRef idx="1">
            <a:schemeClr val="accent5"/>
          </a:lnRef>
          <a:fillRef idx="0">
            <a:schemeClr val="accent5"/>
          </a:fillRef>
          <a:effectRef idx="0">
            <a:schemeClr val="accent5"/>
          </a:effectRef>
          <a:fontRef idx="minor">
            <a:schemeClr val="tx1"/>
          </a:fontRef>
        </p:style>
      </p:cxnSp>
      <p:cxnSp>
        <p:nvCxnSpPr>
          <p:cNvPr id="30" name="Соединительная линия уступом 54"/>
          <p:cNvCxnSpPr/>
          <p:nvPr/>
        </p:nvCxnSpPr>
        <p:spPr bwMode="auto">
          <a:xfrm>
            <a:off x="8875272" y="5627034"/>
            <a:ext cx="346546" cy="0"/>
          </a:xfrm>
          <a:prstGeom prst="straightConnector1">
            <a:avLst/>
          </a:prstGeom>
          <a:ln w="25400">
            <a:solidFill>
              <a:schemeClr val="bg1">
                <a:lumMod val="50000"/>
              </a:schemeClr>
            </a:solidFill>
            <a:headEnd type="none" w="med" len="med"/>
            <a:tailEnd type="arrow"/>
          </a:ln>
          <a:extLst/>
        </p:spPr>
        <p:style>
          <a:lnRef idx="1">
            <a:schemeClr val="accent5"/>
          </a:lnRef>
          <a:fillRef idx="0">
            <a:schemeClr val="accent5"/>
          </a:fillRef>
          <a:effectRef idx="0">
            <a:schemeClr val="accent5"/>
          </a:effectRef>
          <a:fontRef idx="minor">
            <a:schemeClr val="tx1"/>
          </a:fontRef>
        </p:style>
      </p:cxnSp>
      <p:pic>
        <p:nvPicPr>
          <p:cNvPr id="4" name="Рисунок 3"/>
          <p:cNvPicPr>
            <a:picLocks noChangeAspect="1"/>
          </p:cNvPicPr>
          <p:nvPr/>
        </p:nvPicPr>
        <p:blipFill>
          <a:blip r:embed="rId3"/>
          <a:stretch>
            <a:fillRect/>
          </a:stretch>
        </p:blipFill>
        <p:spPr>
          <a:xfrm>
            <a:off x="5828029" y="1746717"/>
            <a:ext cx="6250313" cy="2935847"/>
          </a:xfrm>
          <a:prstGeom prst="rect">
            <a:avLst/>
          </a:prstGeom>
          <a:noFill/>
          <a:ln w="25400">
            <a:solidFill>
              <a:srgbClr val="3A5D80"/>
            </a:solidFill>
            <a:miter lim="800000"/>
            <a:headEnd/>
            <a:tailEnd/>
          </a:ln>
          <a:effectLst/>
        </p:spPr>
      </p:pic>
    </p:spTree>
    <p:extLst>
      <p:ext uri="{BB962C8B-B14F-4D97-AF65-F5344CB8AC3E}">
        <p14:creationId xmlns:p14="http://schemas.microsoft.com/office/powerpoint/2010/main" val="1039866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830" y="1420545"/>
            <a:ext cx="10002716" cy="417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42900" y="120582"/>
            <a:ext cx="87122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dirty="0"/>
              <a:t>У</a:t>
            </a:r>
            <a:r>
              <a:rPr lang="ru-RU" altLang="en-US" dirty="0"/>
              <a:t>чет кредитов и займов</a:t>
            </a:r>
            <a:endParaRPr lang="ru-RU" dirty="0">
              <a:solidFill>
                <a:srgbClr val="0C1E34"/>
              </a:solidFill>
              <a:latin typeface="Gotham Pro" panose="02000503040000020004" pitchFamily="50" charset="0"/>
              <a:cs typeface="Gotham Pro" panose="02000503040000020004" pitchFamily="50" charset="0"/>
            </a:endParaRPr>
          </a:p>
        </p:txBody>
      </p:sp>
      <p:sp>
        <p:nvSpPr>
          <p:cNvPr id="10" name="Номер слайда 1">
            <a:extLst>
              <a:ext uri="{FF2B5EF4-FFF2-40B4-BE49-F238E27FC236}">
                <a16:creationId xmlns:a16="http://schemas.microsoft.com/office/drawing/2014/main" id="{D67E5F2C-3DEF-41C8-8090-99BE5F1BBA11}"/>
              </a:ext>
            </a:extLst>
          </p:cNvPr>
          <p:cNvSpPr>
            <a:spLocks noGrp="1"/>
          </p:cNvSpPr>
          <p:nvPr>
            <p:ph type="sldNum" sz="quarter" idx="12"/>
          </p:nvPr>
        </p:nvSpPr>
        <p:spPr>
          <a:xfrm>
            <a:off x="9385472" y="6451052"/>
            <a:ext cx="2743200" cy="365125"/>
          </a:xfrm>
          <a:prstGeom prst="rect">
            <a:avLst/>
          </a:prstGeom>
        </p:spPr>
        <p:txBody>
          <a:bodyPr/>
          <a:lstStyle/>
          <a:p>
            <a:fld id="{9C70A23B-64CD-4924-9B44-D7B9484B0353}" type="slidenum">
              <a:rPr lang="ru-RU" smtClean="0"/>
              <a:t>36</a:t>
            </a:fld>
            <a:endParaRPr lang="ru-RU"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634" y="1011284"/>
            <a:ext cx="10621108" cy="5846716"/>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ая выноска 5"/>
          <p:cNvSpPr/>
          <p:nvPr/>
        </p:nvSpPr>
        <p:spPr bwMode="auto">
          <a:xfrm>
            <a:off x="7358056" y="5313401"/>
            <a:ext cx="3258484" cy="1043674"/>
          </a:xfrm>
          <a:prstGeom prst="wedgeRectCallout">
            <a:avLst>
              <a:gd name="adj1" fmla="val -140431"/>
              <a:gd name="adj2" fmla="val -385147"/>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r>
              <a:rPr lang="ru-RU" sz="1400" dirty="0"/>
              <a:t>В системе графики финансовых инструментов  разделены на основной долг и проценты</a:t>
            </a:r>
          </a:p>
        </p:txBody>
      </p:sp>
    </p:spTree>
    <p:extLst>
      <p:ext uri="{BB962C8B-B14F-4D97-AF65-F5344CB8AC3E}">
        <p14:creationId xmlns:p14="http://schemas.microsoft.com/office/powerpoint/2010/main" val="396720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900" y="120582"/>
            <a:ext cx="87122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en-US" dirty="0"/>
              <a:t>Поддержка </a:t>
            </a:r>
            <a:r>
              <a:rPr lang="en-US" altLang="en-US" dirty="0" err="1"/>
              <a:t>IFRS</a:t>
            </a:r>
            <a:r>
              <a:rPr lang="en-US" altLang="en-US" dirty="0"/>
              <a:t> 15 </a:t>
            </a:r>
            <a:r>
              <a:rPr lang="ru-RU" altLang="en-US" dirty="0"/>
              <a:t>«Договоры с покупателями»</a:t>
            </a:r>
            <a:endParaRPr lang="ru-RU" dirty="0">
              <a:solidFill>
                <a:srgbClr val="0C1E34"/>
              </a:solidFill>
              <a:latin typeface="Gotham Pro" panose="02000503040000020004" pitchFamily="50" charset="0"/>
              <a:cs typeface="Gotham Pro" panose="02000503040000020004" pitchFamily="50" charset="0"/>
            </a:endParaRPr>
          </a:p>
        </p:txBody>
      </p:sp>
      <p:sp>
        <p:nvSpPr>
          <p:cNvPr id="10" name="Номер слайда 1">
            <a:extLst>
              <a:ext uri="{FF2B5EF4-FFF2-40B4-BE49-F238E27FC236}">
                <a16:creationId xmlns:a16="http://schemas.microsoft.com/office/drawing/2014/main" id="{D67E5F2C-3DEF-41C8-8090-99BE5F1BBA11}"/>
              </a:ext>
            </a:extLst>
          </p:cNvPr>
          <p:cNvSpPr>
            <a:spLocks noGrp="1"/>
          </p:cNvSpPr>
          <p:nvPr>
            <p:ph type="sldNum" sz="quarter" idx="12"/>
          </p:nvPr>
        </p:nvSpPr>
        <p:spPr>
          <a:xfrm>
            <a:off x="9385472" y="6451052"/>
            <a:ext cx="2743200" cy="365125"/>
          </a:xfrm>
          <a:prstGeom prst="rect">
            <a:avLst/>
          </a:prstGeom>
        </p:spPr>
        <p:txBody>
          <a:bodyPr/>
          <a:lstStyle/>
          <a:p>
            <a:fld id="{9C70A23B-64CD-4924-9B44-D7B9484B0353}" type="slidenum">
              <a:rPr lang="ru-RU" smtClean="0"/>
              <a:t>37</a:t>
            </a:fld>
            <a:endParaRPr lang="ru-RU" dirty="0"/>
          </a:p>
        </p:txBody>
      </p:sp>
      <p:sp>
        <p:nvSpPr>
          <p:cNvPr id="12" name="Прямоугольник 11"/>
          <p:cNvSpPr/>
          <p:nvPr/>
        </p:nvSpPr>
        <p:spPr bwMode="auto">
          <a:xfrm>
            <a:off x="4235936" y="1160585"/>
            <a:ext cx="2672573" cy="1138996"/>
          </a:xfrm>
          <a:prstGeom prst="rect">
            <a:avLst/>
          </a:prstGeom>
          <a:solidFill>
            <a:srgbClr val="FBCD58"/>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defRPr/>
            </a:pPr>
            <a:r>
              <a:rPr lang="ru-RU" sz="1600" dirty="0">
                <a:solidFill>
                  <a:schemeClr val="tx1"/>
                </a:solidFill>
              </a:rPr>
              <a:t>Разделение выручки на компоненты по разной номенклатуре</a:t>
            </a:r>
          </a:p>
        </p:txBody>
      </p:sp>
      <p:sp>
        <p:nvSpPr>
          <p:cNvPr id="14" name="Прямоугольник 13"/>
          <p:cNvSpPr/>
          <p:nvPr/>
        </p:nvSpPr>
        <p:spPr bwMode="auto">
          <a:xfrm>
            <a:off x="228888" y="1160585"/>
            <a:ext cx="2490866" cy="1187745"/>
          </a:xfrm>
          <a:prstGeom prst="rect">
            <a:avLst/>
          </a:prstGeom>
          <a:solidFill>
            <a:schemeClr val="accent1">
              <a:lumMod val="40000"/>
              <a:lumOff val="6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defRPr/>
            </a:pPr>
            <a:r>
              <a:rPr lang="ru-RU" sz="1600" dirty="0">
                <a:solidFill>
                  <a:schemeClr val="tx1"/>
                </a:solidFill>
              </a:rPr>
              <a:t>Несколько компонентов товаров/услуг в одном договоре</a:t>
            </a:r>
          </a:p>
        </p:txBody>
      </p:sp>
      <p:cxnSp>
        <p:nvCxnSpPr>
          <p:cNvPr id="15" name="Соединительная линия уступом 45"/>
          <p:cNvCxnSpPr>
            <a:stCxn id="14" idx="3"/>
            <a:endCxn id="12" idx="1"/>
          </p:cNvCxnSpPr>
          <p:nvPr/>
        </p:nvCxnSpPr>
        <p:spPr bwMode="auto">
          <a:xfrm flipV="1">
            <a:off x="2719754" y="1730083"/>
            <a:ext cx="1516182" cy="24375"/>
          </a:xfrm>
          <a:prstGeom prst="straightConnector1">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17" name="Соединительная линия уступом 49"/>
          <p:cNvCxnSpPr>
            <a:stCxn id="23" idx="2"/>
            <a:endCxn id="21" idx="0"/>
          </p:cNvCxnSpPr>
          <p:nvPr/>
        </p:nvCxnSpPr>
        <p:spPr bwMode="auto">
          <a:xfrm>
            <a:off x="10516192" y="2453840"/>
            <a:ext cx="11047" cy="1172000"/>
          </a:xfrm>
          <a:prstGeom prst="straightConnector1">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
        <p:nvSpPr>
          <p:cNvPr id="21" name="Прямоугольник 20"/>
          <p:cNvSpPr/>
          <p:nvPr/>
        </p:nvSpPr>
        <p:spPr bwMode="auto">
          <a:xfrm>
            <a:off x="9234854" y="3625840"/>
            <a:ext cx="2584770" cy="1428517"/>
          </a:xfrm>
          <a:prstGeom prst="rect">
            <a:avLst/>
          </a:prstGeom>
          <a:solidFill>
            <a:srgbClr val="FBCD58"/>
          </a:solidFill>
          <a:ln>
            <a:solidFill>
              <a:schemeClr val="accent5"/>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defRPr/>
            </a:pPr>
            <a:r>
              <a:rPr lang="ru-RU" sz="1600" dirty="0">
                <a:solidFill>
                  <a:schemeClr val="tx1"/>
                </a:solidFill>
              </a:rPr>
              <a:t>Признание авансов в отношении одного из компонентов (отложенный доход)</a:t>
            </a:r>
          </a:p>
        </p:txBody>
      </p:sp>
      <p:cxnSp>
        <p:nvCxnSpPr>
          <p:cNvPr id="22" name="Соединительная линия уступом 21"/>
          <p:cNvCxnSpPr>
            <a:stCxn id="12" idx="3"/>
          </p:cNvCxnSpPr>
          <p:nvPr/>
        </p:nvCxnSpPr>
        <p:spPr bwMode="auto">
          <a:xfrm>
            <a:off x="6908509" y="1730083"/>
            <a:ext cx="2146591" cy="0"/>
          </a:xfrm>
          <a:prstGeom prst="straightConnector1">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
        <p:nvSpPr>
          <p:cNvPr id="23" name="Прямоугольник 22"/>
          <p:cNvSpPr/>
          <p:nvPr/>
        </p:nvSpPr>
        <p:spPr bwMode="auto">
          <a:xfrm>
            <a:off x="9212760" y="1160586"/>
            <a:ext cx="2606864" cy="1293254"/>
          </a:xfrm>
          <a:prstGeom prst="rect">
            <a:avLst/>
          </a:prstGeom>
          <a:solidFill>
            <a:schemeClr val="accent1">
              <a:lumMod val="40000"/>
              <a:lumOff val="6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defRPr/>
            </a:pPr>
            <a:r>
              <a:rPr lang="ru-RU" sz="1600" dirty="0">
                <a:solidFill>
                  <a:schemeClr val="tx1"/>
                </a:solidFill>
              </a:rPr>
              <a:t>Разный момент признания доходов по разным компонентам</a:t>
            </a:r>
          </a:p>
        </p:txBody>
      </p:sp>
      <p:cxnSp>
        <p:nvCxnSpPr>
          <p:cNvPr id="24" name="Соединительная линия уступом 29"/>
          <p:cNvCxnSpPr>
            <a:endCxn id="25" idx="0"/>
          </p:cNvCxnSpPr>
          <p:nvPr/>
        </p:nvCxnSpPr>
        <p:spPr bwMode="auto">
          <a:xfrm>
            <a:off x="1474321" y="2453839"/>
            <a:ext cx="1" cy="924291"/>
          </a:xfrm>
          <a:prstGeom prst="straightConnector1">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sp>
        <p:nvSpPr>
          <p:cNvPr id="25" name="Прямоугольник 24"/>
          <p:cNvSpPr/>
          <p:nvPr/>
        </p:nvSpPr>
        <p:spPr bwMode="auto">
          <a:xfrm>
            <a:off x="228889" y="3378130"/>
            <a:ext cx="2490866" cy="1338263"/>
          </a:xfrm>
          <a:prstGeom prst="rect">
            <a:avLst/>
          </a:prstGeom>
          <a:solidFill>
            <a:srgbClr val="FBCD58"/>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defRPr/>
            </a:pPr>
            <a:r>
              <a:rPr lang="ru-RU" sz="1600" dirty="0">
                <a:solidFill>
                  <a:schemeClr val="tx1"/>
                </a:solidFill>
              </a:rPr>
              <a:t>Возможность «свернуть» доход с затратами, если он является компенсацией затрат</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7266" y="2633617"/>
            <a:ext cx="6292362" cy="3412962"/>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345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900" y="120582"/>
            <a:ext cx="87122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en-US" dirty="0"/>
              <a:t>Поддержка </a:t>
            </a:r>
            <a:r>
              <a:rPr lang="en-US" altLang="en-US" dirty="0" err="1"/>
              <a:t>IFRS</a:t>
            </a:r>
            <a:r>
              <a:rPr lang="en-US" altLang="en-US" dirty="0"/>
              <a:t> 15 </a:t>
            </a:r>
            <a:r>
              <a:rPr lang="ru-RU" altLang="en-US" dirty="0"/>
              <a:t>«Договоры с покупателями»</a:t>
            </a:r>
            <a:endParaRPr lang="ru-RU" dirty="0">
              <a:solidFill>
                <a:srgbClr val="0C1E34"/>
              </a:solidFill>
              <a:latin typeface="Gotham Pro" panose="02000503040000020004" pitchFamily="50" charset="0"/>
              <a:cs typeface="Gotham Pro" panose="02000503040000020004" pitchFamily="50" charset="0"/>
            </a:endParaRPr>
          </a:p>
        </p:txBody>
      </p:sp>
      <p:sp>
        <p:nvSpPr>
          <p:cNvPr id="10" name="Номер слайда 1">
            <a:extLst>
              <a:ext uri="{FF2B5EF4-FFF2-40B4-BE49-F238E27FC236}">
                <a16:creationId xmlns:a16="http://schemas.microsoft.com/office/drawing/2014/main" id="{D67E5F2C-3DEF-41C8-8090-99BE5F1BBA11}"/>
              </a:ext>
            </a:extLst>
          </p:cNvPr>
          <p:cNvSpPr>
            <a:spLocks noGrp="1"/>
          </p:cNvSpPr>
          <p:nvPr>
            <p:ph type="sldNum" sz="quarter" idx="12"/>
          </p:nvPr>
        </p:nvSpPr>
        <p:spPr>
          <a:xfrm>
            <a:off x="9385472" y="6451052"/>
            <a:ext cx="2743200" cy="365125"/>
          </a:xfrm>
          <a:prstGeom prst="rect">
            <a:avLst/>
          </a:prstGeom>
        </p:spPr>
        <p:txBody>
          <a:bodyPr/>
          <a:lstStyle/>
          <a:p>
            <a:fld id="{9C70A23B-64CD-4924-9B44-D7B9484B0353}" type="slidenum">
              <a:rPr lang="ru-RU" smtClean="0"/>
              <a:t>38</a:t>
            </a:fld>
            <a:endParaRPr lang="ru-RU" dirty="0"/>
          </a:p>
        </p:txBody>
      </p:sp>
      <p:pic>
        <p:nvPicPr>
          <p:cNvPr id="11" name="Рисунок 14388"/>
          <p:cNvPicPr>
            <a:picLocks noChangeAspect="1"/>
          </p:cNvPicPr>
          <p:nvPr/>
        </p:nvPicPr>
        <p:blipFill>
          <a:blip r:embed="rId3"/>
          <a:srcRect t="9641" b="2019"/>
          <a:stretch>
            <a:fillRect/>
          </a:stretch>
        </p:blipFill>
        <p:spPr bwMode="auto">
          <a:xfrm>
            <a:off x="342899" y="1138238"/>
            <a:ext cx="7722577" cy="5330646"/>
          </a:xfrm>
          <a:prstGeom prst="rect">
            <a:avLst/>
          </a:prstGeom>
          <a:noFill/>
          <a:ln w="25400">
            <a:solidFill>
              <a:srgbClr val="3A5D80"/>
            </a:solidFill>
            <a:miter lim="800000"/>
            <a:headEnd/>
            <a:tailEnd/>
          </a:ln>
          <a:effectLst/>
        </p:spPr>
      </p:pic>
      <p:sp>
        <p:nvSpPr>
          <p:cNvPr id="7179" name="Прямоугольник 7178"/>
          <p:cNvSpPr/>
          <p:nvPr/>
        </p:nvSpPr>
        <p:spPr>
          <a:xfrm>
            <a:off x="8526482" y="1154500"/>
            <a:ext cx="3431055" cy="4081117"/>
          </a:xfrm>
          <a:prstGeom prst="rect">
            <a:avLst/>
          </a:prstGeom>
          <a:solidFill>
            <a:schemeClr val="accent1">
              <a:lumMod val="20000"/>
              <a:lumOff val="80000"/>
            </a:schemeClr>
          </a:solidFill>
        </p:spPr>
        <p:txBody>
          <a:bodyPr wrap="square">
            <a:spAutoFit/>
          </a:bodyPr>
          <a:lstStyle/>
          <a:p>
            <a:pPr>
              <a:lnSpc>
                <a:spcPct val="90000"/>
              </a:lnSpc>
            </a:pPr>
            <a:r>
              <a:rPr lang="ru-RU" altLang="ru-RU" sz="1600" dirty="0"/>
              <a:t>Регламентная операция по финансовым инструментам отражает начисление выручки и дебиторской задолженности по графику МСФО</a:t>
            </a:r>
          </a:p>
          <a:p>
            <a:pPr>
              <a:lnSpc>
                <a:spcPct val="90000"/>
              </a:lnSpc>
            </a:pPr>
            <a:endParaRPr lang="ru-RU" altLang="ru-RU" sz="1600" dirty="0"/>
          </a:p>
          <a:p>
            <a:pPr>
              <a:lnSpc>
                <a:spcPct val="90000"/>
              </a:lnSpc>
            </a:pPr>
            <a:r>
              <a:rPr lang="ru-RU" altLang="ru-RU" sz="1600" dirty="0"/>
              <a:t>Сумма выручки </a:t>
            </a:r>
            <a:r>
              <a:rPr lang="ru-RU" altLang="ru-RU" sz="1600" dirty="0" err="1"/>
              <a:t>РСБУ</a:t>
            </a:r>
            <a:r>
              <a:rPr lang="ru-RU" altLang="ru-RU" sz="1600" dirty="0"/>
              <a:t> сторнируется документом «</a:t>
            </a:r>
            <a:r>
              <a:rPr lang="ru-RU" altLang="ru-RU" sz="1600" dirty="0" err="1"/>
              <a:t>Сторно</a:t>
            </a:r>
            <a:r>
              <a:rPr lang="ru-RU" altLang="ru-RU" sz="1600" dirty="0"/>
              <a:t> доходов и расходов </a:t>
            </a:r>
            <a:r>
              <a:rPr lang="ru-RU" altLang="ru-RU" sz="1600" dirty="0" err="1"/>
              <a:t>РСБУ</a:t>
            </a:r>
            <a:r>
              <a:rPr lang="ru-RU" altLang="ru-RU" sz="1600" dirty="0"/>
              <a:t>»</a:t>
            </a:r>
          </a:p>
          <a:p>
            <a:pPr>
              <a:lnSpc>
                <a:spcPct val="90000"/>
              </a:lnSpc>
            </a:pPr>
            <a:endParaRPr lang="ru-RU" altLang="ru-RU" sz="1600" dirty="0"/>
          </a:p>
          <a:p>
            <a:pPr>
              <a:lnSpc>
                <a:spcPct val="90000"/>
              </a:lnSpc>
            </a:pPr>
            <a:r>
              <a:rPr lang="ru-RU" altLang="ru-RU" sz="1600" dirty="0"/>
              <a:t>Если в графике МСФО в результате изменения времени признания выручки возникает долгосрочная дебиторская задолженность, то программа начисляет дисконт по такой задолженности и амортизирует его на регулярной основе методом эффективной процентной ставки.</a:t>
            </a:r>
          </a:p>
        </p:txBody>
      </p:sp>
    </p:spTree>
    <p:extLst>
      <p:ext uri="{BB962C8B-B14F-4D97-AF65-F5344CB8AC3E}">
        <p14:creationId xmlns:p14="http://schemas.microsoft.com/office/powerpoint/2010/main" val="2899629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900" y="120582"/>
            <a:ext cx="87122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en-US" dirty="0"/>
              <a:t>Поддержка </a:t>
            </a:r>
            <a:r>
              <a:rPr lang="en-US" altLang="en-US" dirty="0"/>
              <a:t>IFRS 1</a:t>
            </a:r>
            <a:r>
              <a:rPr lang="ru-RU" altLang="en-US" dirty="0"/>
              <a:t>6</a:t>
            </a:r>
            <a:r>
              <a:rPr lang="en-US" altLang="en-US" dirty="0"/>
              <a:t> </a:t>
            </a:r>
            <a:r>
              <a:rPr lang="ru-RU" altLang="en-US" dirty="0"/>
              <a:t>«Аренда»</a:t>
            </a:r>
            <a:endParaRPr lang="ru-RU" dirty="0">
              <a:solidFill>
                <a:srgbClr val="0C1E34"/>
              </a:solidFill>
              <a:latin typeface="Gotham Pro" panose="02000503040000020004" pitchFamily="50" charset="0"/>
              <a:cs typeface="Gotham Pro" panose="02000503040000020004" pitchFamily="50" charset="0"/>
            </a:endParaRPr>
          </a:p>
        </p:txBody>
      </p:sp>
      <p:sp>
        <p:nvSpPr>
          <p:cNvPr id="10" name="Номер слайда 1">
            <a:extLst>
              <a:ext uri="{FF2B5EF4-FFF2-40B4-BE49-F238E27FC236}">
                <a16:creationId xmlns:a16="http://schemas.microsoft.com/office/drawing/2014/main" id="{D67E5F2C-3DEF-41C8-8090-99BE5F1BBA11}"/>
              </a:ext>
            </a:extLst>
          </p:cNvPr>
          <p:cNvSpPr>
            <a:spLocks noGrp="1"/>
          </p:cNvSpPr>
          <p:nvPr>
            <p:ph type="sldNum" sz="quarter" idx="12"/>
          </p:nvPr>
        </p:nvSpPr>
        <p:spPr>
          <a:xfrm>
            <a:off x="9385472" y="6451052"/>
            <a:ext cx="2743200" cy="365125"/>
          </a:xfrm>
          <a:prstGeom prst="rect">
            <a:avLst/>
          </a:prstGeom>
        </p:spPr>
        <p:txBody>
          <a:bodyPr/>
          <a:lstStyle/>
          <a:p>
            <a:fld id="{9C70A23B-64CD-4924-9B44-D7B9484B0353}" type="slidenum">
              <a:rPr lang="ru-RU" smtClean="0"/>
              <a:t>39</a:t>
            </a:fld>
            <a:endParaRPr lang="ru-RU" dirty="0"/>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0444" y="997878"/>
            <a:ext cx="7695214" cy="5769566"/>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9143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899" y="120582"/>
            <a:ext cx="6954837"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endParaRPr lang="ru-RU" dirty="0">
              <a:solidFill>
                <a:srgbClr val="0C1E34"/>
              </a:solidFill>
              <a:latin typeface="Gotham Pro" panose="02000503040000020004" pitchFamily="50" charset="0"/>
              <a:cs typeface="Gotham Pro" panose="02000503040000020004" pitchFamily="50" charset="0"/>
            </a:endParaRPr>
          </a:p>
        </p:txBody>
      </p:sp>
      <p:sp>
        <p:nvSpPr>
          <p:cNvPr id="6" name="Номер слайда 5">
            <a:extLst>
              <a:ext uri="{FF2B5EF4-FFF2-40B4-BE49-F238E27FC236}">
                <a16:creationId xmlns:a16="http://schemas.microsoft.com/office/drawing/2014/main" id="{5C324B80-B5BA-4E7F-A2C7-8A61F7FBB937}"/>
              </a:ext>
            </a:extLst>
          </p:cNvPr>
          <p:cNvSpPr>
            <a:spLocks noGrp="1"/>
          </p:cNvSpPr>
          <p:nvPr>
            <p:ph type="sldNum" sz="quarter" idx="12"/>
          </p:nvPr>
        </p:nvSpPr>
        <p:spPr/>
        <p:txBody>
          <a:bodyPr/>
          <a:lstStyle/>
          <a:p>
            <a:fld id="{9C70A23B-64CD-4924-9B44-D7B9484B0353}" type="slidenum">
              <a:rPr lang="ru-RU" smtClean="0"/>
              <a:t>4</a:t>
            </a:fld>
            <a:endParaRPr lang="ru-RU" dirty="0"/>
          </a:p>
        </p:txBody>
      </p:sp>
      <p:pic>
        <p:nvPicPr>
          <p:cNvPr id="2" name="Рисунок 1"/>
          <p:cNvPicPr>
            <a:picLocks noChangeAspect="1"/>
          </p:cNvPicPr>
          <p:nvPr/>
        </p:nvPicPr>
        <p:blipFill>
          <a:blip r:embed="rId2"/>
          <a:stretch>
            <a:fillRect/>
          </a:stretch>
        </p:blipFill>
        <p:spPr>
          <a:xfrm>
            <a:off x="2295515" y="1013318"/>
            <a:ext cx="8662988" cy="5287908"/>
          </a:xfrm>
          <a:prstGeom prst="rect">
            <a:avLst/>
          </a:prstGeom>
        </p:spPr>
      </p:pic>
      <p:sp>
        <p:nvSpPr>
          <p:cNvPr id="18" name="Прямоугольная выноска 17"/>
          <p:cNvSpPr/>
          <p:nvPr/>
        </p:nvSpPr>
        <p:spPr bwMode="auto">
          <a:xfrm>
            <a:off x="62722" y="1977804"/>
            <a:ext cx="1939715" cy="575378"/>
          </a:xfrm>
          <a:prstGeom prst="wedgeRectCallout">
            <a:avLst>
              <a:gd name="adj1" fmla="val 62307"/>
              <a:gd name="adj2" fmla="val -136371"/>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pPr algn="ctr"/>
            <a:r>
              <a:rPr lang="ru-RU" sz="1400" dirty="0"/>
              <a:t>Трансляция данных из РСБУ</a:t>
            </a:r>
          </a:p>
        </p:txBody>
      </p:sp>
      <p:sp>
        <p:nvSpPr>
          <p:cNvPr id="19" name="Прямоугольная выноска 18"/>
          <p:cNvSpPr/>
          <p:nvPr/>
        </p:nvSpPr>
        <p:spPr bwMode="auto">
          <a:xfrm>
            <a:off x="62721" y="3428099"/>
            <a:ext cx="1939715" cy="717233"/>
          </a:xfrm>
          <a:prstGeom prst="wedgeRectCallout">
            <a:avLst>
              <a:gd name="adj1" fmla="val 62307"/>
              <a:gd name="adj2" fmla="val -136371"/>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pPr algn="ctr"/>
            <a:r>
              <a:rPr lang="ru-RU" sz="1400" dirty="0"/>
              <a:t>Параллельный учет ВНА</a:t>
            </a:r>
          </a:p>
        </p:txBody>
      </p:sp>
      <p:sp>
        <p:nvSpPr>
          <p:cNvPr id="20" name="Прямоугольная выноска 19"/>
          <p:cNvSpPr/>
          <p:nvPr/>
        </p:nvSpPr>
        <p:spPr bwMode="auto">
          <a:xfrm>
            <a:off x="62721" y="4726379"/>
            <a:ext cx="1939715" cy="657363"/>
          </a:xfrm>
          <a:prstGeom prst="wedgeRectCallout">
            <a:avLst>
              <a:gd name="adj1" fmla="val 64724"/>
              <a:gd name="adj2" fmla="val -103829"/>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pPr algn="ctr"/>
            <a:r>
              <a:rPr lang="ru-RU" sz="1400" dirty="0"/>
              <a:t>Параллельный учет ФИ</a:t>
            </a:r>
          </a:p>
        </p:txBody>
      </p:sp>
      <p:sp>
        <p:nvSpPr>
          <p:cNvPr id="21" name="Прямоугольная выноска 20"/>
          <p:cNvSpPr/>
          <p:nvPr/>
        </p:nvSpPr>
        <p:spPr bwMode="auto">
          <a:xfrm>
            <a:off x="129768" y="5803102"/>
            <a:ext cx="1939715" cy="638086"/>
          </a:xfrm>
          <a:prstGeom prst="wedgeRectCallout">
            <a:avLst>
              <a:gd name="adj1" fmla="val 60494"/>
              <a:gd name="adj2" fmla="val -123354"/>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pPr algn="ctr"/>
            <a:r>
              <a:rPr lang="ru-RU" sz="1400" dirty="0"/>
              <a:t>Параллельный учет резервов</a:t>
            </a:r>
          </a:p>
        </p:txBody>
      </p:sp>
      <p:sp>
        <p:nvSpPr>
          <p:cNvPr id="22" name="Прямоугольная выноска 21"/>
          <p:cNvSpPr/>
          <p:nvPr/>
        </p:nvSpPr>
        <p:spPr bwMode="auto">
          <a:xfrm>
            <a:off x="9874572" y="1006498"/>
            <a:ext cx="1939715" cy="735811"/>
          </a:xfrm>
          <a:prstGeom prst="wedgeRectCallout">
            <a:avLst>
              <a:gd name="adj1" fmla="val -174002"/>
              <a:gd name="adj2" fmla="val -34405"/>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pPr algn="ctr"/>
            <a:r>
              <a:rPr lang="ru-RU" sz="1400" dirty="0"/>
              <a:t>Расчет себестоимости и финансового результата</a:t>
            </a:r>
          </a:p>
        </p:txBody>
      </p:sp>
      <p:sp>
        <p:nvSpPr>
          <p:cNvPr id="23" name="Прямоугольная выноска 22"/>
          <p:cNvSpPr/>
          <p:nvPr/>
        </p:nvSpPr>
        <p:spPr bwMode="auto">
          <a:xfrm>
            <a:off x="4568281" y="5572235"/>
            <a:ext cx="2600501" cy="868953"/>
          </a:xfrm>
          <a:prstGeom prst="wedgeRectCallout">
            <a:avLst>
              <a:gd name="adj1" fmla="val -26792"/>
              <a:gd name="adj2" fmla="val -220811"/>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pPr algn="ctr"/>
            <a:r>
              <a:rPr lang="ru-RU" sz="1400" dirty="0"/>
              <a:t>Консолидация периметра, ВГО, Элиминация НРП</a:t>
            </a:r>
          </a:p>
        </p:txBody>
      </p:sp>
      <p:sp>
        <p:nvSpPr>
          <p:cNvPr id="24" name="Прямоугольная выноска 23"/>
          <p:cNvSpPr/>
          <p:nvPr/>
        </p:nvSpPr>
        <p:spPr bwMode="auto">
          <a:xfrm>
            <a:off x="9874572" y="5803101"/>
            <a:ext cx="1939715" cy="735811"/>
          </a:xfrm>
          <a:prstGeom prst="wedgeRectCallout">
            <a:avLst>
              <a:gd name="adj1" fmla="val -35601"/>
              <a:gd name="adj2" fmla="val -139557"/>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pPr algn="ctr"/>
            <a:r>
              <a:rPr lang="ru-RU" sz="1400" dirty="0"/>
              <a:t>Комплект отчётности</a:t>
            </a:r>
          </a:p>
        </p:txBody>
      </p:sp>
    </p:spTree>
    <p:extLst>
      <p:ext uri="{BB962C8B-B14F-4D97-AF65-F5344CB8AC3E}">
        <p14:creationId xmlns:p14="http://schemas.microsoft.com/office/powerpoint/2010/main" val="343772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900" y="120582"/>
            <a:ext cx="87122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en-US" dirty="0"/>
              <a:t>Поддержка </a:t>
            </a:r>
            <a:r>
              <a:rPr lang="en-US" altLang="en-US" dirty="0" err="1"/>
              <a:t>IFRS</a:t>
            </a:r>
            <a:r>
              <a:rPr lang="en-US" altLang="en-US" dirty="0"/>
              <a:t> 1</a:t>
            </a:r>
            <a:r>
              <a:rPr lang="ru-RU" altLang="en-US" dirty="0"/>
              <a:t>6</a:t>
            </a:r>
            <a:r>
              <a:rPr lang="en-US" altLang="en-US" dirty="0"/>
              <a:t> </a:t>
            </a:r>
            <a:r>
              <a:rPr lang="ru-RU" altLang="en-US" dirty="0"/>
              <a:t>«Аренда»</a:t>
            </a:r>
            <a:endParaRPr lang="ru-RU" dirty="0">
              <a:solidFill>
                <a:srgbClr val="0C1E34"/>
              </a:solidFill>
              <a:latin typeface="Gotham Pro" panose="02000503040000020004" pitchFamily="50" charset="0"/>
              <a:cs typeface="Gotham Pro" panose="02000503040000020004" pitchFamily="50" charset="0"/>
            </a:endParaRPr>
          </a:p>
        </p:txBody>
      </p:sp>
      <p:sp>
        <p:nvSpPr>
          <p:cNvPr id="10" name="Номер слайда 1">
            <a:extLst>
              <a:ext uri="{FF2B5EF4-FFF2-40B4-BE49-F238E27FC236}">
                <a16:creationId xmlns:a16="http://schemas.microsoft.com/office/drawing/2014/main" id="{D67E5F2C-3DEF-41C8-8090-99BE5F1BBA11}"/>
              </a:ext>
            </a:extLst>
          </p:cNvPr>
          <p:cNvSpPr>
            <a:spLocks noGrp="1"/>
          </p:cNvSpPr>
          <p:nvPr>
            <p:ph type="sldNum" sz="quarter" idx="12"/>
          </p:nvPr>
        </p:nvSpPr>
        <p:spPr>
          <a:xfrm>
            <a:off x="9385472" y="6451052"/>
            <a:ext cx="2743200" cy="365125"/>
          </a:xfrm>
          <a:prstGeom prst="rect">
            <a:avLst/>
          </a:prstGeom>
        </p:spPr>
        <p:txBody>
          <a:bodyPr/>
          <a:lstStyle/>
          <a:p>
            <a:fld id="{9C70A23B-64CD-4924-9B44-D7B9484B0353}" type="slidenum">
              <a:rPr lang="ru-RU" smtClean="0"/>
              <a:t>40</a:t>
            </a:fld>
            <a:endParaRPr lang="ru-RU" dirty="0"/>
          </a:p>
        </p:txBody>
      </p:sp>
      <p:pic>
        <p:nvPicPr>
          <p:cNvPr id="2" name="Рисунок 1"/>
          <p:cNvPicPr>
            <a:picLocks noChangeAspect="1"/>
          </p:cNvPicPr>
          <p:nvPr/>
        </p:nvPicPr>
        <p:blipFill>
          <a:blip r:embed="rId3"/>
          <a:stretch>
            <a:fillRect/>
          </a:stretch>
        </p:blipFill>
        <p:spPr>
          <a:xfrm>
            <a:off x="574431" y="1219314"/>
            <a:ext cx="4799955" cy="5085242"/>
          </a:xfrm>
          <a:prstGeom prst="rect">
            <a:avLst/>
          </a:prstGeom>
          <a:noFill/>
          <a:ln w="25400">
            <a:solidFill>
              <a:srgbClr val="3A5D80"/>
            </a:solidFill>
            <a:miter lim="800000"/>
            <a:headEnd/>
            <a:tailEnd/>
          </a:ln>
          <a:effec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7902" y="1219314"/>
            <a:ext cx="5631052" cy="5009694"/>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Стрелка вправо 2"/>
          <p:cNvSpPr/>
          <p:nvPr/>
        </p:nvSpPr>
        <p:spPr>
          <a:xfrm>
            <a:off x="4993386" y="4232031"/>
            <a:ext cx="762000" cy="375139"/>
          </a:xfrm>
          <a:prstGeom prst="rightArrow">
            <a:avLst/>
          </a:prstGeom>
          <a:noFill/>
          <a:ln w="25400">
            <a:solidFill>
              <a:srgbClr val="3A5D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18792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900" y="120582"/>
            <a:ext cx="87122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en-US" dirty="0"/>
              <a:t>Поддержка </a:t>
            </a:r>
            <a:r>
              <a:rPr lang="en-US" altLang="en-US" dirty="0" err="1"/>
              <a:t>IFRS</a:t>
            </a:r>
            <a:r>
              <a:rPr lang="en-US" altLang="en-US" dirty="0"/>
              <a:t> 1</a:t>
            </a:r>
            <a:r>
              <a:rPr lang="ru-RU" altLang="en-US" dirty="0"/>
              <a:t>6</a:t>
            </a:r>
            <a:r>
              <a:rPr lang="en-US" altLang="en-US" dirty="0"/>
              <a:t> </a:t>
            </a:r>
            <a:r>
              <a:rPr lang="ru-RU" altLang="en-US" dirty="0"/>
              <a:t>«Аренда»</a:t>
            </a:r>
            <a:endParaRPr lang="ru-RU" dirty="0">
              <a:solidFill>
                <a:srgbClr val="0C1E34"/>
              </a:solidFill>
              <a:latin typeface="Gotham Pro" panose="02000503040000020004" pitchFamily="50" charset="0"/>
              <a:cs typeface="Gotham Pro" panose="02000503040000020004" pitchFamily="50" charset="0"/>
            </a:endParaRPr>
          </a:p>
        </p:txBody>
      </p:sp>
      <p:sp>
        <p:nvSpPr>
          <p:cNvPr id="10" name="Номер слайда 1">
            <a:extLst>
              <a:ext uri="{FF2B5EF4-FFF2-40B4-BE49-F238E27FC236}">
                <a16:creationId xmlns:a16="http://schemas.microsoft.com/office/drawing/2014/main" id="{D67E5F2C-3DEF-41C8-8090-99BE5F1BBA11}"/>
              </a:ext>
            </a:extLst>
          </p:cNvPr>
          <p:cNvSpPr>
            <a:spLocks noGrp="1"/>
          </p:cNvSpPr>
          <p:nvPr>
            <p:ph type="sldNum" sz="quarter" idx="12"/>
          </p:nvPr>
        </p:nvSpPr>
        <p:spPr>
          <a:xfrm>
            <a:off x="9385472" y="6451052"/>
            <a:ext cx="2743200" cy="365125"/>
          </a:xfrm>
          <a:prstGeom prst="rect">
            <a:avLst/>
          </a:prstGeom>
        </p:spPr>
        <p:txBody>
          <a:bodyPr/>
          <a:lstStyle/>
          <a:p>
            <a:fld id="{9C70A23B-64CD-4924-9B44-D7B9484B0353}" type="slidenum">
              <a:rPr lang="ru-RU" smtClean="0"/>
              <a:t>41</a:t>
            </a:fld>
            <a:endParaRPr lang="ru-RU" dirty="0"/>
          </a:p>
        </p:txBody>
      </p:sp>
      <p:pic>
        <p:nvPicPr>
          <p:cNvPr id="2" name="Рисунок 1"/>
          <p:cNvPicPr>
            <a:picLocks noChangeAspect="1"/>
          </p:cNvPicPr>
          <p:nvPr/>
        </p:nvPicPr>
        <p:blipFill>
          <a:blip r:embed="rId3"/>
          <a:stretch>
            <a:fillRect/>
          </a:stretch>
        </p:blipFill>
        <p:spPr>
          <a:xfrm>
            <a:off x="342900" y="1519608"/>
            <a:ext cx="9629775" cy="3533775"/>
          </a:xfrm>
          <a:prstGeom prst="rect">
            <a:avLst/>
          </a:prstGeom>
          <a:noFill/>
          <a:ln w="25400">
            <a:solidFill>
              <a:srgbClr val="3A5D80"/>
            </a:solidFill>
            <a:miter lim="800000"/>
            <a:headEnd/>
            <a:tailEnd/>
          </a:ln>
          <a:effectLst/>
        </p:spPr>
      </p:pic>
      <p:sp>
        <p:nvSpPr>
          <p:cNvPr id="11" name="Прямоугольная выноска 10"/>
          <p:cNvSpPr/>
          <p:nvPr/>
        </p:nvSpPr>
        <p:spPr bwMode="auto">
          <a:xfrm>
            <a:off x="7564963" y="5290798"/>
            <a:ext cx="2813284" cy="969006"/>
          </a:xfrm>
          <a:prstGeom prst="wedgeRectCallout">
            <a:avLst>
              <a:gd name="adj1" fmla="val -82352"/>
              <a:gd name="adj2" fmla="val -342239"/>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r>
              <a:rPr lang="ru-RU" sz="1400" dirty="0"/>
              <a:t>Систем по кнопке «Заполнить » автоматически заполнит учитываемым ФИ</a:t>
            </a:r>
          </a:p>
        </p:txBody>
      </p:sp>
      <p:sp>
        <p:nvSpPr>
          <p:cNvPr id="13" name="Прямоугольная выноска 12"/>
          <p:cNvSpPr/>
          <p:nvPr/>
        </p:nvSpPr>
        <p:spPr bwMode="auto">
          <a:xfrm>
            <a:off x="2491357" y="5290798"/>
            <a:ext cx="2813284" cy="969006"/>
          </a:xfrm>
          <a:prstGeom prst="wedgeRectCallout">
            <a:avLst>
              <a:gd name="adj1" fmla="val -32120"/>
              <a:gd name="adj2" fmla="val -224590"/>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r>
              <a:rPr lang="ru-RU" sz="1400" dirty="0"/>
              <a:t>График может заполняться автоматически по данным подсистемы «Казначейство»</a:t>
            </a:r>
          </a:p>
        </p:txBody>
      </p:sp>
    </p:spTree>
    <p:extLst>
      <p:ext uri="{BB962C8B-B14F-4D97-AF65-F5344CB8AC3E}">
        <p14:creationId xmlns:p14="http://schemas.microsoft.com/office/powerpoint/2010/main" val="6993851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900" y="120582"/>
            <a:ext cx="87122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en-US" dirty="0"/>
              <a:t>Поддержка </a:t>
            </a:r>
            <a:r>
              <a:rPr lang="en-US" altLang="en-US" dirty="0" err="1"/>
              <a:t>IFRS</a:t>
            </a:r>
            <a:r>
              <a:rPr lang="en-US" altLang="en-US" dirty="0"/>
              <a:t> 1</a:t>
            </a:r>
            <a:r>
              <a:rPr lang="ru-RU" altLang="en-US" dirty="0"/>
              <a:t>6</a:t>
            </a:r>
            <a:r>
              <a:rPr lang="en-US" altLang="en-US" dirty="0"/>
              <a:t> </a:t>
            </a:r>
            <a:r>
              <a:rPr lang="ru-RU" altLang="en-US" dirty="0"/>
              <a:t>«Аренда»</a:t>
            </a:r>
            <a:endParaRPr lang="ru-RU" dirty="0">
              <a:solidFill>
                <a:srgbClr val="0C1E34"/>
              </a:solidFill>
              <a:latin typeface="Gotham Pro" panose="02000503040000020004" pitchFamily="50" charset="0"/>
              <a:cs typeface="Gotham Pro" panose="02000503040000020004" pitchFamily="50" charset="0"/>
            </a:endParaRPr>
          </a:p>
        </p:txBody>
      </p:sp>
      <p:sp>
        <p:nvSpPr>
          <p:cNvPr id="10" name="Номер слайда 1">
            <a:extLst>
              <a:ext uri="{FF2B5EF4-FFF2-40B4-BE49-F238E27FC236}">
                <a16:creationId xmlns:a16="http://schemas.microsoft.com/office/drawing/2014/main" id="{D67E5F2C-3DEF-41C8-8090-99BE5F1BBA11}"/>
              </a:ext>
            </a:extLst>
          </p:cNvPr>
          <p:cNvSpPr>
            <a:spLocks noGrp="1"/>
          </p:cNvSpPr>
          <p:nvPr>
            <p:ph type="sldNum" sz="quarter" idx="12"/>
          </p:nvPr>
        </p:nvSpPr>
        <p:spPr>
          <a:xfrm>
            <a:off x="9385472" y="6451052"/>
            <a:ext cx="2743200" cy="365125"/>
          </a:xfrm>
          <a:prstGeom prst="rect">
            <a:avLst/>
          </a:prstGeom>
        </p:spPr>
        <p:txBody>
          <a:bodyPr/>
          <a:lstStyle/>
          <a:p>
            <a:fld id="{9C70A23B-64CD-4924-9B44-D7B9484B0353}" type="slidenum">
              <a:rPr lang="ru-RU" smtClean="0"/>
              <a:t>42</a:t>
            </a:fld>
            <a:endParaRPr lang="ru-RU" dirty="0"/>
          </a:p>
        </p:txBody>
      </p:sp>
      <p:cxnSp>
        <p:nvCxnSpPr>
          <p:cNvPr id="7" name="Соединительная линия уступом 6"/>
          <p:cNvCxnSpPr/>
          <p:nvPr/>
        </p:nvCxnSpPr>
        <p:spPr bwMode="auto">
          <a:xfrm rot="16200000" flipH="1">
            <a:off x="5967412" y="3336561"/>
            <a:ext cx="73025" cy="2457450"/>
          </a:xfrm>
          <a:prstGeom prst="bentConnector3">
            <a:avLst>
              <a:gd name="adj1" fmla="val -311194"/>
            </a:avLst>
          </a:prstGeom>
          <a:ln>
            <a:headEnd type="none" w="med" len="med"/>
            <a:tailEnd type="arrow"/>
          </a:ln>
        </p:spPr>
        <p:style>
          <a:lnRef idx="2">
            <a:schemeClr val="accent3">
              <a:shade val="50000"/>
            </a:schemeClr>
          </a:lnRef>
          <a:fillRef idx="1">
            <a:schemeClr val="accent3"/>
          </a:fillRef>
          <a:effectRef idx="0">
            <a:schemeClr val="accent3"/>
          </a:effectRef>
          <a:fontRef idx="minor">
            <a:schemeClr val="lt1"/>
          </a:fontRef>
        </p:style>
      </p:cxnSp>
      <p:pic>
        <p:nvPicPr>
          <p:cNvPr id="8" name="Рисунок 3"/>
          <p:cNvPicPr>
            <a:picLocks noChangeAspect="1"/>
          </p:cNvPicPr>
          <p:nvPr/>
        </p:nvPicPr>
        <p:blipFill>
          <a:blip r:embed="rId3"/>
          <a:srcRect/>
          <a:stretch>
            <a:fillRect/>
          </a:stretch>
        </p:blipFill>
        <p:spPr bwMode="auto">
          <a:xfrm>
            <a:off x="682868" y="1070322"/>
            <a:ext cx="9750669" cy="5437352"/>
          </a:xfrm>
          <a:prstGeom prst="rect">
            <a:avLst/>
          </a:prstGeom>
          <a:noFill/>
          <a:ln w="25400">
            <a:solidFill>
              <a:srgbClr val="3A5D80"/>
            </a:solidFill>
            <a:miter lim="800000"/>
            <a:headEnd/>
            <a:tailEnd/>
          </a:ln>
          <a:effectLst/>
        </p:spPr>
      </p:pic>
      <p:sp>
        <p:nvSpPr>
          <p:cNvPr id="9" name="Прямоугольник 8"/>
          <p:cNvSpPr/>
          <p:nvPr/>
        </p:nvSpPr>
        <p:spPr bwMode="auto">
          <a:xfrm>
            <a:off x="7676540" y="3866738"/>
            <a:ext cx="2536825" cy="1152525"/>
          </a:xfrm>
          <a:prstGeom prst="rect">
            <a:avLst/>
          </a:prstGeom>
          <a:solidFill>
            <a:schemeClr val="accent1">
              <a:lumMod val="40000"/>
              <a:lumOff val="6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defRPr/>
            </a:pPr>
            <a:r>
              <a:rPr lang="ru-RU" sz="1300" dirty="0">
                <a:solidFill>
                  <a:schemeClr val="tx1"/>
                </a:solidFill>
              </a:rPr>
              <a:t>Отдельная колонка для ввода неарендного компонента в арендном платежей (например, коммунальных платежей)</a:t>
            </a:r>
          </a:p>
        </p:txBody>
      </p:sp>
      <p:sp>
        <p:nvSpPr>
          <p:cNvPr id="12" name="Прямоугольник 11"/>
          <p:cNvSpPr/>
          <p:nvPr/>
        </p:nvSpPr>
        <p:spPr bwMode="auto">
          <a:xfrm>
            <a:off x="7674953" y="5291895"/>
            <a:ext cx="2538412" cy="1150937"/>
          </a:xfrm>
          <a:prstGeom prst="rect">
            <a:avLst/>
          </a:prstGeom>
          <a:solidFill>
            <a:schemeClr val="accent1">
              <a:lumMod val="40000"/>
              <a:lumOff val="60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lnSpc>
                <a:spcPct val="90000"/>
              </a:lnSpc>
              <a:spcBef>
                <a:spcPct val="50000"/>
              </a:spcBef>
              <a:defRPr/>
            </a:pPr>
            <a:r>
              <a:rPr lang="ru-RU" sz="1300" dirty="0">
                <a:solidFill>
                  <a:schemeClr val="tx1"/>
                </a:solidFill>
              </a:rPr>
              <a:t>Неарендный компонент вычитается из суммы платежа, а остаток распределяется на основной долг и проценты</a:t>
            </a:r>
          </a:p>
        </p:txBody>
      </p:sp>
    </p:spTree>
    <p:extLst>
      <p:ext uri="{BB962C8B-B14F-4D97-AF65-F5344CB8AC3E}">
        <p14:creationId xmlns:p14="http://schemas.microsoft.com/office/powerpoint/2010/main" val="609015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900" y="120582"/>
            <a:ext cx="87122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en-US" dirty="0"/>
              <a:t>Поддержка </a:t>
            </a:r>
            <a:r>
              <a:rPr lang="en-US" altLang="en-US" dirty="0" err="1"/>
              <a:t>IFRS</a:t>
            </a:r>
            <a:r>
              <a:rPr lang="en-US" altLang="en-US" dirty="0"/>
              <a:t> 1</a:t>
            </a:r>
            <a:r>
              <a:rPr lang="ru-RU" altLang="en-US" dirty="0"/>
              <a:t>6</a:t>
            </a:r>
            <a:r>
              <a:rPr lang="en-US" altLang="en-US" dirty="0"/>
              <a:t> </a:t>
            </a:r>
            <a:r>
              <a:rPr lang="ru-RU" altLang="en-US" dirty="0"/>
              <a:t>«Аренда»</a:t>
            </a:r>
            <a:endParaRPr lang="ru-RU" dirty="0">
              <a:solidFill>
                <a:srgbClr val="0C1E34"/>
              </a:solidFill>
              <a:latin typeface="Gotham Pro" panose="02000503040000020004" pitchFamily="50" charset="0"/>
              <a:cs typeface="Gotham Pro" panose="02000503040000020004" pitchFamily="50" charset="0"/>
            </a:endParaRPr>
          </a:p>
        </p:txBody>
      </p:sp>
      <p:sp>
        <p:nvSpPr>
          <p:cNvPr id="10" name="Номер слайда 1">
            <a:extLst>
              <a:ext uri="{FF2B5EF4-FFF2-40B4-BE49-F238E27FC236}">
                <a16:creationId xmlns:a16="http://schemas.microsoft.com/office/drawing/2014/main" id="{D67E5F2C-3DEF-41C8-8090-99BE5F1BBA11}"/>
              </a:ext>
            </a:extLst>
          </p:cNvPr>
          <p:cNvSpPr>
            <a:spLocks noGrp="1"/>
          </p:cNvSpPr>
          <p:nvPr>
            <p:ph type="sldNum" sz="quarter" idx="12"/>
          </p:nvPr>
        </p:nvSpPr>
        <p:spPr>
          <a:xfrm>
            <a:off x="9385472" y="6451052"/>
            <a:ext cx="2743200" cy="365125"/>
          </a:xfrm>
          <a:prstGeom prst="rect">
            <a:avLst/>
          </a:prstGeom>
        </p:spPr>
        <p:txBody>
          <a:bodyPr/>
          <a:lstStyle/>
          <a:p>
            <a:fld id="{9C70A23B-64CD-4924-9B44-D7B9484B0353}" type="slidenum">
              <a:rPr lang="ru-RU" smtClean="0"/>
              <a:t>43</a:t>
            </a:fld>
            <a:endParaRPr lang="ru-RU" dirty="0"/>
          </a:p>
        </p:txBody>
      </p:sp>
      <p:pic>
        <p:nvPicPr>
          <p:cNvPr id="2" name="Рисунок 1"/>
          <p:cNvPicPr>
            <a:picLocks noChangeAspect="1"/>
          </p:cNvPicPr>
          <p:nvPr/>
        </p:nvPicPr>
        <p:blipFill>
          <a:blip r:embed="rId3"/>
          <a:stretch>
            <a:fillRect/>
          </a:stretch>
        </p:blipFill>
        <p:spPr>
          <a:xfrm>
            <a:off x="498763" y="1131954"/>
            <a:ext cx="7614062" cy="5319098"/>
          </a:xfrm>
          <a:prstGeom prst="rect">
            <a:avLst/>
          </a:prstGeom>
          <a:noFill/>
          <a:ln w="25400">
            <a:solidFill>
              <a:srgbClr val="3A5D80"/>
            </a:solidFill>
            <a:miter lim="800000"/>
            <a:headEnd/>
            <a:tailEnd/>
          </a:ln>
          <a:effectLst/>
        </p:spPr>
      </p:pic>
      <p:sp>
        <p:nvSpPr>
          <p:cNvPr id="11" name="Прямоугольная выноска 10"/>
          <p:cNvSpPr/>
          <p:nvPr/>
        </p:nvSpPr>
        <p:spPr bwMode="auto">
          <a:xfrm>
            <a:off x="8657492" y="3004457"/>
            <a:ext cx="3122829" cy="1402796"/>
          </a:xfrm>
          <a:prstGeom prst="wedgeRectCallout">
            <a:avLst>
              <a:gd name="adj1" fmla="val -108101"/>
              <a:gd name="adj2" fmla="val 40122"/>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r>
              <a:rPr lang="ru-RU" sz="1400" dirty="0"/>
              <a:t>Отчет реестр финансовых операций - показывает движение по всем счетам учета  финансовым  инструментов  в разрезе операций</a:t>
            </a:r>
          </a:p>
        </p:txBody>
      </p:sp>
    </p:spTree>
    <p:extLst>
      <p:ext uri="{BB962C8B-B14F-4D97-AF65-F5344CB8AC3E}">
        <p14:creationId xmlns:p14="http://schemas.microsoft.com/office/powerpoint/2010/main" val="3612114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0.rbk.ru/v6_top_pics/media/img/3/31/755429510202313.jpg"/>
          <p:cNvPicPr>
            <a:picLocks noChangeAspect="1" noChangeArrowheads="1"/>
          </p:cNvPicPr>
          <p:nvPr/>
        </p:nvPicPr>
        <p:blipFill rotWithShape="1">
          <a:blip r:embed="rId2">
            <a:extLst>
              <a:ext uri="{28A0092B-C50C-407E-A947-70E740481C1C}">
                <a14:useLocalDpi xmlns:a14="http://schemas.microsoft.com/office/drawing/2010/main" val="0"/>
              </a:ext>
            </a:extLst>
          </a:blip>
          <a:srcRect t="10844" b="4465"/>
          <a:stretch/>
        </p:blipFill>
        <p:spPr bwMode="auto">
          <a:xfrm>
            <a:off x="0" y="-9525"/>
            <a:ext cx="12192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0"/>
            <a:ext cx="12192000" cy="6858000"/>
          </a:xfrm>
          <a:prstGeom prst="rect">
            <a:avLst/>
          </a:prstGeom>
          <a:solidFill>
            <a:schemeClr val="accent1">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4587" y="562355"/>
            <a:ext cx="3950213" cy="975225"/>
          </a:xfrm>
          <a:prstGeom prst="rect">
            <a:avLst/>
          </a:prstGeom>
        </p:spPr>
      </p:pic>
      <p:sp>
        <p:nvSpPr>
          <p:cNvPr id="7" name="Прямоугольник 6"/>
          <p:cNvSpPr/>
          <p:nvPr/>
        </p:nvSpPr>
        <p:spPr>
          <a:xfrm>
            <a:off x="0" y="2314574"/>
            <a:ext cx="12192000" cy="2305051"/>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TextBox 7"/>
          <p:cNvSpPr txBox="1"/>
          <p:nvPr/>
        </p:nvSpPr>
        <p:spPr>
          <a:xfrm>
            <a:off x="1203027" y="2987867"/>
            <a:ext cx="10134600" cy="584775"/>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r>
              <a:rPr lang="ru-RU" sz="3200" b="1" dirty="0">
                <a:latin typeface="Gotham Pro" panose="02000503040000020004" pitchFamily="50" charset="0"/>
                <a:cs typeface="Gotham Pro" panose="02000503040000020004" pitchFamily="50" charset="0"/>
              </a:rPr>
              <a:t>МСФО – Закрытие периода</a:t>
            </a:r>
          </a:p>
        </p:txBody>
      </p:sp>
    </p:spTree>
    <p:extLst>
      <p:ext uri="{BB962C8B-B14F-4D97-AF65-F5344CB8AC3E}">
        <p14:creationId xmlns:p14="http://schemas.microsoft.com/office/powerpoint/2010/main" val="15138153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900" y="120582"/>
            <a:ext cx="87122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en-US" dirty="0"/>
              <a:t>Расчет себестоимости в МСФО</a:t>
            </a:r>
            <a:endParaRPr lang="ru-RU" dirty="0">
              <a:solidFill>
                <a:srgbClr val="0C1E34"/>
              </a:solidFill>
              <a:latin typeface="Gotham Pro" panose="02000503040000020004" pitchFamily="50" charset="0"/>
              <a:cs typeface="Gotham Pro" panose="02000503040000020004" pitchFamily="50" charset="0"/>
            </a:endParaRPr>
          </a:p>
        </p:txBody>
      </p:sp>
      <p:sp>
        <p:nvSpPr>
          <p:cNvPr id="10" name="Номер слайда 1">
            <a:extLst>
              <a:ext uri="{FF2B5EF4-FFF2-40B4-BE49-F238E27FC236}">
                <a16:creationId xmlns:a16="http://schemas.microsoft.com/office/drawing/2014/main" id="{D67E5F2C-3DEF-41C8-8090-99BE5F1BBA11}"/>
              </a:ext>
            </a:extLst>
          </p:cNvPr>
          <p:cNvSpPr>
            <a:spLocks noGrp="1"/>
          </p:cNvSpPr>
          <p:nvPr>
            <p:ph type="sldNum" sz="quarter" idx="12"/>
          </p:nvPr>
        </p:nvSpPr>
        <p:spPr>
          <a:xfrm>
            <a:off x="9385472" y="6451052"/>
            <a:ext cx="2743200" cy="365125"/>
          </a:xfrm>
          <a:prstGeom prst="rect">
            <a:avLst/>
          </a:prstGeom>
        </p:spPr>
        <p:txBody>
          <a:bodyPr/>
          <a:lstStyle/>
          <a:p>
            <a:fld id="{9C70A23B-64CD-4924-9B44-D7B9484B0353}" type="slidenum">
              <a:rPr lang="ru-RU" smtClean="0"/>
              <a:t>45</a:t>
            </a:fld>
            <a:endParaRPr lang="ru-RU" dirty="0"/>
          </a:p>
        </p:txBody>
      </p:sp>
      <p:pic>
        <p:nvPicPr>
          <p:cNvPr id="17" name="Рисунок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84784"/>
            <a:ext cx="4241348" cy="5026224"/>
          </a:xfrm>
          <a:prstGeom prst="rect">
            <a:avLst/>
          </a:prstGeom>
          <a:noFill/>
          <a:ln w="25400">
            <a:solidFill>
              <a:srgbClr val="3A5D80"/>
            </a:solidFill>
            <a:miter lim="800000"/>
            <a:headEnd/>
            <a:tailEnd/>
          </a:ln>
          <a:effectLst/>
        </p:spPr>
      </p:pic>
      <p:sp>
        <p:nvSpPr>
          <p:cNvPr id="18" name="Прямоугольная выноска 17"/>
          <p:cNvSpPr/>
          <p:nvPr/>
        </p:nvSpPr>
        <p:spPr bwMode="auto">
          <a:xfrm>
            <a:off x="4699000" y="1145812"/>
            <a:ext cx="4227569" cy="1872208"/>
          </a:xfrm>
          <a:prstGeom prst="wedgeRectCallout">
            <a:avLst>
              <a:gd name="adj1" fmla="val -74579"/>
              <a:gd name="adj2" fmla="val 111710"/>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r>
              <a:rPr lang="ru-RU" sz="1400" dirty="0"/>
              <a:t>Счета категорий «Запасы» и «Незавершенное производство» участвуют в расчете себестоимости. Суммы на счетах запасов программа закрывает с учетом поправок МСФО пропорционально количеству списанных запасов. Счета незавершенного производства закрываются на основе «Настроек распределения затрат»</a:t>
            </a:r>
          </a:p>
        </p:txBody>
      </p:sp>
      <p:pic>
        <p:nvPicPr>
          <p:cNvPr id="20" name="Рисунок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6848" y="3951944"/>
            <a:ext cx="5328874" cy="2559064"/>
          </a:xfrm>
          <a:prstGeom prst="rect">
            <a:avLst/>
          </a:prstGeom>
          <a:noFill/>
          <a:ln w="25400">
            <a:solidFill>
              <a:srgbClr val="3A5D80"/>
            </a:solidFill>
            <a:miter lim="800000"/>
            <a:headEnd/>
            <a:tailEnd/>
          </a:ln>
          <a:effectLst/>
        </p:spPr>
      </p:pic>
      <p:sp>
        <p:nvSpPr>
          <p:cNvPr id="19" name="Прямоугольная выноска 18"/>
          <p:cNvSpPr/>
          <p:nvPr/>
        </p:nvSpPr>
        <p:spPr bwMode="auto">
          <a:xfrm>
            <a:off x="9144381" y="2788747"/>
            <a:ext cx="2813284" cy="969006"/>
          </a:xfrm>
          <a:prstGeom prst="wedgeRectCallout">
            <a:avLst>
              <a:gd name="adj1" fmla="val -34230"/>
              <a:gd name="adj2" fmla="val 116104"/>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r>
              <a:rPr lang="ru-RU" sz="1400" dirty="0"/>
              <a:t>Регламентная операция расчет себестоимости поддерживает циклическое распределение затрат с учетом поправок МСФО.</a:t>
            </a:r>
          </a:p>
        </p:txBody>
      </p:sp>
    </p:spTree>
    <p:extLst>
      <p:ext uri="{BB962C8B-B14F-4D97-AF65-F5344CB8AC3E}">
        <p14:creationId xmlns:p14="http://schemas.microsoft.com/office/powerpoint/2010/main" val="33942672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900" y="120582"/>
            <a:ext cx="87122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en-US" dirty="0"/>
              <a:t>Быстрое закрытие: выверка план/факта по начислениям</a:t>
            </a:r>
            <a:endParaRPr lang="ru-RU" dirty="0">
              <a:solidFill>
                <a:srgbClr val="0C1E34"/>
              </a:solidFill>
              <a:latin typeface="Gotham Pro" panose="02000503040000020004" pitchFamily="50" charset="0"/>
              <a:cs typeface="Gotham Pro" panose="02000503040000020004" pitchFamily="50" charset="0"/>
            </a:endParaRPr>
          </a:p>
        </p:txBody>
      </p:sp>
      <p:sp>
        <p:nvSpPr>
          <p:cNvPr id="10" name="Номер слайда 1">
            <a:extLst>
              <a:ext uri="{FF2B5EF4-FFF2-40B4-BE49-F238E27FC236}">
                <a16:creationId xmlns:a16="http://schemas.microsoft.com/office/drawing/2014/main" id="{D67E5F2C-3DEF-41C8-8090-99BE5F1BBA11}"/>
              </a:ext>
            </a:extLst>
          </p:cNvPr>
          <p:cNvSpPr>
            <a:spLocks noGrp="1"/>
          </p:cNvSpPr>
          <p:nvPr>
            <p:ph type="sldNum" sz="quarter" idx="12"/>
          </p:nvPr>
        </p:nvSpPr>
        <p:spPr>
          <a:xfrm>
            <a:off x="9385472" y="6451052"/>
            <a:ext cx="2743200" cy="365125"/>
          </a:xfrm>
          <a:prstGeom prst="rect">
            <a:avLst/>
          </a:prstGeom>
        </p:spPr>
        <p:txBody>
          <a:bodyPr/>
          <a:lstStyle/>
          <a:p>
            <a:fld id="{9C70A23B-64CD-4924-9B44-D7B9484B0353}" type="slidenum">
              <a:rPr lang="ru-RU" smtClean="0"/>
              <a:t>46</a:t>
            </a:fld>
            <a:endParaRPr lang="ru-RU" dirty="0"/>
          </a:p>
        </p:txBody>
      </p:sp>
      <p:pic>
        <p:nvPicPr>
          <p:cNvPr id="81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88" y="977336"/>
            <a:ext cx="6424356" cy="5760081"/>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7768" y="3600105"/>
            <a:ext cx="5324232" cy="2779316"/>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ая выноска 5"/>
          <p:cNvSpPr/>
          <p:nvPr/>
        </p:nvSpPr>
        <p:spPr bwMode="auto">
          <a:xfrm>
            <a:off x="7263301" y="1762526"/>
            <a:ext cx="4533166" cy="1541801"/>
          </a:xfrm>
          <a:prstGeom prst="wedgeRectCallout">
            <a:avLst>
              <a:gd name="adj1" fmla="val -106265"/>
              <a:gd name="adj2" fmla="val -29395"/>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r>
              <a:rPr lang="ru-RU" sz="1400" dirty="0"/>
              <a:t>Для каждого счета-источника, который участвует в расчете себестоимости необходимо задать настройки распределения затрат и определить долю, в которой этот счет нужно закрыть на один или несколько счетов-приемников.</a:t>
            </a:r>
          </a:p>
        </p:txBody>
      </p:sp>
    </p:spTree>
    <p:extLst>
      <p:ext uri="{BB962C8B-B14F-4D97-AF65-F5344CB8AC3E}">
        <p14:creationId xmlns:p14="http://schemas.microsoft.com/office/powerpoint/2010/main" val="190305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900" y="120582"/>
            <a:ext cx="87122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en-US" dirty="0"/>
              <a:t>Расчет себестоимости в МСФО</a:t>
            </a:r>
            <a:endParaRPr lang="ru-RU" dirty="0">
              <a:solidFill>
                <a:srgbClr val="0C1E34"/>
              </a:solidFill>
              <a:latin typeface="Gotham Pro" panose="02000503040000020004" pitchFamily="50" charset="0"/>
              <a:cs typeface="Gotham Pro" panose="02000503040000020004" pitchFamily="50" charset="0"/>
            </a:endParaRPr>
          </a:p>
        </p:txBody>
      </p:sp>
      <p:sp>
        <p:nvSpPr>
          <p:cNvPr id="10" name="Номер слайда 1">
            <a:extLst>
              <a:ext uri="{FF2B5EF4-FFF2-40B4-BE49-F238E27FC236}">
                <a16:creationId xmlns:a16="http://schemas.microsoft.com/office/drawing/2014/main" id="{D67E5F2C-3DEF-41C8-8090-99BE5F1BBA11}"/>
              </a:ext>
            </a:extLst>
          </p:cNvPr>
          <p:cNvSpPr>
            <a:spLocks noGrp="1"/>
          </p:cNvSpPr>
          <p:nvPr>
            <p:ph type="sldNum" sz="quarter" idx="12"/>
          </p:nvPr>
        </p:nvSpPr>
        <p:spPr>
          <a:xfrm>
            <a:off x="9385472" y="6451052"/>
            <a:ext cx="2743200" cy="365125"/>
          </a:xfrm>
          <a:prstGeom prst="rect">
            <a:avLst/>
          </a:prstGeom>
        </p:spPr>
        <p:txBody>
          <a:bodyPr/>
          <a:lstStyle/>
          <a:p>
            <a:fld id="{9C70A23B-64CD-4924-9B44-D7B9484B0353}" type="slidenum">
              <a:rPr lang="ru-RU" smtClean="0"/>
              <a:t>47</a:t>
            </a:fld>
            <a:endParaRPr lang="ru-RU" dirty="0"/>
          </a:p>
        </p:txBody>
      </p:sp>
      <p:pic>
        <p:nvPicPr>
          <p:cNvPr id="15" name="Рисунок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1161547"/>
            <a:ext cx="8396118" cy="5526558"/>
          </a:xfrm>
          <a:prstGeom prst="rect">
            <a:avLst/>
          </a:prstGeom>
          <a:noFill/>
          <a:ln w="25400">
            <a:solidFill>
              <a:srgbClr val="3A5D80"/>
            </a:solidFill>
            <a:miter lim="800000"/>
            <a:headEnd/>
            <a:tailEnd/>
          </a:ln>
          <a:effectLst/>
        </p:spPr>
      </p:pic>
      <p:sp>
        <p:nvSpPr>
          <p:cNvPr id="16" name="Прямоугольная выноска 15"/>
          <p:cNvSpPr/>
          <p:nvPr/>
        </p:nvSpPr>
        <p:spPr bwMode="auto">
          <a:xfrm>
            <a:off x="8419021" y="2278452"/>
            <a:ext cx="2518610" cy="4145793"/>
          </a:xfrm>
          <a:prstGeom prst="wedgeRectCallout">
            <a:avLst>
              <a:gd name="adj1" fmla="val -95108"/>
              <a:gd name="adj2" fmla="val -19006"/>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r>
              <a:rPr lang="ru-RU" sz="1400" dirty="0"/>
              <a:t>Панель отчетов МСФО позволяет формировать оборотно-сальдовую ведомость по любому счету в разрезе видов операций.</a:t>
            </a:r>
          </a:p>
          <a:p>
            <a:endParaRPr lang="ru-RU" sz="1400" dirty="0"/>
          </a:p>
          <a:p>
            <a:r>
              <a:rPr lang="ru-RU" sz="1400" dirty="0"/>
              <a:t>Расчет себестоимости выделен как отдельный вид операции, которым поправки начисления затрат в МСФО закрываются в соответствии с настройками распределения затрат</a:t>
            </a:r>
          </a:p>
        </p:txBody>
      </p:sp>
    </p:spTree>
    <p:extLst>
      <p:ext uri="{BB962C8B-B14F-4D97-AF65-F5344CB8AC3E}">
        <p14:creationId xmlns:p14="http://schemas.microsoft.com/office/powerpoint/2010/main" val="10811411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900" y="120582"/>
            <a:ext cx="87122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en-US" dirty="0"/>
              <a:t>Быстрое закрытие: выверка план/факта по начислениям</a:t>
            </a:r>
            <a:endParaRPr lang="ru-RU" dirty="0">
              <a:solidFill>
                <a:srgbClr val="0C1E34"/>
              </a:solidFill>
              <a:latin typeface="Gotham Pro" panose="02000503040000020004" pitchFamily="50" charset="0"/>
              <a:cs typeface="Gotham Pro" panose="02000503040000020004" pitchFamily="50" charset="0"/>
            </a:endParaRPr>
          </a:p>
        </p:txBody>
      </p:sp>
      <p:sp>
        <p:nvSpPr>
          <p:cNvPr id="10" name="Номер слайда 1">
            <a:extLst>
              <a:ext uri="{FF2B5EF4-FFF2-40B4-BE49-F238E27FC236}">
                <a16:creationId xmlns:a16="http://schemas.microsoft.com/office/drawing/2014/main" id="{D67E5F2C-3DEF-41C8-8090-99BE5F1BBA11}"/>
              </a:ext>
            </a:extLst>
          </p:cNvPr>
          <p:cNvSpPr>
            <a:spLocks noGrp="1"/>
          </p:cNvSpPr>
          <p:nvPr>
            <p:ph type="sldNum" sz="quarter" idx="12"/>
          </p:nvPr>
        </p:nvSpPr>
        <p:spPr>
          <a:xfrm>
            <a:off x="9385472" y="6451052"/>
            <a:ext cx="2743200" cy="365125"/>
          </a:xfrm>
          <a:prstGeom prst="rect">
            <a:avLst/>
          </a:prstGeom>
        </p:spPr>
        <p:txBody>
          <a:bodyPr/>
          <a:lstStyle/>
          <a:p>
            <a:fld id="{9C70A23B-64CD-4924-9B44-D7B9484B0353}" type="slidenum">
              <a:rPr lang="ru-RU" smtClean="0"/>
              <a:t>48</a:t>
            </a:fld>
            <a:endParaRPr lang="ru-RU"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429" y="976000"/>
            <a:ext cx="8487142" cy="5669775"/>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Прямоугольная выноска 21"/>
          <p:cNvSpPr/>
          <p:nvPr/>
        </p:nvSpPr>
        <p:spPr bwMode="auto">
          <a:xfrm>
            <a:off x="9142106" y="1596782"/>
            <a:ext cx="3006725" cy="1403350"/>
          </a:xfrm>
          <a:prstGeom prst="wedgeRectCallout">
            <a:avLst>
              <a:gd name="adj1" fmla="val -95231"/>
              <a:gd name="adj2" fmla="val 28708"/>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pPr>
              <a:defRPr/>
            </a:pPr>
            <a:r>
              <a:rPr lang="ru-RU" sz="1200" dirty="0"/>
              <a:t>В 1С УХ 3.0 разработан инструмент автоматического поиска фактических данных, соответствующих начислениям (</a:t>
            </a:r>
            <a:r>
              <a:rPr lang="en-US" sz="1200" dirty="0"/>
              <a:t>accruals) </a:t>
            </a:r>
            <a:r>
              <a:rPr lang="ru-RU" sz="1200" dirty="0"/>
              <a:t>сделанным в прошлых периодах.</a:t>
            </a:r>
          </a:p>
          <a:p>
            <a:pPr>
              <a:defRPr/>
            </a:pPr>
            <a:endParaRPr lang="ru-RU" sz="1200" dirty="0"/>
          </a:p>
        </p:txBody>
      </p:sp>
      <p:sp>
        <p:nvSpPr>
          <p:cNvPr id="23" name="Прямоугольная выноска 22"/>
          <p:cNvSpPr/>
          <p:nvPr/>
        </p:nvSpPr>
        <p:spPr bwMode="auto">
          <a:xfrm>
            <a:off x="9229114" y="4258651"/>
            <a:ext cx="2832711" cy="1602887"/>
          </a:xfrm>
          <a:prstGeom prst="wedgeRectCallout">
            <a:avLst>
              <a:gd name="adj1" fmla="val -145192"/>
              <a:gd name="adj2" fmla="val 80457"/>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pPr>
              <a:defRPr/>
            </a:pPr>
            <a:r>
              <a:rPr lang="ru-RU" sz="1200" dirty="0"/>
              <a:t>Пользователю необходимо подтвердить </a:t>
            </a:r>
            <a:r>
              <a:rPr lang="ru-RU" sz="1200" b="1" dirty="0"/>
              <a:t>какие документы факта соответствуют текущим начислениям</a:t>
            </a:r>
            <a:r>
              <a:rPr lang="ru-RU" sz="1200" dirty="0"/>
              <a:t>, после чего программа автоматически сторнирует неактуальные начисления или сделает проводку на разницу между планом и фактом</a:t>
            </a:r>
          </a:p>
        </p:txBody>
      </p:sp>
      <p:sp>
        <p:nvSpPr>
          <p:cNvPr id="7" name="Прямоугольник с двумя вырезанными противолежащими углами 14"/>
          <p:cNvSpPr/>
          <p:nvPr/>
        </p:nvSpPr>
        <p:spPr bwMode="auto">
          <a:xfrm>
            <a:off x="548337" y="3786044"/>
            <a:ext cx="3281362" cy="1390650"/>
          </a:xfrm>
          <a:prstGeom prst="snip2DiagRect">
            <a:avLst>
              <a:gd name="adj1" fmla="val 0"/>
              <a:gd name="adj2" fmla="val 0"/>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r>
              <a:rPr lang="ru-RU" sz="1200" dirty="0"/>
              <a:t>Когда период в МСФО закрыт, а в РСБУ еще нет – документы РСБУ введенные после закрытия МСФО транслируются следующим периодом. Сумма исправлений в ранее проведенных документах также транслируется следующим периодом.</a:t>
            </a:r>
          </a:p>
        </p:txBody>
      </p:sp>
    </p:spTree>
    <p:extLst>
      <p:ext uri="{BB962C8B-B14F-4D97-AF65-F5344CB8AC3E}">
        <p14:creationId xmlns:p14="http://schemas.microsoft.com/office/powerpoint/2010/main" val="13296930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0.rbk.ru/v6_top_pics/media/img/3/31/755429510202313.jpg"/>
          <p:cNvPicPr>
            <a:picLocks noChangeAspect="1" noChangeArrowheads="1"/>
          </p:cNvPicPr>
          <p:nvPr/>
        </p:nvPicPr>
        <p:blipFill rotWithShape="1">
          <a:blip r:embed="rId2">
            <a:extLst>
              <a:ext uri="{28A0092B-C50C-407E-A947-70E740481C1C}">
                <a14:useLocalDpi xmlns:a14="http://schemas.microsoft.com/office/drawing/2010/main" val="0"/>
              </a:ext>
            </a:extLst>
          </a:blip>
          <a:srcRect t="10844" b="4465"/>
          <a:stretch/>
        </p:blipFill>
        <p:spPr bwMode="auto">
          <a:xfrm>
            <a:off x="0" y="-9525"/>
            <a:ext cx="12192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0"/>
            <a:ext cx="12192000" cy="6858000"/>
          </a:xfrm>
          <a:prstGeom prst="rect">
            <a:avLst/>
          </a:prstGeom>
          <a:solidFill>
            <a:schemeClr val="accent1">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4587" y="562355"/>
            <a:ext cx="3950213" cy="975225"/>
          </a:xfrm>
          <a:prstGeom prst="rect">
            <a:avLst/>
          </a:prstGeom>
        </p:spPr>
      </p:pic>
      <p:sp>
        <p:nvSpPr>
          <p:cNvPr id="7" name="Прямоугольник 6"/>
          <p:cNvSpPr/>
          <p:nvPr/>
        </p:nvSpPr>
        <p:spPr>
          <a:xfrm>
            <a:off x="0" y="2314574"/>
            <a:ext cx="12192000" cy="2305051"/>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TextBox 7"/>
          <p:cNvSpPr txBox="1"/>
          <p:nvPr/>
        </p:nvSpPr>
        <p:spPr>
          <a:xfrm>
            <a:off x="1203027" y="2987867"/>
            <a:ext cx="10134600" cy="584775"/>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r>
              <a:rPr lang="ru-RU" sz="3200" b="1" dirty="0">
                <a:latin typeface="Gotham Pro" panose="02000503040000020004" pitchFamily="50" charset="0"/>
                <a:cs typeface="Gotham Pro" panose="02000503040000020004" pitchFamily="50" charset="0"/>
              </a:rPr>
              <a:t>МСФО – Консолидация, ВГО</a:t>
            </a:r>
          </a:p>
        </p:txBody>
      </p:sp>
    </p:spTree>
    <p:extLst>
      <p:ext uri="{BB962C8B-B14F-4D97-AF65-F5344CB8AC3E}">
        <p14:creationId xmlns:p14="http://schemas.microsoft.com/office/powerpoint/2010/main" val="4119144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899" y="120582"/>
            <a:ext cx="6954837"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endParaRPr lang="ru-RU" dirty="0">
              <a:solidFill>
                <a:srgbClr val="0C1E34"/>
              </a:solidFill>
              <a:latin typeface="Gotham Pro" panose="02000503040000020004" pitchFamily="50" charset="0"/>
              <a:cs typeface="Gotham Pro" panose="02000503040000020004" pitchFamily="50" charset="0"/>
            </a:endParaRPr>
          </a:p>
        </p:txBody>
      </p:sp>
      <p:sp>
        <p:nvSpPr>
          <p:cNvPr id="6" name="Номер слайда 5">
            <a:extLst>
              <a:ext uri="{FF2B5EF4-FFF2-40B4-BE49-F238E27FC236}">
                <a16:creationId xmlns:a16="http://schemas.microsoft.com/office/drawing/2014/main" id="{5C324B80-B5BA-4E7F-A2C7-8A61F7FBB937}"/>
              </a:ext>
            </a:extLst>
          </p:cNvPr>
          <p:cNvSpPr>
            <a:spLocks noGrp="1"/>
          </p:cNvSpPr>
          <p:nvPr>
            <p:ph type="sldNum" sz="quarter" idx="12"/>
          </p:nvPr>
        </p:nvSpPr>
        <p:spPr/>
        <p:txBody>
          <a:bodyPr/>
          <a:lstStyle/>
          <a:p>
            <a:fld id="{9C70A23B-64CD-4924-9B44-D7B9484B0353}" type="slidenum">
              <a:rPr lang="ru-RU" smtClean="0"/>
              <a:t>5</a:t>
            </a:fld>
            <a:endParaRPr lang="ru-RU" dirty="0"/>
          </a:p>
        </p:txBody>
      </p:sp>
      <p:sp>
        <p:nvSpPr>
          <p:cNvPr id="31" name="Прямоугольная выноска 30"/>
          <p:cNvSpPr/>
          <p:nvPr/>
        </p:nvSpPr>
        <p:spPr bwMode="auto">
          <a:xfrm>
            <a:off x="8218104" y="4793638"/>
            <a:ext cx="3024188" cy="1008062"/>
          </a:xfrm>
          <a:prstGeom prst="wedgeRectCallout">
            <a:avLst>
              <a:gd name="adj1" fmla="val -34750"/>
              <a:gd name="adj2" fmla="val -163817"/>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pPr algn="ctr">
              <a:defRPr/>
            </a:pPr>
            <a:r>
              <a:rPr lang="ru-RU" sz="1400" dirty="0"/>
              <a:t>Учет по подразделениям и направлением деятельности в МСФО</a:t>
            </a:r>
          </a:p>
        </p:txBody>
      </p:sp>
      <p:sp>
        <p:nvSpPr>
          <p:cNvPr id="32" name="Прямоугольная выноска 31"/>
          <p:cNvSpPr/>
          <p:nvPr/>
        </p:nvSpPr>
        <p:spPr bwMode="auto">
          <a:xfrm>
            <a:off x="515046" y="4793637"/>
            <a:ext cx="3305271" cy="1008063"/>
          </a:xfrm>
          <a:prstGeom prst="wedgeRectCallout">
            <a:avLst>
              <a:gd name="adj1" fmla="val -10218"/>
              <a:gd name="adj2" fmla="val -153727"/>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pPr algn="ctr"/>
            <a:r>
              <a:rPr lang="ru-RU" sz="1400" dirty="0"/>
              <a:t>При проведении документов РСБУ одновременно создаются проводки в МСФО</a:t>
            </a:r>
          </a:p>
        </p:txBody>
      </p:sp>
      <p:sp>
        <p:nvSpPr>
          <p:cNvPr id="33" name="Прямоугольная выноска 32"/>
          <p:cNvSpPr/>
          <p:nvPr/>
        </p:nvSpPr>
        <p:spPr bwMode="auto">
          <a:xfrm>
            <a:off x="4271961" y="4793638"/>
            <a:ext cx="3025775" cy="1008062"/>
          </a:xfrm>
          <a:prstGeom prst="wedgeRectCallout">
            <a:avLst>
              <a:gd name="adj1" fmla="val -18565"/>
              <a:gd name="adj2" fmla="val -172148"/>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pPr algn="ctr">
              <a:defRPr/>
            </a:pPr>
            <a:r>
              <a:rPr lang="ru-RU" sz="1400" dirty="0"/>
              <a:t>Единые аналитические справочники для всех видов учета</a:t>
            </a:r>
          </a:p>
        </p:txBody>
      </p:sp>
      <p:grpSp>
        <p:nvGrpSpPr>
          <p:cNvPr id="36" name="Группа 35"/>
          <p:cNvGrpSpPr/>
          <p:nvPr/>
        </p:nvGrpSpPr>
        <p:grpSpPr>
          <a:xfrm>
            <a:off x="1062924" y="2005899"/>
            <a:ext cx="2263322" cy="1370348"/>
            <a:chOff x="1057" y="1213487"/>
            <a:chExt cx="1408305" cy="1617983"/>
          </a:xfrm>
          <a:solidFill>
            <a:srgbClr val="FFC000"/>
          </a:solidFill>
        </p:grpSpPr>
        <p:sp>
          <p:nvSpPr>
            <p:cNvPr id="38" name="Скругленный прямоугольник 37"/>
            <p:cNvSpPr/>
            <p:nvPr/>
          </p:nvSpPr>
          <p:spPr>
            <a:xfrm>
              <a:off x="1057" y="1213487"/>
              <a:ext cx="1408305" cy="1617983"/>
            </a:xfrm>
            <a:prstGeom prst="roundRect">
              <a:avLst/>
            </a:prstGeom>
            <a:grpFill/>
            <a:ln>
              <a:solidFill>
                <a:srgbClr val="FAA634"/>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9" name="Скругленный прямоугольник 4"/>
            <p:cNvSpPr/>
            <p:nvPr/>
          </p:nvSpPr>
          <p:spPr>
            <a:xfrm>
              <a:off x="69805" y="1282235"/>
              <a:ext cx="1270809" cy="148048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kern="1200" dirty="0">
                  <a:solidFill>
                    <a:srgbClr val="44546A">
                      <a:lumMod val="75000"/>
                    </a:srgbClr>
                  </a:solidFill>
                </a:rPr>
                <a:t>Учет по </a:t>
              </a:r>
              <a:r>
                <a:rPr lang="ru-RU" kern="1200" dirty="0" err="1">
                  <a:solidFill>
                    <a:srgbClr val="44546A">
                      <a:lumMod val="75000"/>
                    </a:srgbClr>
                  </a:solidFill>
                </a:rPr>
                <a:t>РСБУ</a:t>
              </a:r>
              <a:endParaRPr lang="ru-RU" kern="1200" dirty="0">
                <a:solidFill>
                  <a:srgbClr val="44546A">
                    <a:lumMod val="75000"/>
                  </a:srgbClr>
                </a:solidFill>
              </a:endParaRPr>
            </a:p>
          </p:txBody>
        </p:sp>
      </p:grpSp>
      <p:grpSp>
        <p:nvGrpSpPr>
          <p:cNvPr id="40" name="Группа 39"/>
          <p:cNvGrpSpPr/>
          <p:nvPr/>
        </p:nvGrpSpPr>
        <p:grpSpPr>
          <a:xfrm>
            <a:off x="4271961" y="1937150"/>
            <a:ext cx="2263322" cy="1439097"/>
            <a:chOff x="1057" y="1213487"/>
            <a:chExt cx="1408305" cy="1617983"/>
          </a:xfrm>
          <a:solidFill>
            <a:srgbClr val="FFC000"/>
          </a:solidFill>
        </p:grpSpPr>
        <p:sp>
          <p:nvSpPr>
            <p:cNvPr id="41" name="Скругленный прямоугольник 40"/>
            <p:cNvSpPr/>
            <p:nvPr/>
          </p:nvSpPr>
          <p:spPr>
            <a:xfrm>
              <a:off x="1057" y="1213487"/>
              <a:ext cx="1408305" cy="1617983"/>
            </a:xfrm>
            <a:prstGeom prst="roundRect">
              <a:avLst/>
            </a:prstGeom>
            <a:grpFill/>
            <a:ln>
              <a:solidFill>
                <a:srgbClr val="FAA634"/>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2" name="Скругленный прямоугольник 4"/>
            <p:cNvSpPr/>
            <p:nvPr/>
          </p:nvSpPr>
          <p:spPr>
            <a:xfrm>
              <a:off x="69805" y="1282235"/>
              <a:ext cx="1270809" cy="148048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kern="1200" dirty="0">
                  <a:solidFill>
                    <a:srgbClr val="44546A">
                      <a:lumMod val="75000"/>
                    </a:srgbClr>
                  </a:solidFill>
                </a:rPr>
                <a:t>Аналитический учет</a:t>
              </a:r>
            </a:p>
          </p:txBody>
        </p:sp>
      </p:grpSp>
      <p:grpSp>
        <p:nvGrpSpPr>
          <p:cNvPr id="43" name="Группа 42"/>
          <p:cNvGrpSpPr/>
          <p:nvPr/>
        </p:nvGrpSpPr>
        <p:grpSpPr>
          <a:xfrm>
            <a:off x="7577362" y="1984041"/>
            <a:ext cx="2263322" cy="1331059"/>
            <a:chOff x="1057" y="1213487"/>
            <a:chExt cx="1408305" cy="1617983"/>
          </a:xfrm>
          <a:solidFill>
            <a:srgbClr val="FFC000"/>
          </a:solidFill>
        </p:grpSpPr>
        <p:sp>
          <p:nvSpPr>
            <p:cNvPr id="44" name="Скругленный прямоугольник 43"/>
            <p:cNvSpPr/>
            <p:nvPr/>
          </p:nvSpPr>
          <p:spPr>
            <a:xfrm>
              <a:off x="1057" y="1213487"/>
              <a:ext cx="1408305" cy="1617983"/>
            </a:xfrm>
            <a:prstGeom prst="roundRect">
              <a:avLst/>
            </a:prstGeom>
            <a:grpFill/>
            <a:ln>
              <a:solidFill>
                <a:srgbClr val="FAA634"/>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5" name="Скругленный прямоугольник 4"/>
            <p:cNvSpPr/>
            <p:nvPr/>
          </p:nvSpPr>
          <p:spPr>
            <a:xfrm>
              <a:off x="69805" y="1282235"/>
              <a:ext cx="1270809" cy="1480487"/>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kern="1200" dirty="0">
                  <a:solidFill>
                    <a:srgbClr val="44546A">
                      <a:lumMod val="75000"/>
                    </a:srgbClr>
                  </a:solidFill>
                </a:rPr>
                <a:t>Учет по МСФО</a:t>
              </a:r>
            </a:p>
          </p:txBody>
        </p:sp>
      </p:grpSp>
      <p:sp>
        <p:nvSpPr>
          <p:cNvPr id="46" name="Прямоугольник 45"/>
          <p:cNvSpPr/>
          <p:nvPr/>
        </p:nvSpPr>
        <p:spPr>
          <a:xfrm>
            <a:off x="848958" y="1092530"/>
            <a:ext cx="7650273" cy="619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1С</a:t>
            </a:r>
            <a:r>
              <a:rPr lang="en-US" dirty="0">
                <a:solidFill>
                  <a:schemeClr val="tx1"/>
                </a:solidFill>
              </a:rPr>
              <a:t>:ERP</a:t>
            </a:r>
            <a:r>
              <a:rPr lang="ru-RU" dirty="0">
                <a:solidFill>
                  <a:schemeClr val="tx1"/>
                </a:solidFill>
              </a:rPr>
              <a:t>. Управление холдингом </a:t>
            </a:r>
            <a:r>
              <a:rPr lang="ru-RU" altLang="en-US" dirty="0">
                <a:solidFill>
                  <a:schemeClr val="tx1"/>
                </a:solidFill>
              </a:rPr>
              <a:t>продукт с единым информационным полем</a:t>
            </a:r>
            <a:endParaRPr lang="ru-RU" dirty="0">
              <a:solidFill>
                <a:schemeClr val="tx1"/>
              </a:solidFill>
            </a:endParaRPr>
          </a:p>
        </p:txBody>
      </p:sp>
    </p:spTree>
    <p:extLst>
      <p:ext uri="{BB962C8B-B14F-4D97-AF65-F5344CB8AC3E}">
        <p14:creationId xmlns:p14="http://schemas.microsoft.com/office/powerpoint/2010/main" val="28893607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103093"/>
            <a:ext cx="7752984" cy="5614230"/>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42900" y="120582"/>
            <a:ext cx="87122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en-US" dirty="0"/>
              <a:t>Консолидация данных: периметр консолидации и его изменение</a:t>
            </a:r>
            <a:endParaRPr lang="ru-RU" dirty="0">
              <a:solidFill>
                <a:srgbClr val="0C1E34"/>
              </a:solidFill>
              <a:latin typeface="Gotham Pro" panose="02000503040000020004" pitchFamily="50" charset="0"/>
              <a:cs typeface="Gotham Pro" panose="02000503040000020004" pitchFamily="50" charset="0"/>
            </a:endParaRPr>
          </a:p>
        </p:txBody>
      </p:sp>
      <p:sp>
        <p:nvSpPr>
          <p:cNvPr id="10" name="Номер слайда 1">
            <a:extLst>
              <a:ext uri="{FF2B5EF4-FFF2-40B4-BE49-F238E27FC236}">
                <a16:creationId xmlns:a16="http://schemas.microsoft.com/office/drawing/2014/main" id="{D67E5F2C-3DEF-41C8-8090-99BE5F1BBA11}"/>
              </a:ext>
            </a:extLst>
          </p:cNvPr>
          <p:cNvSpPr>
            <a:spLocks noGrp="1"/>
          </p:cNvSpPr>
          <p:nvPr>
            <p:ph type="sldNum" sz="quarter" idx="12"/>
          </p:nvPr>
        </p:nvSpPr>
        <p:spPr>
          <a:xfrm>
            <a:off x="9385472" y="6451052"/>
            <a:ext cx="2743200" cy="365125"/>
          </a:xfrm>
          <a:prstGeom prst="rect">
            <a:avLst/>
          </a:prstGeom>
        </p:spPr>
        <p:txBody>
          <a:bodyPr/>
          <a:lstStyle/>
          <a:p>
            <a:fld id="{9C70A23B-64CD-4924-9B44-D7B9484B0353}" type="slidenum">
              <a:rPr lang="ru-RU" smtClean="0"/>
              <a:t>50</a:t>
            </a:fld>
            <a:endParaRPr lang="ru-RU" dirty="0"/>
          </a:p>
        </p:txBody>
      </p:sp>
      <p:sp>
        <p:nvSpPr>
          <p:cNvPr id="3" name="Прямоугольник 2"/>
          <p:cNvSpPr/>
          <p:nvPr/>
        </p:nvSpPr>
        <p:spPr>
          <a:xfrm>
            <a:off x="8370277" y="1103093"/>
            <a:ext cx="3505200" cy="4524315"/>
          </a:xfrm>
          <a:prstGeom prst="rect">
            <a:avLst/>
          </a:prstGeom>
          <a:solidFill>
            <a:schemeClr val="accent1">
              <a:lumMod val="40000"/>
              <a:lumOff val="60000"/>
            </a:schemeClr>
          </a:solidFill>
        </p:spPr>
        <p:txBody>
          <a:bodyPr wrap="square">
            <a:spAutoFit/>
          </a:bodyPr>
          <a:lstStyle/>
          <a:p>
            <a:r>
              <a:rPr lang="ru-RU" dirty="0"/>
              <a:t>Автоматизированы консолидационные поправки:</a:t>
            </a:r>
          </a:p>
          <a:p>
            <a:pPr marL="285750" indent="-285750">
              <a:buFont typeface="Wingdings" pitchFamily="2" charset="2"/>
              <a:buChar char="§"/>
            </a:pPr>
            <a:endParaRPr lang="ru-RU" dirty="0"/>
          </a:p>
          <a:p>
            <a:pPr marL="285750" indent="-285750">
              <a:buFont typeface="Wingdings" pitchFamily="2" charset="2"/>
              <a:buChar char="§"/>
            </a:pPr>
            <a:r>
              <a:rPr lang="ru-RU" dirty="0"/>
              <a:t>расчет эффективных долей владения с учетом встречных и косвенных инвестиций;</a:t>
            </a:r>
          </a:p>
          <a:p>
            <a:pPr marL="285750" indent="-285750">
              <a:buFont typeface="Wingdings" pitchFamily="2" charset="2"/>
              <a:buChar char="§"/>
            </a:pPr>
            <a:r>
              <a:rPr lang="ru-RU" dirty="0"/>
              <a:t>расчет </a:t>
            </a:r>
            <a:r>
              <a:rPr lang="ru-RU" dirty="0" err="1"/>
              <a:t>гудвила</a:t>
            </a:r>
            <a:r>
              <a:rPr lang="ru-RU" dirty="0"/>
              <a:t> и неконтрольных долей участия;</a:t>
            </a:r>
          </a:p>
          <a:p>
            <a:pPr marL="285750" indent="-285750">
              <a:buFont typeface="Wingdings" pitchFamily="2" charset="2"/>
              <a:buChar char="§"/>
            </a:pPr>
            <a:r>
              <a:rPr lang="ru-RU" dirty="0"/>
              <a:t>исключение инвестиций против капитала;</a:t>
            </a:r>
          </a:p>
          <a:p>
            <a:pPr marL="285750" indent="-285750">
              <a:buFont typeface="Wingdings" pitchFamily="2" charset="2"/>
              <a:buChar char="§"/>
            </a:pPr>
            <a:r>
              <a:rPr lang="ru-RU" dirty="0"/>
              <a:t>исключение внутригрупповых расчетов и нереализованных прибылей;</a:t>
            </a:r>
          </a:p>
          <a:p>
            <a:pPr marL="285750" indent="-285750">
              <a:buFont typeface="Wingdings" pitchFamily="2" charset="2"/>
              <a:buChar char="§"/>
            </a:pPr>
            <a:r>
              <a:rPr lang="ru-RU" dirty="0"/>
              <a:t>расчет трансляционного резерва.</a:t>
            </a:r>
          </a:p>
        </p:txBody>
      </p:sp>
    </p:spTree>
    <p:extLst>
      <p:ext uri="{BB962C8B-B14F-4D97-AF65-F5344CB8AC3E}">
        <p14:creationId xmlns:p14="http://schemas.microsoft.com/office/powerpoint/2010/main" val="42507612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900" y="120582"/>
            <a:ext cx="87122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en-US" dirty="0"/>
              <a:t>Консолидация данных: периметр консолидации и его изменение</a:t>
            </a:r>
            <a:endParaRPr lang="ru-RU" dirty="0">
              <a:solidFill>
                <a:srgbClr val="0C1E34"/>
              </a:solidFill>
              <a:latin typeface="Gotham Pro" panose="02000503040000020004" pitchFamily="50" charset="0"/>
              <a:cs typeface="Gotham Pro" panose="02000503040000020004" pitchFamily="50" charset="0"/>
            </a:endParaRPr>
          </a:p>
        </p:txBody>
      </p:sp>
      <p:sp>
        <p:nvSpPr>
          <p:cNvPr id="10" name="Номер слайда 1">
            <a:extLst>
              <a:ext uri="{FF2B5EF4-FFF2-40B4-BE49-F238E27FC236}">
                <a16:creationId xmlns:a16="http://schemas.microsoft.com/office/drawing/2014/main" id="{D67E5F2C-3DEF-41C8-8090-99BE5F1BBA11}"/>
              </a:ext>
            </a:extLst>
          </p:cNvPr>
          <p:cNvSpPr>
            <a:spLocks noGrp="1"/>
          </p:cNvSpPr>
          <p:nvPr>
            <p:ph type="sldNum" sz="quarter" idx="12"/>
          </p:nvPr>
        </p:nvSpPr>
        <p:spPr>
          <a:xfrm>
            <a:off x="9385472" y="6451052"/>
            <a:ext cx="2743200" cy="365125"/>
          </a:xfrm>
          <a:prstGeom prst="rect">
            <a:avLst/>
          </a:prstGeom>
        </p:spPr>
        <p:txBody>
          <a:bodyPr/>
          <a:lstStyle/>
          <a:p>
            <a:fld id="{9C70A23B-64CD-4924-9B44-D7B9484B0353}" type="slidenum">
              <a:rPr lang="ru-RU" smtClean="0"/>
              <a:t>51</a:t>
            </a:fld>
            <a:endParaRPr lang="ru-RU"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232" y="1164615"/>
            <a:ext cx="9820275" cy="5114925"/>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ая выноска 8"/>
          <p:cNvSpPr/>
          <p:nvPr/>
        </p:nvSpPr>
        <p:spPr bwMode="auto">
          <a:xfrm>
            <a:off x="7962960" y="3722077"/>
            <a:ext cx="3654609" cy="1529861"/>
          </a:xfrm>
          <a:prstGeom prst="wedgeRectCallout">
            <a:avLst>
              <a:gd name="adj1" fmla="val -84828"/>
              <a:gd name="adj2" fmla="val -21451"/>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pPr marL="0" lvl="1">
              <a:defRPr/>
            </a:pPr>
            <a:endParaRPr lang="ru-RU" sz="1400" dirty="0"/>
          </a:p>
          <a:p>
            <a:pPr marL="0" lvl="1">
              <a:defRPr/>
            </a:pPr>
            <a:r>
              <a:rPr lang="ru-RU" sz="1400" dirty="0"/>
              <a:t>В </a:t>
            </a:r>
            <a:r>
              <a:rPr lang="ru-RU" sz="1400" dirty="0" err="1"/>
              <a:t>1С.УХ</a:t>
            </a:r>
            <a:r>
              <a:rPr lang="ru-RU" sz="1400" dirty="0"/>
              <a:t> автоматически рассчитывается эффективная доля участия для периметра компаний, включающего элементы косвенного и перекрестного владения</a:t>
            </a:r>
          </a:p>
          <a:p>
            <a:pPr>
              <a:defRPr/>
            </a:pPr>
            <a:endParaRPr lang="ru-RU" sz="1400" dirty="0"/>
          </a:p>
        </p:txBody>
      </p:sp>
    </p:spTree>
    <p:extLst>
      <p:ext uri="{BB962C8B-B14F-4D97-AF65-F5344CB8AC3E}">
        <p14:creationId xmlns:p14="http://schemas.microsoft.com/office/powerpoint/2010/main" val="25147095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900" y="120582"/>
            <a:ext cx="87122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ru-RU" dirty="0"/>
              <a:t>Сверка </a:t>
            </a:r>
            <a:r>
              <a:rPr lang="ru-RU" altLang="ru-RU" dirty="0" err="1"/>
              <a:t>ВГО</a:t>
            </a:r>
            <a:endParaRPr lang="ru-RU" dirty="0">
              <a:solidFill>
                <a:srgbClr val="0C1E34"/>
              </a:solidFill>
              <a:latin typeface="Gotham Pro" panose="02000503040000020004" pitchFamily="50" charset="0"/>
              <a:cs typeface="Gotham Pro" panose="02000503040000020004" pitchFamily="50" charset="0"/>
            </a:endParaRPr>
          </a:p>
        </p:txBody>
      </p:sp>
      <p:sp>
        <p:nvSpPr>
          <p:cNvPr id="10" name="Номер слайда 1">
            <a:extLst>
              <a:ext uri="{FF2B5EF4-FFF2-40B4-BE49-F238E27FC236}">
                <a16:creationId xmlns:a16="http://schemas.microsoft.com/office/drawing/2014/main" id="{D67E5F2C-3DEF-41C8-8090-99BE5F1BBA11}"/>
              </a:ext>
            </a:extLst>
          </p:cNvPr>
          <p:cNvSpPr>
            <a:spLocks noGrp="1"/>
          </p:cNvSpPr>
          <p:nvPr>
            <p:ph type="sldNum" sz="quarter" idx="12"/>
          </p:nvPr>
        </p:nvSpPr>
        <p:spPr>
          <a:xfrm>
            <a:off x="9385472" y="6451052"/>
            <a:ext cx="2743200" cy="365125"/>
          </a:xfrm>
          <a:prstGeom prst="rect">
            <a:avLst/>
          </a:prstGeom>
        </p:spPr>
        <p:txBody>
          <a:bodyPr/>
          <a:lstStyle/>
          <a:p>
            <a:fld id="{9C70A23B-64CD-4924-9B44-D7B9484B0353}" type="slidenum">
              <a:rPr lang="ru-RU" smtClean="0"/>
              <a:t>52</a:t>
            </a:fld>
            <a:endParaRPr lang="ru-RU" dirty="0"/>
          </a:p>
        </p:txBody>
      </p:sp>
      <p:sp>
        <p:nvSpPr>
          <p:cNvPr id="17" name="Левая круглая скобка 16"/>
          <p:cNvSpPr/>
          <p:nvPr/>
        </p:nvSpPr>
        <p:spPr>
          <a:xfrm>
            <a:off x="1507357" y="2079494"/>
            <a:ext cx="125761" cy="3796078"/>
          </a:xfrm>
          <a:prstGeom prst="leftBracket">
            <a:avLst/>
          </a:prstGeom>
          <a:ln w="57150">
            <a:solidFill>
              <a:srgbClr val="FAA63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 name="Левая круглая скобка 17"/>
          <p:cNvSpPr/>
          <p:nvPr/>
        </p:nvSpPr>
        <p:spPr>
          <a:xfrm flipH="1">
            <a:off x="5069705" y="2079494"/>
            <a:ext cx="145109" cy="3796078"/>
          </a:xfrm>
          <a:prstGeom prst="leftBracket">
            <a:avLst/>
          </a:prstGeom>
          <a:ln w="57150">
            <a:solidFill>
              <a:srgbClr val="FAA63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9" name="TextBox 18"/>
          <p:cNvSpPr txBox="1"/>
          <p:nvPr/>
        </p:nvSpPr>
        <p:spPr>
          <a:xfrm>
            <a:off x="1802632" y="1666912"/>
            <a:ext cx="3019425" cy="523220"/>
          </a:xfrm>
          <a:prstGeom prst="rect">
            <a:avLst/>
          </a:prstGeom>
          <a:solidFill>
            <a:srgbClr val="FAA634"/>
          </a:solidFill>
        </p:spPr>
        <p:txBody>
          <a:bodyPr wrap="square" rtlCol="0">
            <a:spAutoFit/>
          </a:bodyPr>
          <a:lstStyle/>
          <a:p>
            <a:pPr lvl="0" algn="ctr"/>
            <a:r>
              <a:rPr lang="ru-RU" sz="1400" dirty="0"/>
              <a:t>Общая схема процесса сверки и урегулирования </a:t>
            </a:r>
            <a:r>
              <a:rPr lang="ru-RU" sz="1400" dirty="0" err="1"/>
              <a:t>ВГО</a:t>
            </a:r>
            <a:endParaRPr lang="ru-RU" sz="1400" dirty="0"/>
          </a:p>
        </p:txBody>
      </p:sp>
      <p:sp>
        <p:nvSpPr>
          <p:cNvPr id="21" name="Прямоугольник 20"/>
          <p:cNvSpPr/>
          <p:nvPr/>
        </p:nvSpPr>
        <p:spPr bwMode="auto">
          <a:xfrm>
            <a:off x="1802632" y="2425896"/>
            <a:ext cx="3176588" cy="767862"/>
          </a:xfrm>
          <a:prstGeom prst="rect">
            <a:avLst/>
          </a:prstGeom>
          <a:solidFill>
            <a:schemeClr val="accent1">
              <a:lumMod val="40000"/>
              <a:lumOff val="60000"/>
            </a:schemeClr>
          </a:solidFill>
          <a:ln>
            <a:solidFill>
              <a:schemeClr val="accent4">
                <a:lumMod val="10000"/>
                <a:lumOff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lvl="0" algn="ctr"/>
            <a:r>
              <a:rPr lang="ru-RU" sz="1400" dirty="0">
                <a:solidFill>
                  <a:srgbClr val="44546A">
                    <a:lumMod val="75000"/>
                  </a:srgbClr>
                </a:solidFill>
              </a:rPr>
              <a:t>Настройка параметров сверки</a:t>
            </a:r>
          </a:p>
        </p:txBody>
      </p:sp>
      <p:sp>
        <p:nvSpPr>
          <p:cNvPr id="22" name="Прямоугольник 21"/>
          <p:cNvSpPr/>
          <p:nvPr/>
        </p:nvSpPr>
        <p:spPr bwMode="auto">
          <a:xfrm>
            <a:off x="1802632" y="3303456"/>
            <a:ext cx="3176588" cy="714375"/>
          </a:xfrm>
          <a:prstGeom prst="rect">
            <a:avLst/>
          </a:prstGeom>
          <a:solidFill>
            <a:schemeClr val="accent1">
              <a:lumMod val="40000"/>
              <a:lumOff val="60000"/>
            </a:schemeClr>
          </a:solidFill>
          <a:ln>
            <a:solidFill>
              <a:schemeClr val="accent4">
                <a:lumMod val="10000"/>
                <a:lumOff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a:r>
              <a:rPr lang="ru-RU" sz="1400" dirty="0">
                <a:solidFill>
                  <a:srgbClr val="44546A">
                    <a:lumMod val="75000"/>
                  </a:srgbClr>
                </a:solidFill>
              </a:rPr>
              <a:t>Портал сверки </a:t>
            </a:r>
            <a:r>
              <a:rPr lang="ru-RU" sz="1400" dirty="0" err="1">
                <a:solidFill>
                  <a:srgbClr val="44546A">
                    <a:lumMod val="75000"/>
                  </a:srgbClr>
                </a:solidFill>
              </a:rPr>
              <a:t>ВГО</a:t>
            </a:r>
            <a:r>
              <a:rPr lang="ru-RU" sz="1400" dirty="0">
                <a:solidFill>
                  <a:srgbClr val="44546A">
                    <a:lumMod val="75000"/>
                  </a:srgbClr>
                </a:solidFill>
              </a:rPr>
              <a:t> и ввод комментариев по расхождениям</a:t>
            </a:r>
          </a:p>
        </p:txBody>
      </p:sp>
      <p:sp>
        <p:nvSpPr>
          <p:cNvPr id="23" name="Прямоугольник 22"/>
          <p:cNvSpPr/>
          <p:nvPr/>
        </p:nvSpPr>
        <p:spPr bwMode="auto">
          <a:xfrm>
            <a:off x="1802632" y="4096800"/>
            <a:ext cx="3176588" cy="840927"/>
          </a:xfrm>
          <a:prstGeom prst="rect">
            <a:avLst/>
          </a:prstGeom>
          <a:solidFill>
            <a:schemeClr val="accent1">
              <a:lumMod val="40000"/>
              <a:lumOff val="60000"/>
            </a:schemeClr>
          </a:solidFill>
          <a:ln>
            <a:solidFill>
              <a:schemeClr val="accent4">
                <a:lumMod val="10000"/>
                <a:lumOff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lvl="0" algn="ctr"/>
            <a:r>
              <a:rPr lang="ru-RU" sz="1400" dirty="0">
                <a:solidFill>
                  <a:srgbClr val="44546A">
                    <a:lumMod val="75000"/>
                  </a:srgbClr>
                </a:solidFill>
              </a:rPr>
              <a:t>Инициализация спора и закрытие сверки</a:t>
            </a:r>
          </a:p>
        </p:txBody>
      </p:sp>
      <p:sp>
        <p:nvSpPr>
          <p:cNvPr id="24" name="Прямоугольник 23"/>
          <p:cNvSpPr/>
          <p:nvPr/>
        </p:nvSpPr>
        <p:spPr bwMode="auto">
          <a:xfrm>
            <a:off x="1802632" y="5098757"/>
            <a:ext cx="3176588" cy="776815"/>
          </a:xfrm>
          <a:prstGeom prst="rect">
            <a:avLst/>
          </a:prstGeom>
          <a:solidFill>
            <a:schemeClr val="accent1">
              <a:lumMod val="40000"/>
              <a:lumOff val="60000"/>
            </a:schemeClr>
          </a:solidFill>
          <a:ln>
            <a:solidFill>
              <a:schemeClr val="accent4">
                <a:lumMod val="10000"/>
                <a:lumOff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lvl="0" algn="ctr"/>
            <a:r>
              <a:rPr lang="ru-RU" sz="1400" dirty="0">
                <a:solidFill>
                  <a:srgbClr val="44546A">
                    <a:lumMod val="75000"/>
                  </a:srgbClr>
                </a:solidFill>
              </a:rPr>
              <a:t>Отчеты по сверке и контроль хода сверки</a:t>
            </a:r>
          </a:p>
        </p:txBody>
      </p:sp>
      <p:sp>
        <p:nvSpPr>
          <p:cNvPr id="25" name="Левая круглая скобка 24"/>
          <p:cNvSpPr/>
          <p:nvPr/>
        </p:nvSpPr>
        <p:spPr>
          <a:xfrm>
            <a:off x="6040479" y="2064685"/>
            <a:ext cx="125761" cy="3796078"/>
          </a:xfrm>
          <a:prstGeom prst="leftBracket">
            <a:avLst/>
          </a:prstGeom>
          <a:ln w="57150">
            <a:solidFill>
              <a:srgbClr val="FAA63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6" name="Левая круглая скобка 25"/>
          <p:cNvSpPr/>
          <p:nvPr/>
        </p:nvSpPr>
        <p:spPr>
          <a:xfrm flipH="1">
            <a:off x="9602827" y="2064685"/>
            <a:ext cx="145109" cy="3796078"/>
          </a:xfrm>
          <a:prstGeom prst="leftBracket">
            <a:avLst/>
          </a:prstGeom>
          <a:ln w="57150">
            <a:solidFill>
              <a:srgbClr val="FAA63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7" name="TextBox 26"/>
          <p:cNvSpPr txBox="1"/>
          <p:nvPr/>
        </p:nvSpPr>
        <p:spPr>
          <a:xfrm>
            <a:off x="6335754" y="1652103"/>
            <a:ext cx="3019425" cy="523220"/>
          </a:xfrm>
          <a:prstGeom prst="rect">
            <a:avLst/>
          </a:prstGeom>
          <a:solidFill>
            <a:srgbClr val="FAA634"/>
          </a:solidFill>
        </p:spPr>
        <p:txBody>
          <a:bodyPr wrap="square" rtlCol="0">
            <a:spAutoFit/>
          </a:bodyPr>
          <a:lstStyle/>
          <a:p>
            <a:pPr lvl="0" algn="ctr"/>
            <a:r>
              <a:rPr lang="ru-RU" sz="1400" dirty="0"/>
              <a:t>Схема процесса исключения </a:t>
            </a:r>
            <a:r>
              <a:rPr lang="ru-RU" sz="1400" dirty="0" err="1"/>
              <a:t>ВГО</a:t>
            </a:r>
            <a:r>
              <a:rPr lang="ru-RU" sz="1400" dirty="0"/>
              <a:t> и нереализованной прибыли</a:t>
            </a:r>
          </a:p>
        </p:txBody>
      </p:sp>
      <p:sp>
        <p:nvSpPr>
          <p:cNvPr id="33" name="Прямоугольник 32"/>
          <p:cNvSpPr/>
          <p:nvPr/>
        </p:nvSpPr>
        <p:spPr bwMode="auto">
          <a:xfrm>
            <a:off x="6413113" y="3175933"/>
            <a:ext cx="2864705" cy="767862"/>
          </a:xfrm>
          <a:prstGeom prst="rect">
            <a:avLst/>
          </a:prstGeom>
          <a:solidFill>
            <a:schemeClr val="accent1">
              <a:lumMod val="40000"/>
              <a:lumOff val="60000"/>
            </a:schemeClr>
          </a:solidFill>
          <a:ln>
            <a:solidFill>
              <a:schemeClr val="accent4">
                <a:lumMod val="10000"/>
                <a:lumOff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lvl="0" algn="ctr"/>
            <a:r>
              <a:rPr lang="ru-RU" sz="1400" dirty="0">
                <a:solidFill>
                  <a:srgbClr val="44546A">
                    <a:lumMod val="75000"/>
                  </a:srgbClr>
                </a:solidFill>
              </a:rPr>
              <a:t>Настройка параметров исключения (элиминации) </a:t>
            </a:r>
            <a:r>
              <a:rPr lang="ru-RU" sz="1400" dirty="0" err="1">
                <a:solidFill>
                  <a:srgbClr val="44546A">
                    <a:lumMod val="75000"/>
                  </a:srgbClr>
                </a:solidFill>
              </a:rPr>
              <a:t>ВГО</a:t>
            </a:r>
            <a:endParaRPr lang="ru-RU" sz="1400" dirty="0">
              <a:solidFill>
                <a:srgbClr val="44546A">
                  <a:lumMod val="75000"/>
                </a:srgbClr>
              </a:solidFill>
            </a:endParaRPr>
          </a:p>
        </p:txBody>
      </p:sp>
      <p:sp>
        <p:nvSpPr>
          <p:cNvPr id="34" name="Прямоугольник 33"/>
          <p:cNvSpPr/>
          <p:nvPr/>
        </p:nvSpPr>
        <p:spPr bwMode="auto">
          <a:xfrm>
            <a:off x="6482343" y="4229500"/>
            <a:ext cx="2864705" cy="752109"/>
          </a:xfrm>
          <a:prstGeom prst="rect">
            <a:avLst/>
          </a:prstGeom>
          <a:solidFill>
            <a:schemeClr val="accent1">
              <a:lumMod val="40000"/>
              <a:lumOff val="60000"/>
            </a:schemeClr>
          </a:solidFill>
          <a:ln>
            <a:solidFill>
              <a:schemeClr val="accent4">
                <a:lumMod val="10000"/>
                <a:lumOff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lvl="0" algn="ctr"/>
            <a:r>
              <a:rPr lang="ru-RU" sz="1400" dirty="0">
                <a:solidFill>
                  <a:srgbClr val="44546A">
                    <a:lumMod val="75000"/>
                  </a:srgbClr>
                </a:solidFill>
              </a:rPr>
              <a:t>Запуск процесса исключения </a:t>
            </a:r>
            <a:r>
              <a:rPr lang="ru-RU" sz="1400" dirty="0" err="1">
                <a:solidFill>
                  <a:srgbClr val="44546A">
                    <a:lumMod val="75000"/>
                  </a:srgbClr>
                </a:solidFill>
              </a:rPr>
              <a:t>ВГО</a:t>
            </a:r>
            <a:endParaRPr lang="ru-RU" sz="1400" dirty="0">
              <a:solidFill>
                <a:srgbClr val="44546A">
                  <a:lumMod val="75000"/>
                </a:srgbClr>
              </a:solidFill>
            </a:endParaRPr>
          </a:p>
        </p:txBody>
      </p:sp>
      <p:sp>
        <p:nvSpPr>
          <p:cNvPr id="35" name="TextBox 34"/>
          <p:cNvSpPr txBox="1"/>
          <p:nvPr/>
        </p:nvSpPr>
        <p:spPr>
          <a:xfrm>
            <a:off x="-62392" y="3286116"/>
            <a:ext cx="1865024" cy="646331"/>
          </a:xfrm>
          <a:prstGeom prst="rect">
            <a:avLst/>
          </a:prstGeom>
          <a:noFill/>
        </p:spPr>
        <p:txBody>
          <a:bodyPr wrap="square" rtlCol="0">
            <a:spAutoFit/>
          </a:bodyPr>
          <a:lstStyle>
            <a:defPPr>
              <a:defRPr lang="ru-RU"/>
            </a:defPPr>
            <a:lvl1pPr algn="ctr">
              <a:defRPr b="1">
                <a:solidFill>
                  <a:schemeClr val="bg1">
                    <a:lumMod val="50000"/>
                  </a:schemeClr>
                </a:solidFill>
              </a:defRPr>
            </a:lvl1pPr>
          </a:lstStyle>
          <a:p>
            <a:r>
              <a:rPr lang="ru-RU" dirty="0"/>
              <a:t>Сверка </a:t>
            </a:r>
          </a:p>
          <a:p>
            <a:r>
              <a:rPr lang="ru-RU" dirty="0"/>
              <a:t>ВГО</a:t>
            </a:r>
          </a:p>
        </p:txBody>
      </p:sp>
      <p:sp>
        <p:nvSpPr>
          <p:cNvPr id="36" name="TextBox 35"/>
          <p:cNvSpPr txBox="1"/>
          <p:nvPr/>
        </p:nvSpPr>
        <p:spPr>
          <a:xfrm>
            <a:off x="9896236" y="3329032"/>
            <a:ext cx="1709610" cy="646331"/>
          </a:xfrm>
          <a:prstGeom prst="rect">
            <a:avLst/>
          </a:prstGeom>
          <a:noFill/>
        </p:spPr>
        <p:txBody>
          <a:bodyPr wrap="square" rtlCol="0">
            <a:spAutoFit/>
          </a:bodyPr>
          <a:lstStyle/>
          <a:p>
            <a:pPr algn="ctr"/>
            <a:r>
              <a:rPr lang="ru-RU" b="1" dirty="0">
                <a:solidFill>
                  <a:schemeClr val="bg1">
                    <a:lumMod val="50000"/>
                  </a:schemeClr>
                </a:solidFill>
              </a:rPr>
              <a:t>Исключение</a:t>
            </a:r>
            <a:r>
              <a:rPr lang="ru-RU" b="1" dirty="0"/>
              <a:t> </a:t>
            </a:r>
            <a:r>
              <a:rPr lang="ru-RU" b="1" dirty="0">
                <a:solidFill>
                  <a:schemeClr val="bg1">
                    <a:lumMod val="50000"/>
                  </a:schemeClr>
                </a:solidFill>
              </a:rPr>
              <a:t>ВГО</a:t>
            </a:r>
          </a:p>
        </p:txBody>
      </p:sp>
      <p:sp>
        <p:nvSpPr>
          <p:cNvPr id="4" name="Плюс 3"/>
          <p:cNvSpPr/>
          <p:nvPr/>
        </p:nvSpPr>
        <p:spPr>
          <a:xfrm>
            <a:off x="5314222" y="3393331"/>
            <a:ext cx="622785" cy="587722"/>
          </a:xfrm>
          <a:prstGeom prst="mathPl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761352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900" y="120582"/>
            <a:ext cx="87122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ru-RU" dirty="0"/>
              <a:t>Сверка </a:t>
            </a:r>
            <a:r>
              <a:rPr lang="ru-RU" altLang="ru-RU" dirty="0" err="1"/>
              <a:t>ВГО</a:t>
            </a:r>
            <a:r>
              <a:rPr lang="ru-RU" altLang="ru-RU" dirty="0"/>
              <a:t>: работа с порталом сверки</a:t>
            </a:r>
            <a:endParaRPr lang="ru-RU" dirty="0">
              <a:solidFill>
                <a:srgbClr val="0C1E34"/>
              </a:solidFill>
              <a:latin typeface="Gotham Pro" panose="02000503040000020004" pitchFamily="50" charset="0"/>
              <a:cs typeface="Gotham Pro" panose="02000503040000020004" pitchFamily="50" charset="0"/>
            </a:endParaRPr>
          </a:p>
        </p:txBody>
      </p:sp>
      <p:sp>
        <p:nvSpPr>
          <p:cNvPr id="10" name="Номер слайда 1">
            <a:extLst>
              <a:ext uri="{FF2B5EF4-FFF2-40B4-BE49-F238E27FC236}">
                <a16:creationId xmlns:a16="http://schemas.microsoft.com/office/drawing/2014/main" id="{D67E5F2C-3DEF-41C8-8090-99BE5F1BBA11}"/>
              </a:ext>
            </a:extLst>
          </p:cNvPr>
          <p:cNvSpPr>
            <a:spLocks noGrp="1"/>
          </p:cNvSpPr>
          <p:nvPr>
            <p:ph type="sldNum" sz="quarter" idx="12"/>
          </p:nvPr>
        </p:nvSpPr>
        <p:spPr>
          <a:xfrm>
            <a:off x="9385472" y="6451052"/>
            <a:ext cx="2743200" cy="365125"/>
          </a:xfrm>
          <a:prstGeom prst="rect">
            <a:avLst/>
          </a:prstGeom>
        </p:spPr>
        <p:txBody>
          <a:bodyPr/>
          <a:lstStyle/>
          <a:p>
            <a:fld id="{9C70A23B-64CD-4924-9B44-D7B9484B0353}" type="slidenum">
              <a:rPr lang="ru-RU" smtClean="0"/>
              <a:t>53</a:t>
            </a:fld>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026" y="1014187"/>
            <a:ext cx="9127738" cy="3331356"/>
          </a:xfrm>
          <a:prstGeom prst="rect">
            <a:avLst/>
          </a:prstGeom>
          <a:noFill/>
          <a:ln w="25400">
            <a:solidFill>
              <a:srgbClr val="3A5D80"/>
            </a:solidFill>
            <a:miter lim="800000"/>
            <a:headEnd/>
            <a:tailEnd/>
          </a:ln>
          <a:effectLst/>
        </p:spPr>
      </p:pic>
      <p:sp>
        <p:nvSpPr>
          <p:cNvPr id="7" name="Прямоугольник 6"/>
          <p:cNvSpPr/>
          <p:nvPr/>
        </p:nvSpPr>
        <p:spPr bwMode="auto">
          <a:xfrm>
            <a:off x="1898818" y="4375572"/>
            <a:ext cx="1764829" cy="2023154"/>
          </a:xfrm>
          <a:prstGeom prst="rect">
            <a:avLst/>
          </a:prstGeom>
          <a:solidFill>
            <a:schemeClr val="accent1">
              <a:lumMod val="60000"/>
              <a:lumOff val="40000"/>
            </a:schemeClr>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defPPr>
              <a:defRPr lang="ru-RU"/>
            </a:defPPr>
            <a:lvl1pPr algn="l" rtl="0" fontAlgn="base">
              <a:spcBef>
                <a:spcPct val="0"/>
              </a:spcBef>
              <a:spcAft>
                <a:spcPct val="0"/>
              </a:spcAft>
              <a:defRPr sz="2000" kern="1200">
                <a:solidFill>
                  <a:schemeClr val="dk1"/>
                </a:solidFill>
                <a:latin typeface="+mn-lt"/>
                <a:ea typeface="+mn-ea"/>
                <a:cs typeface="+mn-cs"/>
              </a:defRPr>
            </a:lvl1pPr>
            <a:lvl2pPr marL="457200" algn="l" rtl="0" fontAlgn="base">
              <a:spcBef>
                <a:spcPct val="0"/>
              </a:spcBef>
              <a:spcAft>
                <a:spcPct val="0"/>
              </a:spcAft>
              <a:defRPr sz="2000" kern="1200">
                <a:solidFill>
                  <a:schemeClr val="dk1"/>
                </a:solidFill>
                <a:latin typeface="+mn-lt"/>
                <a:ea typeface="+mn-ea"/>
                <a:cs typeface="+mn-cs"/>
              </a:defRPr>
            </a:lvl2pPr>
            <a:lvl3pPr marL="914400" algn="l" rtl="0" fontAlgn="base">
              <a:spcBef>
                <a:spcPct val="0"/>
              </a:spcBef>
              <a:spcAft>
                <a:spcPct val="0"/>
              </a:spcAft>
              <a:defRPr sz="2000" kern="1200">
                <a:solidFill>
                  <a:schemeClr val="dk1"/>
                </a:solidFill>
                <a:latin typeface="+mn-lt"/>
                <a:ea typeface="+mn-ea"/>
                <a:cs typeface="+mn-cs"/>
              </a:defRPr>
            </a:lvl3pPr>
            <a:lvl4pPr marL="1371600" algn="l" rtl="0" fontAlgn="base">
              <a:spcBef>
                <a:spcPct val="0"/>
              </a:spcBef>
              <a:spcAft>
                <a:spcPct val="0"/>
              </a:spcAft>
              <a:defRPr sz="2000" kern="1200">
                <a:solidFill>
                  <a:schemeClr val="dk1"/>
                </a:solidFill>
                <a:latin typeface="+mn-lt"/>
                <a:ea typeface="+mn-ea"/>
                <a:cs typeface="+mn-cs"/>
              </a:defRPr>
            </a:lvl4pPr>
            <a:lvl5pPr marL="1828800" algn="l" rtl="0" fontAlgn="base">
              <a:spcBef>
                <a:spcPct val="0"/>
              </a:spcBef>
              <a:spcAft>
                <a:spcPct val="0"/>
              </a:spcAft>
              <a:defRPr sz="2000" kern="1200">
                <a:solidFill>
                  <a:schemeClr val="dk1"/>
                </a:solidFill>
                <a:latin typeface="+mn-lt"/>
                <a:ea typeface="+mn-ea"/>
                <a:cs typeface="+mn-cs"/>
              </a:defRPr>
            </a:lvl5pPr>
            <a:lvl6pPr marL="2286000" algn="l" defTabSz="914400" rtl="0" eaLnBrk="1" latinLnBrk="0" hangingPunct="1">
              <a:defRPr sz="2000" kern="1200">
                <a:solidFill>
                  <a:schemeClr val="dk1"/>
                </a:solidFill>
                <a:latin typeface="+mn-lt"/>
                <a:ea typeface="+mn-ea"/>
                <a:cs typeface="+mn-cs"/>
              </a:defRPr>
            </a:lvl6pPr>
            <a:lvl7pPr marL="2743200" algn="l" defTabSz="914400" rtl="0" eaLnBrk="1" latinLnBrk="0" hangingPunct="1">
              <a:defRPr sz="2000" kern="1200">
                <a:solidFill>
                  <a:schemeClr val="dk1"/>
                </a:solidFill>
                <a:latin typeface="+mn-lt"/>
                <a:ea typeface="+mn-ea"/>
                <a:cs typeface="+mn-cs"/>
              </a:defRPr>
            </a:lvl7pPr>
            <a:lvl8pPr marL="3200400" algn="l" defTabSz="914400" rtl="0" eaLnBrk="1" latinLnBrk="0" hangingPunct="1">
              <a:defRPr sz="2000" kern="1200">
                <a:solidFill>
                  <a:schemeClr val="dk1"/>
                </a:solidFill>
                <a:latin typeface="+mn-lt"/>
                <a:ea typeface="+mn-ea"/>
                <a:cs typeface="+mn-cs"/>
              </a:defRPr>
            </a:lvl8pPr>
            <a:lvl9pPr marL="3657600" algn="l" defTabSz="914400" rtl="0" eaLnBrk="1" latinLnBrk="0" hangingPunct="1">
              <a:defRPr sz="2000" kern="1200">
                <a:solidFill>
                  <a:schemeClr val="dk1"/>
                </a:solidFill>
                <a:latin typeface="+mn-lt"/>
                <a:ea typeface="+mn-ea"/>
                <a:cs typeface="+mn-cs"/>
              </a:defRPr>
            </a:lvl9pPr>
          </a:lstStyle>
          <a:p>
            <a:pPr marR="0" algn="ctr" defTabSz="914400" rtl="0" eaLnBrk="1" fontAlgn="base" latinLnBrk="0" hangingPunct="1">
              <a:lnSpc>
                <a:spcPct val="90000"/>
              </a:lnSpc>
              <a:spcBef>
                <a:spcPct val="50000"/>
              </a:spcBef>
              <a:spcAft>
                <a:spcPct val="0"/>
              </a:spcAft>
              <a:buClrTx/>
              <a:buSzTx/>
              <a:tabLst/>
            </a:pPr>
            <a:r>
              <a:rPr lang="ru-RU" sz="1300" dirty="0">
                <a:solidFill>
                  <a:schemeClr val="tx1"/>
                </a:solidFill>
              </a:rPr>
              <a:t>В портале сверки ВГО предусмотрены фильтры, позволяющие делать отбор расхождений по определенным условиям</a:t>
            </a:r>
            <a:endParaRPr kumimoji="0" lang="ru-RU" sz="1300" b="0" i="0" u="none" strike="noStrike" cap="none" normalizeH="0" baseline="0" dirty="0">
              <a:ln>
                <a:noFill/>
              </a:ln>
              <a:solidFill>
                <a:schemeClr val="tx1"/>
              </a:solidFill>
              <a:effectLst/>
            </a:endParaRPr>
          </a:p>
        </p:txBody>
      </p:sp>
      <p:sp>
        <p:nvSpPr>
          <p:cNvPr id="8" name="Прямоугольник 7"/>
          <p:cNvSpPr/>
          <p:nvPr/>
        </p:nvSpPr>
        <p:spPr bwMode="auto">
          <a:xfrm>
            <a:off x="4035201" y="4340914"/>
            <a:ext cx="1860694" cy="2057811"/>
          </a:xfrm>
          <a:prstGeom prst="rect">
            <a:avLst/>
          </a:prstGeom>
          <a:solidFill>
            <a:schemeClr val="accent1">
              <a:lumMod val="60000"/>
              <a:lumOff val="40000"/>
            </a:schemeClr>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ct val="90000"/>
              </a:lnSpc>
              <a:spcBef>
                <a:spcPct val="50000"/>
              </a:spcBef>
              <a:spcAft>
                <a:spcPct val="0"/>
              </a:spcAft>
            </a:pPr>
            <a:r>
              <a:rPr lang="ru-RU" sz="1300" dirty="0">
                <a:solidFill>
                  <a:schemeClr val="tx1"/>
                </a:solidFill>
              </a:rPr>
              <a:t>Можно вывести расхождения, которые не прокомментированы и при этом выше определенного порога</a:t>
            </a:r>
          </a:p>
        </p:txBody>
      </p:sp>
      <p:sp>
        <p:nvSpPr>
          <p:cNvPr id="11" name="Прямоугольник 10"/>
          <p:cNvSpPr/>
          <p:nvPr/>
        </p:nvSpPr>
        <p:spPr bwMode="auto">
          <a:xfrm>
            <a:off x="6338493" y="4331571"/>
            <a:ext cx="1717642" cy="2057811"/>
          </a:xfrm>
          <a:prstGeom prst="rect">
            <a:avLst/>
          </a:prstGeom>
          <a:solidFill>
            <a:schemeClr val="accent1">
              <a:lumMod val="60000"/>
              <a:lumOff val="40000"/>
            </a:schemeClr>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ct val="90000"/>
              </a:lnSpc>
              <a:spcBef>
                <a:spcPct val="50000"/>
              </a:spcBef>
              <a:spcAft>
                <a:spcPct val="0"/>
              </a:spcAft>
            </a:pPr>
            <a:r>
              <a:rPr lang="ru-RU" sz="1300" dirty="0">
                <a:solidFill>
                  <a:schemeClr val="tx1"/>
                </a:solidFill>
              </a:rPr>
              <a:t>Также можно отобразить все расхождения, по которым стороны не согласны друг с другом (спор), или сделать отбор по другим параметрам</a:t>
            </a:r>
          </a:p>
        </p:txBody>
      </p:sp>
      <p:sp>
        <p:nvSpPr>
          <p:cNvPr id="12" name="Прямоугольник 11"/>
          <p:cNvSpPr/>
          <p:nvPr/>
        </p:nvSpPr>
        <p:spPr bwMode="auto">
          <a:xfrm>
            <a:off x="8484302" y="4326531"/>
            <a:ext cx="1717642" cy="2062852"/>
          </a:xfrm>
          <a:prstGeom prst="rect">
            <a:avLst/>
          </a:prstGeom>
          <a:solidFill>
            <a:schemeClr val="accent1">
              <a:lumMod val="60000"/>
              <a:lumOff val="40000"/>
            </a:schemeClr>
          </a:solidFill>
          <a:ln>
            <a:solidFill>
              <a:schemeClr val="accent5">
                <a:lumMod val="9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ct val="90000"/>
              </a:lnSpc>
              <a:spcBef>
                <a:spcPct val="50000"/>
              </a:spcBef>
              <a:spcAft>
                <a:spcPct val="0"/>
              </a:spcAft>
            </a:pPr>
            <a:r>
              <a:rPr lang="ru-RU" sz="1300" dirty="0">
                <a:solidFill>
                  <a:schemeClr val="tx1"/>
                </a:solidFill>
              </a:rPr>
              <a:t>Все расхождения ниже порога существенности можно списать на счет, заданный в настройках шаблона сверки при помощи «Мастера урегулирования»</a:t>
            </a:r>
          </a:p>
        </p:txBody>
      </p:sp>
      <p:cxnSp>
        <p:nvCxnSpPr>
          <p:cNvPr id="13" name="Прямая со стрелкой 12"/>
          <p:cNvCxnSpPr>
            <a:stCxn id="7" idx="3"/>
            <a:endCxn id="8" idx="1"/>
          </p:cNvCxnSpPr>
          <p:nvPr/>
        </p:nvCxnSpPr>
        <p:spPr bwMode="auto">
          <a:xfrm flipV="1">
            <a:off x="3663647" y="5369820"/>
            <a:ext cx="371554" cy="17329"/>
          </a:xfrm>
          <a:prstGeom prst="straightConnector1">
            <a:avLst/>
          </a:prstGeom>
          <a:ln>
            <a:headEnd type="none" w="med" len="med"/>
            <a:tailEnd type="arrow"/>
          </a:ln>
          <a:extLst/>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8" idx="3"/>
            <a:endCxn id="11" idx="1"/>
          </p:cNvCxnSpPr>
          <p:nvPr/>
        </p:nvCxnSpPr>
        <p:spPr bwMode="auto">
          <a:xfrm flipV="1">
            <a:off x="5895895" y="5360477"/>
            <a:ext cx="442598" cy="9343"/>
          </a:xfrm>
          <a:prstGeom prst="straightConnector1">
            <a:avLst/>
          </a:prstGeom>
          <a:ln>
            <a:headEnd type="none" w="med" len="med"/>
            <a:tailEnd type="arrow"/>
          </a:ln>
          <a:extLst/>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11" idx="3"/>
            <a:endCxn id="12" idx="1"/>
          </p:cNvCxnSpPr>
          <p:nvPr/>
        </p:nvCxnSpPr>
        <p:spPr bwMode="auto">
          <a:xfrm flipV="1">
            <a:off x="8056135" y="5357957"/>
            <a:ext cx="428167" cy="2520"/>
          </a:xfrm>
          <a:prstGeom prst="straightConnector1">
            <a:avLst/>
          </a:prstGeom>
          <a:ln>
            <a:headEnd type="none" w="med" len="med"/>
            <a:tailEnd type="arrow"/>
          </a:ln>
          <a:extLst/>
        </p:spPr>
        <p:style>
          <a:lnRef idx="1">
            <a:schemeClr val="accent1"/>
          </a:lnRef>
          <a:fillRef idx="0">
            <a:schemeClr val="accent1"/>
          </a:fillRef>
          <a:effectRef idx="0">
            <a:schemeClr val="accent1"/>
          </a:effectRef>
          <a:fontRef idx="minor">
            <a:schemeClr val="tx1"/>
          </a:fontRef>
        </p:style>
      </p:cxnSp>
      <p:sp>
        <p:nvSpPr>
          <p:cNvPr id="16" name="Номер слайда 3"/>
          <p:cNvSpPr>
            <a:spLocks noGrp="1"/>
          </p:cNvSpPr>
          <p:nvPr/>
        </p:nvSpPr>
        <p:spPr bwMode="auto">
          <a:xfrm>
            <a:off x="9899370" y="6103126"/>
            <a:ext cx="795215" cy="287595"/>
          </a:xfrm>
          <a:prstGeom prst="rect">
            <a:avLst/>
          </a:prstGeom>
          <a:noFill/>
          <a:ln>
            <a:noFill/>
          </a:ln>
          <a:effectLst/>
          <a:extLst/>
        </p:spPr>
        <p:txBody>
          <a:bodyPr vert="horz" wrap="square" lIns="91440" tIns="45720" rIns="91440" bIns="45720" numCol="1" anchor="t" anchorCtr="0" compatLnSpc="1">
            <a:prstTxWarp prst="textNoShape">
              <a:avLst/>
            </a:prstTxWarp>
          </a:bodyPr>
          <a:lstStyle>
            <a:defPPr>
              <a:defRPr lang="ru-RU"/>
            </a:defPPr>
            <a:lvl1pPr algn="r" rtl="0" eaLnBrk="1" fontAlgn="base" hangingPunct="1">
              <a:lnSpc>
                <a:spcPct val="100000"/>
              </a:lnSpc>
              <a:spcBef>
                <a:spcPct val="0"/>
              </a:spcBef>
              <a:spcAft>
                <a:spcPct val="0"/>
              </a:spcAft>
              <a:defRPr sz="1000" b="1" kern="1200">
                <a:solidFill>
                  <a:srgbClr val="D20000"/>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defRPr/>
            </a:pPr>
            <a:fld id="{C590AB3C-DAE9-4B7E-9BE0-6E242061DBED}" type="slidenum">
              <a:rPr lang="ru-RU" altLang="ru-RU" smtClean="0"/>
              <a:pPr>
                <a:defRPr/>
              </a:pPr>
              <a:t>53</a:t>
            </a:fld>
            <a:endParaRPr lang="ru-RU" altLang="ru-RU" dirty="0"/>
          </a:p>
        </p:txBody>
      </p:sp>
    </p:spTree>
    <p:extLst>
      <p:ext uri="{BB962C8B-B14F-4D97-AF65-F5344CB8AC3E}">
        <p14:creationId xmlns:p14="http://schemas.microsoft.com/office/powerpoint/2010/main" val="11140897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900" y="120582"/>
            <a:ext cx="87122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ru-RU" dirty="0"/>
              <a:t>Сверка </a:t>
            </a:r>
            <a:r>
              <a:rPr lang="ru-RU" altLang="ru-RU" dirty="0" err="1"/>
              <a:t>ВГО</a:t>
            </a:r>
            <a:r>
              <a:rPr lang="ru-RU" altLang="ru-RU" dirty="0"/>
              <a:t>: работа с порталом сверки</a:t>
            </a:r>
            <a:endParaRPr lang="ru-RU" dirty="0">
              <a:solidFill>
                <a:srgbClr val="0C1E34"/>
              </a:solidFill>
              <a:latin typeface="Gotham Pro" panose="02000503040000020004" pitchFamily="50" charset="0"/>
              <a:cs typeface="Gotham Pro" panose="02000503040000020004" pitchFamily="50"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973015"/>
            <a:ext cx="9080988" cy="5745734"/>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12802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0.rbk.ru/v6_top_pics/media/img/3/31/755429510202313.jpg"/>
          <p:cNvPicPr>
            <a:picLocks noChangeAspect="1" noChangeArrowheads="1"/>
          </p:cNvPicPr>
          <p:nvPr/>
        </p:nvPicPr>
        <p:blipFill rotWithShape="1">
          <a:blip r:embed="rId2">
            <a:extLst>
              <a:ext uri="{28A0092B-C50C-407E-A947-70E740481C1C}">
                <a14:useLocalDpi xmlns:a14="http://schemas.microsoft.com/office/drawing/2010/main" val="0"/>
              </a:ext>
            </a:extLst>
          </a:blip>
          <a:srcRect t="10844" b="4465"/>
          <a:stretch/>
        </p:blipFill>
        <p:spPr bwMode="auto">
          <a:xfrm>
            <a:off x="0" y="-9525"/>
            <a:ext cx="12192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0"/>
            <a:ext cx="12192000" cy="6858000"/>
          </a:xfrm>
          <a:prstGeom prst="rect">
            <a:avLst/>
          </a:prstGeom>
          <a:solidFill>
            <a:schemeClr val="accent1">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4587" y="562355"/>
            <a:ext cx="3950213" cy="975225"/>
          </a:xfrm>
          <a:prstGeom prst="rect">
            <a:avLst/>
          </a:prstGeom>
        </p:spPr>
      </p:pic>
      <p:sp>
        <p:nvSpPr>
          <p:cNvPr id="7" name="Прямоугольник 6"/>
          <p:cNvSpPr/>
          <p:nvPr/>
        </p:nvSpPr>
        <p:spPr>
          <a:xfrm>
            <a:off x="0" y="2314574"/>
            <a:ext cx="12192000" cy="2305051"/>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TextBox 7"/>
          <p:cNvSpPr txBox="1"/>
          <p:nvPr/>
        </p:nvSpPr>
        <p:spPr>
          <a:xfrm>
            <a:off x="1203027" y="2987867"/>
            <a:ext cx="10134600" cy="584775"/>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r>
              <a:rPr lang="ru-RU" sz="3200" b="1" dirty="0">
                <a:latin typeface="Gotham Pro" panose="02000503040000020004" pitchFamily="50" charset="0"/>
                <a:cs typeface="Gotham Pro" panose="02000503040000020004" pitchFamily="50" charset="0"/>
              </a:rPr>
              <a:t>МСФО – Управление процессом</a:t>
            </a:r>
          </a:p>
        </p:txBody>
      </p:sp>
    </p:spTree>
    <p:extLst>
      <p:ext uri="{BB962C8B-B14F-4D97-AF65-F5344CB8AC3E}">
        <p14:creationId xmlns:p14="http://schemas.microsoft.com/office/powerpoint/2010/main" val="12801834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900" y="120582"/>
            <a:ext cx="87122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ru-RU" dirty="0"/>
              <a:t>Сверка </a:t>
            </a:r>
            <a:r>
              <a:rPr lang="ru-RU" altLang="ru-RU" dirty="0" err="1"/>
              <a:t>ВГО</a:t>
            </a:r>
            <a:r>
              <a:rPr lang="ru-RU" altLang="ru-RU" dirty="0"/>
              <a:t>: работа с порталом сверки</a:t>
            </a:r>
            <a:endParaRPr lang="ru-RU" dirty="0">
              <a:solidFill>
                <a:srgbClr val="0C1E34"/>
              </a:solidFill>
              <a:latin typeface="Gotham Pro" panose="02000503040000020004" pitchFamily="50" charset="0"/>
              <a:cs typeface="Gotham Pro" panose="02000503040000020004" pitchFamily="50" charset="0"/>
            </a:endParaRPr>
          </a:p>
        </p:txBody>
      </p:sp>
      <p:sp>
        <p:nvSpPr>
          <p:cNvPr id="2" name="Прямоугольник 1"/>
          <p:cNvSpPr/>
          <p:nvPr/>
        </p:nvSpPr>
        <p:spPr>
          <a:xfrm>
            <a:off x="3048000" y="2551837"/>
            <a:ext cx="6096000" cy="646331"/>
          </a:xfrm>
          <a:prstGeom prst="rect">
            <a:avLst/>
          </a:prstGeom>
        </p:spPr>
        <p:txBody>
          <a:bodyPr>
            <a:spAutoFit/>
          </a:bodyPr>
          <a:lstStyle/>
          <a:p>
            <a:r>
              <a:rPr lang="ru-RU" dirty="0"/>
              <a:t> </a:t>
            </a:r>
            <a:br>
              <a:rPr lang="ru-RU" dirty="0"/>
            </a:br>
            <a:endParaRPr lang="ru-RU" dirty="0"/>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971551"/>
            <a:ext cx="10432073" cy="5771697"/>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ая выноска 6"/>
          <p:cNvSpPr/>
          <p:nvPr/>
        </p:nvSpPr>
        <p:spPr bwMode="auto">
          <a:xfrm>
            <a:off x="8499231" y="4012784"/>
            <a:ext cx="3310792" cy="2648909"/>
          </a:xfrm>
          <a:prstGeom prst="wedgeRectCallout">
            <a:avLst>
              <a:gd name="adj1" fmla="val -169560"/>
              <a:gd name="adj2" fmla="val 644"/>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pPr marL="0" lvl="1">
              <a:defRPr/>
            </a:pPr>
            <a:endParaRPr lang="ru-RU" sz="1400" dirty="0"/>
          </a:p>
          <a:p>
            <a:r>
              <a:rPr lang="ru-RU" sz="1600" dirty="0"/>
              <a:t>Закрытие периода и выпуск отчетности можно организовать в виде стандартизованного процесса. </a:t>
            </a:r>
          </a:p>
          <a:p>
            <a:endParaRPr lang="ru-RU" sz="1600" dirty="0"/>
          </a:p>
          <a:p>
            <a:r>
              <a:rPr lang="ru-RU" sz="1600" dirty="0"/>
              <a:t>Благодаря функциям оповещения, пакетной обработки и контроля сроков дополнительно повышается управляемость, сокращается трудоемкость и длительность процесса закрытия.</a:t>
            </a:r>
            <a:endParaRPr lang="ru-RU" sz="1400" dirty="0"/>
          </a:p>
        </p:txBody>
      </p:sp>
    </p:spTree>
    <p:extLst>
      <p:ext uri="{BB962C8B-B14F-4D97-AF65-F5344CB8AC3E}">
        <p14:creationId xmlns:p14="http://schemas.microsoft.com/office/powerpoint/2010/main" val="19917398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900" y="120582"/>
            <a:ext cx="87122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ru-RU" dirty="0"/>
              <a:t>Сверка </a:t>
            </a:r>
            <a:r>
              <a:rPr lang="ru-RU" altLang="ru-RU" dirty="0" err="1"/>
              <a:t>ВГО</a:t>
            </a:r>
            <a:r>
              <a:rPr lang="ru-RU" altLang="ru-RU" dirty="0"/>
              <a:t>: работа с порталом сверки</a:t>
            </a:r>
            <a:endParaRPr lang="ru-RU" dirty="0">
              <a:solidFill>
                <a:srgbClr val="0C1E34"/>
              </a:solidFill>
              <a:latin typeface="Gotham Pro" panose="02000503040000020004" pitchFamily="50" charset="0"/>
              <a:cs typeface="Gotham Pro" panose="02000503040000020004" pitchFamily="50" charset="0"/>
            </a:endParaRP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260" y="1434226"/>
            <a:ext cx="10551502" cy="5141551"/>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048000" y="2551837"/>
            <a:ext cx="6096000" cy="646331"/>
          </a:xfrm>
          <a:prstGeom prst="rect">
            <a:avLst/>
          </a:prstGeom>
        </p:spPr>
        <p:txBody>
          <a:bodyPr>
            <a:spAutoFit/>
          </a:bodyPr>
          <a:lstStyle/>
          <a:p>
            <a:r>
              <a:rPr lang="ru-RU" dirty="0"/>
              <a:t> </a:t>
            </a:r>
            <a:br>
              <a:rPr lang="ru-RU" dirty="0"/>
            </a:br>
            <a:endParaRPr lang="ru-RU" dirty="0"/>
          </a:p>
        </p:txBody>
      </p:sp>
      <p:sp>
        <p:nvSpPr>
          <p:cNvPr id="7" name="Прямоугольная выноска 6"/>
          <p:cNvSpPr/>
          <p:nvPr/>
        </p:nvSpPr>
        <p:spPr bwMode="auto">
          <a:xfrm>
            <a:off x="4606098" y="1064825"/>
            <a:ext cx="4948210" cy="1090767"/>
          </a:xfrm>
          <a:prstGeom prst="wedgeRectCallout">
            <a:avLst>
              <a:gd name="adj1" fmla="val -83285"/>
              <a:gd name="adj2" fmla="val 65762"/>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pPr marL="0" lvl="1">
              <a:defRPr/>
            </a:pPr>
            <a:endParaRPr lang="ru-RU" sz="1400" dirty="0"/>
          </a:p>
          <a:p>
            <a:r>
              <a:rPr lang="ru-RU" sz="1600" dirty="0"/>
              <a:t>Инструменты управления процессом закрытия позволяют контролировать ход закрытия, в том числе во внешних учетных системах.</a:t>
            </a:r>
          </a:p>
          <a:p>
            <a:pPr>
              <a:defRPr/>
            </a:pPr>
            <a:endParaRPr lang="ru-RU" sz="1400" dirty="0"/>
          </a:p>
        </p:txBody>
      </p:sp>
    </p:spTree>
    <p:extLst>
      <p:ext uri="{BB962C8B-B14F-4D97-AF65-F5344CB8AC3E}">
        <p14:creationId xmlns:p14="http://schemas.microsoft.com/office/powerpoint/2010/main" val="31617926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0.rbk.ru/v6_top_pics/media/img/3/31/755429510202313.jpg"/>
          <p:cNvPicPr>
            <a:picLocks noChangeAspect="1" noChangeArrowheads="1"/>
          </p:cNvPicPr>
          <p:nvPr/>
        </p:nvPicPr>
        <p:blipFill rotWithShape="1">
          <a:blip r:embed="rId2">
            <a:extLst>
              <a:ext uri="{28A0092B-C50C-407E-A947-70E740481C1C}">
                <a14:useLocalDpi xmlns:a14="http://schemas.microsoft.com/office/drawing/2010/main" val="0"/>
              </a:ext>
            </a:extLst>
          </a:blip>
          <a:srcRect t="10844" b="4465"/>
          <a:stretch/>
        </p:blipFill>
        <p:spPr bwMode="auto">
          <a:xfrm>
            <a:off x="0" y="-9525"/>
            <a:ext cx="12192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0"/>
            <a:ext cx="12192000" cy="6858000"/>
          </a:xfrm>
          <a:prstGeom prst="rect">
            <a:avLst/>
          </a:prstGeom>
          <a:solidFill>
            <a:schemeClr val="accent1">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4587" y="562355"/>
            <a:ext cx="3950213" cy="975225"/>
          </a:xfrm>
          <a:prstGeom prst="rect">
            <a:avLst/>
          </a:prstGeom>
        </p:spPr>
      </p:pic>
      <p:sp>
        <p:nvSpPr>
          <p:cNvPr id="7" name="Прямоугольник 6"/>
          <p:cNvSpPr/>
          <p:nvPr/>
        </p:nvSpPr>
        <p:spPr>
          <a:xfrm>
            <a:off x="0" y="2314574"/>
            <a:ext cx="12192000" cy="2305051"/>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TextBox 7"/>
          <p:cNvSpPr txBox="1"/>
          <p:nvPr/>
        </p:nvSpPr>
        <p:spPr>
          <a:xfrm>
            <a:off x="1203027" y="2987867"/>
            <a:ext cx="10134600" cy="584775"/>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r>
              <a:rPr lang="ru-RU" sz="3200" b="1" dirty="0">
                <a:latin typeface="Gotham Pro" panose="02000503040000020004" pitchFamily="50" charset="0"/>
                <a:cs typeface="Gotham Pro" panose="02000503040000020004" pitchFamily="50" charset="0"/>
              </a:rPr>
              <a:t>МСФО – Подготовка отчётности, анализ данных</a:t>
            </a:r>
          </a:p>
        </p:txBody>
      </p:sp>
    </p:spTree>
    <p:extLst>
      <p:ext uri="{BB962C8B-B14F-4D97-AF65-F5344CB8AC3E}">
        <p14:creationId xmlns:p14="http://schemas.microsoft.com/office/powerpoint/2010/main" val="9236109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900" y="120582"/>
            <a:ext cx="8712200"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dirty="0">
                <a:latin typeface="Gotham Pro" panose="02000503040000020004" pitchFamily="50" charset="0"/>
                <a:cs typeface="Gotham Pro" panose="02000503040000020004" pitchFamily="50" charset="0"/>
              </a:rPr>
              <a:t>Подготовка отчётности</a:t>
            </a:r>
            <a:endParaRPr lang="ru-RU" dirty="0">
              <a:solidFill>
                <a:srgbClr val="0C1E34"/>
              </a:solidFill>
              <a:latin typeface="Gotham Pro" panose="02000503040000020004" pitchFamily="50" charset="0"/>
              <a:cs typeface="Gotham Pro" panose="02000503040000020004" pitchFamily="50" charset="0"/>
            </a:endParaRPr>
          </a:p>
        </p:txBody>
      </p:sp>
      <p:sp>
        <p:nvSpPr>
          <p:cNvPr id="4" name="Прямоугольник 3"/>
          <p:cNvSpPr/>
          <p:nvPr/>
        </p:nvSpPr>
        <p:spPr bwMode="auto">
          <a:xfrm>
            <a:off x="736271" y="2868613"/>
            <a:ext cx="1894217" cy="990600"/>
          </a:xfrm>
          <a:prstGeom prst="rect">
            <a:avLst/>
          </a:prstGeom>
          <a:solidFill>
            <a:schemeClr val="accent1">
              <a:lumMod val="40000"/>
              <a:lumOff val="60000"/>
            </a:schemeClr>
          </a:solidFill>
          <a:ln>
            <a:solidFill>
              <a:schemeClr val="bg1">
                <a:lumMod val="9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300" dirty="0"/>
              <a:t>Расшифровка по дочерним обществам</a:t>
            </a:r>
          </a:p>
        </p:txBody>
      </p:sp>
      <p:sp>
        <p:nvSpPr>
          <p:cNvPr id="6" name="Прямоугольник 5"/>
          <p:cNvSpPr/>
          <p:nvPr/>
        </p:nvSpPr>
        <p:spPr bwMode="auto">
          <a:xfrm>
            <a:off x="736271" y="1439863"/>
            <a:ext cx="1894218" cy="990600"/>
          </a:xfrm>
          <a:prstGeom prst="rect">
            <a:avLst/>
          </a:prstGeom>
          <a:solidFill>
            <a:schemeClr val="accent1">
              <a:lumMod val="40000"/>
              <a:lumOff val="6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a:lnSpc>
                <a:spcPct val="90000"/>
              </a:lnSpc>
              <a:spcBef>
                <a:spcPct val="50000"/>
              </a:spcBef>
              <a:defRPr/>
            </a:pPr>
            <a:r>
              <a:rPr lang="ru-RU" sz="1300" dirty="0">
                <a:solidFill>
                  <a:schemeClr val="tx1"/>
                </a:solidFill>
              </a:rPr>
              <a:t>Консолидирован-</a:t>
            </a:r>
            <a:r>
              <a:rPr lang="ru-RU" sz="1300" dirty="0" err="1">
                <a:solidFill>
                  <a:schemeClr val="tx1"/>
                </a:solidFill>
              </a:rPr>
              <a:t>ная</a:t>
            </a:r>
            <a:r>
              <a:rPr lang="ru-RU" sz="1300" dirty="0">
                <a:solidFill>
                  <a:schemeClr val="tx1"/>
                </a:solidFill>
              </a:rPr>
              <a:t> отчетность</a:t>
            </a:r>
          </a:p>
        </p:txBody>
      </p:sp>
      <p:sp>
        <p:nvSpPr>
          <p:cNvPr id="7" name="Прямоугольник 6"/>
          <p:cNvSpPr/>
          <p:nvPr/>
        </p:nvSpPr>
        <p:spPr bwMode="auto">
          <a:xfrm>
            <a:off x="736272" y="4275138"/>
            <a:ext cx="1891042" cy="989012"/>
          </a:xfrm>
          <a:prstGeom prst="rect">
            <a:avLst/>
          </a:prstGeom>
          <a:solidFill>
            <a:schemeClr val="accent1">
              <a:lumMod val="40000"/>
              <a:lumOff val="60000"/>
            </a:schemeClr>
          </a:solidFill>
          <a:ln>
            <a:solidFill>
              <a:schemeClr val="bg1">
                <a:lumMod val="9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a:lnSpc>
                <a:spcPct val="90000"/>
              </a:lnSpc>
              <a:spcBef>
                <a:spcPct val="50000"/>
              </a:spcBef>
              <a:defRPr/>
            </a:pPr>
            <a:r>
              <a:rPr lang="ru-RU" sz="1300" dirty="0">
                <a:solidFill>
                  <a:schemeClr val="tx1"/>
                </a:solidFill>
              </a:rPr>
              <a:t>Отчетность по дочернему обществу</a:t>
            </a:r>
          </a:p>
        </p:txBody>
      </p:sp>
      <p:sp>
        <p:nvSpPr>
          <p:cNvPr id="8" name="Прямоугольник 7"/>
          <p:cNvSpPr/>
          <p:nvPr/>
        </p:nvSpPr>
        <p:spPr bwMode="auto">
          <a:xfrm>
            <a:off x="5245100" y="5689600"/>
            <a:ext cx="1665288" cy="989013"/>
          </a:xfrm>
          <a:prstGeom prst="rect">
            <a:avLst/>
          </a:prstGeom>
          <a:solidFill>
            <a:schemeClr val="accent1">
              <a:lumMod val="40000"/>
              <a:lumOff val="6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a:lnSpc>
                <a:spcPct val="90000"/>
              </a:lnSpc>
              <a:spcBef>
                <a:spcPct val="50000"/>
              </a:spcBef>
              <a:defRPr/>
            </a:pPr>
            <a:r>
              <a:rPr lang="ru-RU" sz="1300" dirty="0">
                <a:solidFill>
                  <a:schemeClr val="tx1"/>
                </a:solidFill>
              </a:rPr>
              <a:t>Карточка счета</a:t>
            </a:r>
          </a:p>
        </p:txBody>
      </p:sp>
      <p:sp>
        <p:nvSpPr>
          <p:cNvPr id="9" name="Прямоугольник 8"/>
          <p:cNvSpPr/>
          <p:nvPr/>
        </p:nvSpPr>
        <p:spPr bwMode="auto">
          <a:xfrm>
            <a:off x="7443788" y="5689600"/>
            <a:ext cx="1666875" cy="989013"/>
          </a:xfrm>
          <a:prstGeom prst="rect">
            <a:avLst/>
          </a:prstGeom>
          <a:solidFill>
            <a:schemeClr val="accent1">
              <a:lumMod val="40000"/>
              <a:lumOff val="60000"/>
            </a:schemeClr>
          </a:solidFill>
          <a:ln>
            <a:solidFill>
              <a:schemeClr val="accent5"/>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a:lnSpc>
                <a:spcPct val="90000"/>
              </a:lnSpc>
              <a:spcBef>
                <a:spcPct val="50000"/>
              </a:spcBef>
              <a:defRPr/>
            </a:pPr>
            <a:r>
              <a:rPr lang="ru-RU" sz="1300" dirty="0">
                <a:solidFill>
                  <a:schemeClr val="tx1"/>
                </a:solidFill>
              </a:rPr>
              <a:t>Расшифровки до документа внешних информационных баз</a:t>
            </a:r>
          </a:p>
        </p:txBody>
      </p:sp>
      <p:sp>
        <p:nvSpPr>
          <p:cNvPr id="10" name="Прямоугольник 9"/>
          <p:cNvSpPr/>
          <p:nvPr/>
        </p:nvSpPr>
        <p:spPr bwMode="auto">
          <a:xfrm>
            <a:off x="3198813" y="5689600"/>
            <a:ext cx="1665287" cy="989013"/>
          </a:xfrm>
          <a:prstGeom prst="rect">
            <a:avLst/>
          </a:prstGeom>
          <a:solidFill>
            <a:schemeClr val="accent1">
              <a:lumMod val="40000"/>
              <a:lumOff val="6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a:lnSpc>
                <a:spcPct val="90000"/>
              </a:lnSpc>
              <a:spcBef>
                <a:spcPct val="50000"/>
              </a:spcBef>
              <a:defRPr/>
            </a:pPr>
            <a:r>
              <a:rPr lang="ru-RU" sz="1300" dirty="0">
                <a:solidFill>
                  <a:schemeClr val="tx1"/>
                </a:solidFill>
              </a:rPr>
              <a:t>Оборотно-сальдовая ведомость</a:t>
            </a:r>
          </a:p>
        </p:txBody>
      </p:sp>
      <p:sp>
        <p:nvSpPr>
          <p:cNvPr id="11" name="Прямоугольник 10"/>
          <p:cNvSpPr/>
          <p:nvPr/>
        </p:nvSpPr>
        <p:spPr bwMode="auto">
          <a:xfrm>
            <a:off x="736271" y="5689600"/>
            <a:ext cx="1894217" cy="989013"/>
          </a:xfrm>
          <a:prstGeom prst="rect">
            <a:avLst/>
          </a:prstGeom>
          <a:solidFill>
            <a:schemeClr val="accent1">
              <a:lumMod val="40000"/>
              <a:lumOff val="60000"/>
            </a:schemeClr>
          </a:solidFill>
          <a:ln>
            <a:solidFill>
              <a:schemeClr val="bg1">
                <a:lumMod val="9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1300" dirty="0"/>
              <a:t>Расшифровка показателей отчета</a:t>
            </a:r>
          </a:p>
        </p:txBody>
      </p:sp>
      <p:cxnSp>
        <p:nvCxnSpPr>
          <p:cNvPr id="12" name="Прямая со стрелкой 11"/>
          <p:cNvCxnSpPr>
            <a:stCxn id="6" idx="2"/>
            <a:endCxn id="4" idx="0"/>
          </p:cNvCxnSpPr>
          <p:nvPr/>
        </p:nvCxnSpPr>
        <p:spPr bwMode="auto">
          <a:xfrm>
            <a:off x="1683380" y="2430463"/>
            <a:ext cx="0" cy="438150"/>
          </a:xfrm>
          <a:prstGeom prst="straightConnector1">
            <a:avLst/>
          </a:prstGeom>
          <a:ln w="22225">
            <a:solidFill>
              <a:schemeClr val="bg1">
                <a:lumMod val="65000"/>
              </a:schemeClr>
            </a:solidFill>
            <a:headEnd type="none" w="med" len="med"/>
            <a:tailEnd type="arrow"/>
          </a:ln>
          <a:extLst/>
        </p:spPr>
        <p:style>
          <a:lnRef idx="1">
            <a:schemeClr val="accent1"/>
          </a:lnRef>
          <a:fillRef idx="0">
            <a:schemeClr val="accent1"/>
          </a:fillRef>
          <a:effectRef idx="0">
            <a:schemeClr val="accent1"/>
          </a:effectRef>
          <a:fontRef idx="minor">
            <a:schemeClr val="tx1"/>
          </a:fontRef>
        </p:style>
      </p:cxnSp>
      <p:cxnSp>
        <p:nvCxnSpPr>
          <p:cNvPr id="13" name="Соединительная линия уступом 12"/>
          <p:cNvCxnSpPr>
            <a:stCxn id="4" idx="2"/>
            <a:endCxn id="7" idx="0"/>
          </p:cNvCxnSpPr>
          <p:nvPr/>
        </p:nvCxnSpPr>
        <p:spPr bwMode="auto">
          <a:xfrm rot="5400000">
            <a:off x="1474625" y="4066382"/>
            <a:ext cx="415925" cy="1587"/>
          </a:xfrm>
          <a:prstGeom prst="bentConnector3">
            <a:avLst>
              <a:gd name="adj1" fmla="val 50000"/>
            </a:avLst>
          </a:prstGeom>
          <a:ln w="22225">
            <a:solidFill>
              <a:schemeClr val="bg1">
                <a:lumMod val="65000"/>
              </a:schemeClr>
            </a:solidFill>
            <a:headEnd type="none" w="med" len="med"/>
            <a:tailEnd type="arrow"/>
          </a:ln>
          <a:extLst/>
        </p:spPr>
        <p:style>
          <a:lnRef idx="1">
            <a:schemeClr val="accent5"/>
          </a:lnRef>
          <a:fillRef idx="0">
            <a:schemeClr val="accent5"/>
          </a:fillRef>
          <a:effectRef idx="0">
            <a:schemeClr val="accent5"/>
          </a:effectRef>
          <a:fontRef idx="minor">
            <a:schemeClr val="tx1"/>
          </a:fontRef>
        </p:style>
      </p:cxnSp>
      <p:cxnSp>
        <p:nvCxnSpPr>
          <p:cNvPr id="14" name="Прямая со стрелкой 13"/>
          <p:cNvCxnSpPr>
            <a:stCxn id="7" idx="2"/>
            <a:endCxn id="11" idx="0"/>
          </p:cNvCxnSpPr>
          <p:nvPr/>
        </p:nvCxnSpPr>
        <p:spPr bwMode="auto">
          <a:xfrm>
            <a:off x="1681793" y="5264150"/>
            <a:ext cx="1587" cy="425450"/>
          </a:xfrm>
          <a:prstGeom prst="straightConnector1">
            <a:avLst/>
          </a:prstGeom>
          <a:ln w="22225">
            <a:solidFill>
              <a:schemeClr val="bg1">
                <a:lumMod val="65000"/>
              </a:schemeClr>
            </a:solidFill>
            <a:headEnd type="none" w="med" len="med"/>
            <a:tailEnd type="arrow"/>
          </a:ln>
          <a:extLst/>
        </p:spPr>
        <p:style>
          <a:lnRef idx="1">
            <a:schemeClr val="accent1"/>
          </a:lnRef>
          <a:fillRef idx="0">
            <a:schemeClr val="accent1"/>
          </a:fillRef>
          <a:effectRef idx="0">
            <a:schemeClr val="accent1"/>
          </a:effectRef>
          <a:fontRef idx="minor">
            <a:schemeClr val="tx1"/>
          </a:fontRef>
        </p:style>
      </p:cxnSp>
      <p:sp>
        <p:nvSpPr>
          <p:cNvPr id="15" name="Номер слайда 3"/>
          <p:cNvSpPr>
            <a:spLocks noGrp="1"/>
          </p:cNvSpPr>
          <p:nvPr>
            <p:ph type="sldNum" sz="quarter" idx="11"/>
          </p:nvPr>
        </p:nvSpPr>
        <p:spPr>
          <a:xfrm>
            <a:off x="8958263" y="6610350"/>
            <a:ext cx="766762" cy="260350"/>
          </a:xfrm>
          <a:noFill/>
          <a:ln>
            <a:miter lim="800000"/>
            <a:headEnd/>
            <a:tailEnd/>
          </a:ln>
        </p:spPr>
        <p:txBody>
          <a:bodyPr/>
          <a:lstStyle/>
          <a:p>
            <a:fld id="{40369D68-B148-4F07-8AA1-3E6330D19F05}" type="slidenum">
              <a:rPr lang="ru-RU" altLang="ru-RU" smtClean="0"/>
              <a:pPr/>
              <a:t>59</a:t>
            </a:fld>
            <a:endParaRPr lang="ru-RU" altLang="ru-RU"/>
          </a:p>
        </p:txBody>
      </p:sp>
      <p:cxnSp>
        <p:nvCxnSpPr>
          <p:cNvPr id="16" name="Прямая со стрелкой 15"/>
          <p:cNvCxnSpPr>
            <a:stCxn id="11" idx="3"/>
            <a:endCxn id="10" idx="1"/>
          </p:cNvCxnSpPr>
          <p:nvPr/>
        </p:nvCxnSpPr>
        <p:spPr bwMode="auto">
          <a:xfrm>
            <a:off x="2630488" y="6184107"/>
            <a:ext cx="568325" cy="0"/>
          </a:xfrm>
          <a:prstGeom prst="straightConnector1">
            <a:avLst/>
          </a:prstGeom>
          <a:ln w="22225">
            <a:solidFill>
              <a:schemeClr val="bg1">
                <a:lumMod val="65000"/>
              </a:schemeClr>
            </a:solidFill>
            <a:headEnd type="none" w="med" len="med"/>
            <a:tailEnd type="arrow"/>
          </a:ln>
          <a:extLst/>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10" idx="3"/>
            <a:endCxn id="8" idx="1"/>
          </p:cNvCxnSpPr>
          <p:nvPr/>
        </p:nvCxnSpPr>
        <p:spPr bwMode="auto">
          <a:xfrm>
            <a:off x="4864100" y="6184900"/>
            <a:ext cx="381000" cy="0"/>
          </a:xfrm>
          <a:prstGeom prst="straightConnector1">
            <a:avLst/>
          </a:prstGeom>
          <a:ln w="22225">
            <a:solidFill>
              <a:schemeClr val="bg1">
                <a:lumMod val="65000"/>
              </a:schemeClr>
            </a:solidFill>
            <a:headEnd type="none" w="med" len="med"/>
            <a:tailEnd type="arrow"/>
          </a:ln>
          <a:extLst/>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8" idx="3"/>
            <a:endCxn id="9" idx="1"/>
          </p:cNvCxnSpPr>
          <p:nvPr/>
        </p:nvCxnSpPr>
        <p:spPr bwMode="auto">
          <a:xfrm>
            <a:off x="6910388" y="6184900"/>
            <a:ext cx="533400" cy="0"/>
          </a:xfrm>
          <a:prstGeom prst="straightConnector1">
            <a:avLst/>
          </a:prstGeom>
          <a:ln w="22225">
            <a:solidFill>
              <a:schemeClr val="bg1">
                <a:lumMod val="65000"/>
              </a:schemeClr>
            </a:solidFill>
            <a:headEnd type="none" w="med" len="med"/>
            <a:tailEnd type="arrow"/>
          </a:ln>
          <a:extLst/>
        </p:spPr>
        <p:style>
          <a:lnRef idx="1">
            <a:schemeClr val="accent1"/>
          </a:lnRef>
          <a:fillRef idx="0">
            <a:schemeClr val="accent1"/>
          </a:fillRef>
          <a:effectRef idx="0">
            <a:schemeClr val="accent1"/>
          </a:effectRef>
          <a:fontRef idx="minor">
            <a:schemeClr val="tx1"/>
          </a:fontRef>
        </p:style>
      </p:cxnSp>
      <p:pic>
        <p:nvPicPr>
          <p:cNvPr id="19" name="Рисунок 18"/>
          <p:cNvPicPr>
            <a:picLocks noChangeAspect="1"/>
          </p:cNvPicPr>
          <p:nvPr/>
        </p:nvPicPr>
        <p:blipFill>
          <a:blip r:embed="rId3"/>
          <a:srcRect/>
          <a:stretch>
            <a:fillRect/>
          </a:stretch>
        </p:blipFill>
        <p:spPr bwMode="auto">
          <a:xfrm>
            <a:off x="3259138" y="1325563"/>
            <a:ext cx="5018087" cy="4187825"/>
          </a:xfrm>
          <a:prstGeom prst="rect">
            <a:avLst/>
          </a:prstGeom>
          <a:noFill/>
          <a:ln w="9525">
            <a:noFill/>
            <a:miter lim="800000"/>
            <a:headEnd/>
            <a:tailEnd/>
          </a:ln>
        </p:spPr>
      </p:pic>
      <p:pic>
        <p:nvPicPr>
          <p:cNvPr id="20" name="Рисунок 19"/>
          <p:cNvPicPr>
            <a:picLocks noChangeAspect="1"/>
          </p:cNvPicPr>
          <p:nvPr/>
        </p:nvPicPr>
        <p:blipFill>
          <a:blip r:embed="rId4"/>
          <a:srcRect/>
          <a:stretch>
            <a:fillRect/>
          </a:stretch>
        </p:blipFill>
        <p:spPr bwMode="auto">
          <a:xfrm>
            <a:off x="2924175" y="1803400"/>
            <a:ext cx="6186488" cy="3230563"/>
          </a:xfrm>
          <a:prstGeom prst="rect">
            <a:avLst/>
          </a:prstGeom>
          <a:noFill/>
          <a:ln w="9525">
            <a:noFill/>
            <a:miter lim="800000"/>
            <a:headEnd/>
            <a:tailEnd/>
          </a:ln>
        </p:spPr>
      </p:pic>
      <p:pic>
        <p:nvPicPr>
          <p:cNvPr id="21" name="Рисунок 20"/>
          <p:cNvPicPr>
            <a:picLocks noChangeAspect="1"/>
          </p:cNvPicPr>
          <p:nvPr/>
        </p:nvPicPr>
        <p:blipFill>
          <a:blip r:embed="rId5"/>
          <a:srcRect/>
          <a:stretch>
            <a:fillRect/>
          </a:stretch>
        </p:blipFill>
        <p:spPr bwMode="auto">
          <a:xfrm>
            <a:off x="3455988" y="1054100"/>
            <a:ext cx="5122862" cy="4413250"/>
          </a:xfrm>
          <a:prstGeom prst="rect">
            <a:avLst/>
          </a:prstGeom>
          <a:noFill/>
          <a:ln w="25400">
            <a:solidFill>
              <a:srgbClr val="3A5D80"/>
            </a:solidFill>
            <a:miter lim="800000"/>
            <a:headEnd/>
            <a:tailEnd/>
          </a:ln>
          <a:effectLst/>
        </p:spPr>
      </p:pic>
      <p:pic>
        <p:nvPicPr>
          <p:cNvPr id="22" name="Рисунок 21"/>
          <p:cNvPicPr>
            <a:picLocks noChangeAspect="1"/>
          </p:cNvPicPr>
          <p:nvPr/>
        </p:nvPicPr>
        <p:blipFill>
          <a:blip r:embed="rId6"/>
          <a:srcRect/>
          <a:stretch>
            <a:fillRect/>
          </a:stretch>
        </p:blipFill>
        <p:spPr bwMode="auto">
          <a:xfrm>
            <a:off x="2838450" y="2649538"/>
            <a:ext cx="6754813" cy="1897062"/>
          </a:xfrm>
          <a:prstGeom prst="rect">
            <a:avLst/>
          </a:prstGeom>
          <a:noFill/>
          <a:ln w="25400">
            <a:solidFill>
              <a:srgbClr val="3A5D80"/>
            </a:solidFill>
            <a:miter lim="800000"/>
            <a:headEnd/>
            <a:tailEnd/>
          </a:ln>
          <a:effectLst/>
        </p:spPr>
      </p:pic>
      <p:pic>
        <p:nvPicPr>
          <p:cNvPr id="23" name="Рисунок 22"/>
          <p:cNvPicPr>
            <a:picLocks noChangeAspect="1"/>
          </p:cNvPicPr>
          <p:nvPr/>
        </p:nvPicPr>
        <p:blipFill>
          <a:blip r:embed="rId7"/>
          <a:srcRect/>
          <a:stretch>
            <a:fillRect/>
          </a:stretch>
        </p:blipFill>
        <p:spPr bwMode="auto">
          <a:xfrm>
            <a:off x="2924175" y="1176338"/>
            <a:ext cx="6372225" cy="4168775"/>
          </a:xfrm>
          <a:prstGeom prst="rect">
            <a:avLst/>
          </a:prstGeom>
          <a:noFill/>
          <a:ln w="25400">
            <a:solidFill>
              <a:srgbClr val="3A5D80"/>
            </a:solidFill>
            <a:miter lim="800000"/>
            <a:headEnd/>
            <a:tailEnd/>
          </a:ln>
          <a:effectLst/>
        </p:spPr>
      </p:pic>
      <p:pic>
        <p:nvPicPr>
          <p:cNvPr id="24" name="Рисунок 23"/>
          <p:cNvPicPr>
            <a:picLocks noChangeAspect="1"/>
          </p:cNvPicPr>
          <p:nvPr/>
        </p:nvPicPr>
        <p:blipFill>
          <a:blip r:embed="rId8"/>
          <a:srcRect/>
          <a:stretch>
            <a:fillRect/>
          </a:stretch>
        </p:blipFill>
        <p:spPr bwMode="auto">
          <a:xfrm>
            <a:off x="3619500" y="1182688"/>
            <a:ext cx="4991100" cy="4294187"/>
          </a:xfrm>
          <a:prstGeom prst="rect">
            <a:avLst/>
          </a:prstGeom>
          <a:noFill/>
          <a:ln w="25400">
            <a:solidFill>
              <a:srgbClr val="3A5D80"/>
            </a:solidFill>
            <a:miter lim="800000"/>
            <a:headEnd/>
            <a:tailEnd/>
          </a:ln>
          <a:effectLst/>
        </p:spPr>
      </p:pic>
      <p:pic>
        <p:nvPicPr>
          <p:cNvPr id="25" name="Рисунок 24"/>
          <p:cNvPicPr>
            <a:picLocks noChangeAspect="1"/>
          </p:cNvPicPr>
          <p:nvPr/>
        </p:nvPicPr>
        <p:blipFill>
          <a:blip r:embed="rId9"/>
          <a:srcRect/>
          <a:stretch>
            <a:fillRect/>
          </a:stretch>
        </p:blipFill>
        <p:spPr bwMode="auto">
          <a:xfrm>
            <a:off x="3101975" y="1624013"/>
            <a:ext cx="5953125" cy="3590925"/>
          </a:xfrm>
          <a:prstGeom prst="rect">
            <a:avLst/>
          </a:prstGeom>
          <a:noFill/>
          <a:ln w="25400">
            <a:solidFill>
              <a:srgbClr val="3A5D80"/>
            </a:solidFill>
            <a:miter lim="800000"/>
            <a:headEnd/>
            <a:tailEnd/>
          </a:ln>
          <a:effectLst/>
        </p:spPr>
      </p:pic>
    </p:spTree>
    <p:extLst>
      <p:ext uri="{BB962C8B-B14F-4D97-AF65-F5344CB8AC3E}">
        <p14:creationId xmlns:p14="http://schemas.microsoft.com/office/powerpoint/2010/main" val="113938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0"/>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1"/>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22"/>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23"/>
                                        </p:tgtEl>
                                        <p:attrNameLst>
                                          <p:attrName>style.visibility</p:attrName>
                                        </p:attrNameLst>
                                      </p:cBhvr>
                                      <p:to>
                                        <p:strVal val="hidden"/>
                                      </p:to>
                                    </p:set>
                                  </p:childTnLst>
                                </p:cTn>
                              </p:par>
                              <p:par>
                                <p:cTn id="67" presetID="1" presetClass="entr" presetSubtype="0"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4"/>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2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0.rbk.ru/v6_top_pics/media/img/3/31/755429510202313.jpg"/>
          <p:cNvPicPr>
            <a:picLocks noChangeAspect="1" noChangeArrowheads="1"/>
          </p:cNvPicPr>
          <p:nvPr/>
        </p:nvPicPr>
        <p:blipFill rotWithShape="1">
          <a:blip r:embed="rId2">
            <a:extLst>
              <a:ext uri="{28A0092B-C50C-407E-A947-70E740481C1C}">
                <a14:useLocalDpi xmlns:a14="http://schemas.microsoft.com/office/drawing/2010/main" val="0"/>
              </a:ext>
            </a:extLst>
          </a:blip>
          <a:srcRect t="10844" b="4465"/>
          <a:stretch/>
        </p:blipFill>
        <p:spPr bwMode="auto">
          <a:xfrm>
            <a:off x="0" y="-9525"/>
            <a:ext cx="12192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0"/>
            <a:ext cx="12192000" cy="6858000"/>
          </a:xfrm>
          <a:prstGeom prst="rect">
            <a:avLst/>
          </a:prstGeom>
          <a:solidFill>
            <a:schemeClr val="accent1">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4587" y="562355"/>
            <a:ext cx="3950213" cy="975225"/>
          </a:xfrm>
          <a:prstGeom prst="rect">
            <a:avLst/>
          </a:prstGeom>
        </p:spPr>
      </p:pic>
      <p:sp>
        <p:nvSpPr>
          <p:cNvPr id="7" name="Прямоугольник 6"/>
          <p:cNvSpPr/>
          <p:nvPr/>
        </p:nvSpPr>
        <p:spPr>
          <a:xfrm>
            <a:off x="0" y="2314574"/>
            <a:ext cx="12192000" cy="2305051"/>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TextBox 7"/>
          <p:cNvSpPr txBox="1"/>
          <p:nvPr/>
        </p:nvSpPr>
        <p:spPr>
          <a:xfrm>
            <a:off x="882393" y="2928490"/>
            <a:ext cx="10134600" cy="584775"/>
          </a:xfrm>
          <a:prstGeom prst="rect">
            <a:avLst/>
          </a:prstGeom>
          <a:noFill/>
          <a:ln w="25400">
            <a:solidFill>
              <a:srgbClr val="3A5D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lgn="ctr"/>
            <a:r>
              <a:rPr lang="ru-RU" sz="3200" b="1" dirty="0">
                <a:latin typeface="Gotham Pro" panose="02000503040000020004" pitchFamily="50" charset="0"/>
                <a:cs typeface="Gotham Pro" panose="02000503040000020004" pitchFamily="50" charset="0"/>
              </a:rPr>
              <a:t>МСФО – Трансляция данных</a:t>
            </a:r>
          </a:p>
        </p:txBody>
      </p:sp>
    </p:spTree>
    <p:extLst>
      <p:ext uri="{BB962C8B-B14F-4D97-AF65-F5344CB8AC3E}">
        <p14:creationId xmlns:p14="http://schemas.microsoft.com/office/powerpoint/2010/main" val="19415862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a:extLst>
              <a:ext uri="{FF2B5EF4-FFF2-40B4-BE49-F238E27FC236}">
                <a16:creationId xmlns:a16="http://schemas.microsoft.com/office/drawing/2014/main" id="{20138D98-8657-4E37-B290-6DEED5A9011D}"/>
              </a:ext>
            </a:extLst>
          </p:cNvPr>
          <p:cNvSpPr>
            <a:spLocks noGrp="1"/>
          </p:cNvSpPr>
          <p:nvPr>
            <p:ph type="sldNum" sz="quarter" idx="12"/>
          </p:nvPr>
        </p:nvSpPr>
        <p:spPr/>
        <p:txBody>
          <a:bodyPr/>
          <a:lstStyle/>
          <a:p>
            <a:fld id="{9C70A23B-64CD-4924-9B44-D7B9484B0353}" type="slidenum">
              <a:rPr lang="ru-RU" smtClean="0"/>
              <a:t>60</a:t>
            </a:fld>
            <a:endParaRPr lang="ru-RU" dirty="0"/>
          </a:p>
        </p:txBody>
      </p:sp>
      <p:pic>
        <p:nvPicPr>
          <p:cNvPr id="7" name="Picture 9" descr="C:\Users\mitrohin_s\Google Диск\Googldisk2\Маркетинг\2018\Конференции CFO\2018-08-15_16h22_22.png"/>
          <p:cNvPicPr>
            <a:picLocks noChangeAspect="1" noChangeArrowheads="1"/>
          </p:cNvPicPr>
          <p:nvPr/>
        </p:nvPicPr>
        <p:blipFill>
          <a:blip r:embed="rId2"/>
          <a:srcRect/>
          <a:stretch>
            <a:fillRect/>
          </a:stretch>
        </p:blipFill>
        <p:spPr bwMode="auto">
          <a:xfrm>
            <a:off x="472465" y="1052024"/>
            <a:ext cx="7896225" cy="5773737"/>
          </a:xfrm>
          <a:prstGeom prst="rect">
            <a:avLst/>
          </a:prstGeom>
          <a:noFill/>
          <a:ln w="25400">
            <a:solidFill>
              <a:srgbClr val="3A5D80"/>
            </a:solidFill>
            <a:miter lim="800000"/>
            <a:headEnd/>
            <a:tailEnd/>
          </a:ln>
          <a:effectLst/>
          <a:extLst/>
        </p:spPr>
      </p:pic>
      <p:sp>
        <p:nvSpPr>
          <p:cNvPr id="10" name="Прямоугольная выноска 9"/>
          <p:cNvSpPr/>
          <p:nvPr/>
        </p:nvSpPr>
        <p:spPr bwMode="auto">
          <a:xfrm>
            <a:off x="8654622" y="1670538"/>
            <a:ext cx="3220855" cy="1236785"/>
          </a:xfrm>
          <a:prstGeom prst="wedgeRectCallout">
            <a:avLst>
              <a:gd name="adj1" fmla="val -130688"/>
              <a:gd name="adj2" fmla="val 81867"/>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pPr marL="0" lvl="1">
              <a:defRPr/>
            </a:pPr>
            <a:endParaRPr lang="ru-RU" sz="1400" dirty="0"/>
          </a:p>
          <a:p>
            <a:pPr>
              <a:buClr>
                <a:schemeClr val="tx2"/>
              </a:buClr>
            </a:pPr>
            <a:r>
              <a:rPr lang="ru-RU" sz="1600" dirty="0"/>
              <a:t>Отчётные формы заполняются автоматически по данным регистра МСФО</a:t>
            </a:r>
            <a:endParaRPr lang="ru-RU" sz="1400" dirty="0"/>
          </a:p>
        </p:txBody>
      </p:sp>
      <p:sp>
        <p:nvSpPr>
          <p:cNvPr id="8" name="Прямоугольная выноска 7"/>
          <p:cNvSpPr/>
          <p:nvPr/>
        </p:nvSpPr>
        <p:spPr bwMode="auto">
          <a:xfrm>
            <a:off x="8654621" y="3235569"/>
            <a:ext cx="3220855" cy="1752067"/>
          </a:xfrm>
          <a:prstGeom prst="wedgeRectCallout">
            <a:avLst>
              <a:gd name="adj1" fmla="val -88467"/>
              <a:gd name="adj2" fmla="val 108612"/>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pPr marL="0" lvl="1">
              <a:defRPr/>
            </a:pPr>
            <a:endParaRPr lang="ru-RU" sz="1400" dirty="0"/>
          </a:p>
          <a:p>
            <a:r>
              <a:rPr lang="ru-RU" sz="1600" dirty="0"/>
              <a:t>Представление финансовой отчетности возможно в виде «книги» с возможностью комментирования данных каждой страницы</a:t>
            </a:r>
            <a:endParaRPr lang="ru-RU" sz="1400" dirty="0"/>
          </a:p>
        </p:txBody>
      </p:sp>
      <p:sp>
        <p:nvSpPr>
          <p:cNvPr id="9" name="Прямоугольник 8"/>
          <p:cNvSpPr/>
          <p:nvPr/>
        </p:nvSpPr>
        <p:spPr>
          <a:xfrm>
            <a:off x="342900" y="120582"/>
            <a:ext cx="6096000" cy="954107"/>
          </a:xfrm>
          <a:prstGeom prst="rect">
            <a:avLst/>
          </a:prstGeom>
        </p:spPr>
        <p:txBody>
          <a:bodyPr>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dirty="0">
                <a:latin typeface="Gotham Pro" panose="02000503040000020004" pitchFamily="50" charset="0"/>
                <a:cs typeface="Gotham Pro" panose="02000503040000020004" pitchFamily="50" charset="0"/>
              </a:rPr>
              <a:t>Подготовка отчётности</a:t>
            </a:r>
            <a:endParaRPr lang="ru-RU" dirty="0">
              <a:solidFill>
                <a:srgbClr val="0C1E34"/>
              </a:solidFill>
              <a:latin typeface="Gotham Pro" panose="02000503040000020004" pitchFamily="50" charset="0"/>
              <a:cs typeface="Gotham Pro" panose="02000503040000020004" pitchFamily="50" charset="0"/>
            </a:endParaRPr>
          </a:p>
          <a:p>
            <a:endParaRPr lang="ru-RU" dirty="0">
              <a:solidFill>
                <a:srgbClr val="0C1E34"/>
              </a:solidFill>
              <a:latin typeface="Gotham Pro" panose="02000503040000020004" pitchFamily="50" charset="0"/>
              <a:cs typeface="Gotham Pro" panose="02000503040000020004" pitchFamily="50" charset="0"/>
            </a:endParaRPr>
          </a:p>
        </p:txBody>
      </p:sp>
    </p:spTree>
    <p:extLst>
      <p:ext uri="{BB962C8B-B14F-4D97-AF65-F5344CB8AC3E}">
        <p14:creationId xmlns:p14="http://schemas.microsoft.com/office/powerpoint/2010/main" val="30713572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900" y="120582"/>
            <a:ext cx="6096000" cy="954107"/>
          </a:xfrm>
          <a:prstGeom prst="rect">
            <a:avLst/>
          </a:prstGeom>
        </p:spPr>
        <p:txBody>
          <a:bodyPr>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dirty="0">
                <a:latin typeface="Gotham Pro" panose="02000503040000020004" pitchFamily="50" charset="0"/>
                <a:cs typeface="Gotham Pro" panose="02000503040000020004" pitchFamily="50" charset="0"/>
              </a:rPr>
              <a:t>Подготовка отчётности</a:t>
            </a:r>
            <a:endParaRPr lang="ru-RU" dirty="0">
              <a:solidFill>
                <a:srgbClr val="0C1E34"/>
              </a:solidFill>
              <a:latin typeface="Gotham Pro" panose="02000503040000020004" pitchFamily="50" charset="0"/>
              <a:cs typeface="Gotham Pro" panose="02000503040000020004" pitchFamily="50" charset="0"/>
            </a:endParaRPr>
          </a:p>
          <a:p>
            <a:endParaRPr lang="ru-RU" dirty="0">
              <a:solidFill>
                <a:srgbClr val="0C1E34"/>
              </a:solidFill>
              <a:latin typeface="Gotham Pro" panose="02000503040000020004" pitchFamily="50" charset="0"/>
              <a:cs typeface="Gotham Pro" panose="02000503040000020004" pitchFamily="50" charset="0"/>
            </a:endParaRPr>
          </a:p>
        </p:txBody>
      </p:sp>
      <p:sp>
        <p:nvSpPr>
          <p:cNvPr id="6" name="Номер слайда 5">
            <a:extLst>
              <a:ext uri="{FF2B5EF4-FFF2-40B4-BE49-F238E27FC236}">
                <a16:creationId xmlns:a16="http://schemas.microsoft.com/office/drawing/2014/main" id="{20138D98-8657-4E37-B290-6DEED5A9011D}"/>
              </a:ext>
            </a:extLst>
          </p:cNvPr>
          <p:cNvSpPr>
            <a:spLocks noGrp="1"/>
          </p:cNvSpPr>
          <p:nvPr>
            <p:ph type="sldNum" sz="quarter" idx="12"/>
          </p:nvPr>
        </p:nvSpPr>
        <p:spPr/>
        <p:txBody>
          <a:bodyPr/>
          <a:lstStyle/>
          <a:p>
            <a:fld id="{9C70A23B-64CD-4924-9B44-D7B9484B0353}" type="slidenum">
              <a:rPr lang="ru-RU" smtClean="0"/>
              <a:t>61</a:t>
            </a:fld>
            <a:endParaRPr lang="ru-RU" dirty="0"/>
          </a:p>
        </p:txBody>
      </p:sp>
      <p:pic>
        <p:nvPicPr>
          <p:cNvPr id="8" name="Picture 4" descr="C:\Users\mitrohin_s\Google Диск\Googldisk2\Маркетинг\БУКЛЕТЫ\МСФО\Выпуск отчетности.png"/>
          <p:cNvPicPr>
            <a:picLocks noChangeAspect="1" noChangeArrowheads="1"/>
          </p:cNvPicPr>
          <p:nvPr/>
        </p:nvPicPr>
        <p:blipFill>
          <a:blip r:embed="rId2"/>
          <a:srcRect/>
          <a:stretch>
            <a:fillRect/>
          </a:stretch>
        </p:blipFill>
        <p:spPr bwMode="auto">
          <a:xfrm>
            <a:off x="605640" y="1055073"/>
            <a:ext cx="9318141" cy="5596603"/>
          </a:xfrm>
          <a:prstGeom prst="rect">
            <a:avLst/>
          </a:prstGeom>
          <a:noFill/>
          <a:ln w="25400">
            <a:solidFill>
              <a:srgbClr val="3A5D80"/>
            </a:solidFill>
            <a:miter lim="800000"/>
            <a:headEnd/>
            <a:tailEnd/>
          </a:ln>
          <a:effectLst/>
          <a:extLst/>
        </p:spPr>
      </p:pic>
      <p:sp>
        <p:nvSpPr>
          <p:cNvPr id="9" name="Прямоугольная выноска 8"/>
          <p:cNvSpPr/>
          <p:nvPr/>
        </p:nvSpPr>
        <p:spPr bwMode="auto">
          <a:xfrm>
            <a:off x="7654274" y="4785719"/>
            <a:ext cx="3220855" cy="1441939"/>
          </a:xfrm>
          <a:prstGeom prst="wedgeRectCallout">
            <a:avLst>
              <a:gd name="adj1" fmla="val -122828"/>
              <a:gd name="adj2" fmla="val 6183"/>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pPr marL="0" lvl="1">
              <a:defRPr/>
            </a:pPr>
            <a:r>
              <a:rPr lang="ru-RU" sz="1600" dirty="0"/>
              <a:t>Возможность сохранения пакета отчетности и комментариев в файлы форматов </a:t>
            </a:r>
            <a:r>
              <a:rPr lang="ru-RU" sz="1600" dirty="0" err="1"/>
              <a:t>Microsoft</a:t>
            </a:r>
            <a:r>
              <a:rPr lang="ru-RU" sz="1600" dirty="0"/>
              <a:t> </a:t>
            </a:r>
            <a:r>
              <a:rPr lang="ru-RU" sz="1600" dirty="0" err="1"/>
              <a:t>Excel</a:t>
            </a:r>
            <a:r>
              <a:rPr lang="ru-RU" sz="1600" dirty="0"/>
              <a:t>, </a:t>
            </a:r>
            <a:r>
              <a:rPr lang="ru-RU" sz="1600" dirty="0" err="1"/>
              <a:t>Microsoft</a:t>
            </a:r>
            <a:r>
              <a:rPr lang="ru-RU" sz="1600" dirty="0"/>
              <a:t> </a:t>
            </a:r>
            <a:r>
              <a:rPr lang="ru-RU" sz="1600" dirty="0" err="1"/>
              <a:t>Word</a:t>
            </a:r>
            <a:r>
              <a:rPr lang="ru-RU" sz="1600" dirty="0"/>
              <a:t>, </a:t>
            </a:r>
            <a:r>
              <a:rPr lang="ru-RU" sz="1600" dirty="0" err="1"/>
              <a:t>Adobe</a:t>
            </a:r>
            <a:r>
              <a:rPr lang="ru-RU" sz="1600" dirty="0"/>
              <a:t> </a:t>
            </a:r>
            <a:r>
              <a:rPr lang="ru-RU" sz="1600" dirty="0" err="1"/>
              <a:t>Acrobat</a:t>
            </a:r>
            <a:r>
              <a:rPr lang="ru-RU" sz="1600" dirty="0"/>
              <a:t> </a:t>
            </a:r>
            <a:r>
              <a:rPr lang="ru-RU" sz="1600" dirty="0" err="1"/>
              <a:t>Reader</a:t>
            </a:r>
            <a:r>
              <a:rPr lang="ru-RU" sz="1600" dirty="0"/>
              <a:t>, </a:t>
            </a:r>
            <a:r>
              <a:rPr lang="ru-RU" sz="1600" dirty="0" err="1"/>
              <a:t>НTML</a:t>
            </a:r>
            <a:r>
              <a:rPr lang="ru-RU" sz="1600" dirty="0"/>
              <a:t> и других;</a:t>
            </a:r>
          </a:p>
          <a:p>
            <a:pPr>
              <a:defRPr/>
            </a:pPr>
            <a:endParaRPr lang="ru-RU" sz="1400" dirty="0"/>
          </a:p>
        </p:txBody>
      </p:sp>
    </p:spTree>
    <p:extLst>
      <p:ext uri="{BB962C8B-B14F-4D97-AF65-F5344CB8AC3E}">
        <p14:creationId xmlns:p14="http://schemas.microsoft.com/office/powerpoint/2010/main" val="21719549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900" y="120582"/>
            <a:ext cx="6096000" cy="677108"/>
          </a:xfrm>
          <a:prstGeom prst="rect">
            <a:avLst/>
          </a:prstGeom>
        </p:spPr>
        <p:txBody>
          <a:bodyPr>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endParaRPr lang="ru-RU" dirty="0">
              <a:solidFill>
                <a:srgbClr val="0C1E34"/>
              </a:solidFill>
              <a:latin typeface="Gotham Pro" panose="02000503040000020004" pitchFamily="50" charset="0"/>
              <a:cs typeface="Gotham Pro" panose="02000503040000020004" pitchFamily="50" charset="0"/>
            </a:endParaRPr>
          </a:p>
        </p:txBody>
      </p:sp>
      <p:sp>
        <p:nvSpPr>
          <p:cNvPr id="38" name="Плюс 24">
            <a:extLst>
              <a:ext uri="{FF2B5EF4-FFF2-40B4-BE49-F238E27FC236}">
                <a16:creationId xmlns:a16="http://schemas.microsoft.com/office/drawing/2014/main" id="{420F2327-B8E8-4D74-B66E-454618AABEF2}"/>
              </a:ext>
            </a:extLst>
          </p:cNvPr>
          <p:cNvSpPr/>
          <p:nvPr/>
        </p:nvSpPr>
        <p:spPr>
          <a:xfrm>
            <a:off x="6185209" y="3495491"/>
            <a:ext cx="507381" cy="432347"/>
          </a:xfrm>
          <a:prstGeom prst="mathPlus">
            <a:avLst/>
          </a:pr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a:defRPr/>
            </a:pPr>
            <a:endParaRPr lang="ru-RU" dirty="0"/>
          </a:p>
        </p:txBody>
      </p:sp>
      <p:grpSp>
        <p:nvGrpSpPr>
          <p:cNvPr id="3" name="Группа 2">
            <a:extLst>
              <a:ext uri="{FF2B5EF4-FFF2-40B4-BE49-F238E27FC236}">
                <a16:creationId xmlns:a16="http://schemas.microsoft.com/office/drawing/2014/main" id="{1A8A7D23-B58B-41A8-A90C-8177C5B0C198}"/>
              </a:ext>
            </a:extLst>
          </p:cNvPr>
          <p:cNvGrpSpPr/>
          <p:nvPr/>
        </p:nvGrpSpPr>
        <p:grpSpPr>
          <a:xfrm>
            <a:off x="955828" y="1398916"/>
            <a:ext cx="4796670" cy="5162442"/>
            <a:chOff x="1478035" y="1060845"/>
            <a:chExt cx="4542355" cy="5458406"/>
          </a:xfrm>
        </p:grpSpPr>
        <p:sp>
          <p:nvSpPr>
            <p:cNvPr id="14" name="Прямоугольник с двумя вырезанными противолежащими углами 6">
              <a:extLst>
                <a:ext uri="{FF2B5EF4-FFF2-40B4-BE49-F238E27FC236}">
                  <a16:creationId xmlns:a16="http://schemas.microsoft.com/office/drawing/2014/main" id="{33305443-9548-4370-8BEF-E1A4F6B8F339}"/>
                </a:ext>
              </a:extLst>
            </p:cNvPr>
            <p:cNvSpPr/>
            <p:nvPr/>
          </p:nvSpPr>
          <p:spPr bwMode="auto">
            <a:xfrm>
              <a:off x="1478035" y="1604930"/>
              <a:ext cx="2062406" cy="521710"/>
            </a:xfrm>
            <a:prstGeom prst="snip2DiagRect">
              <a:avLst>
                <a:gd name="adj1" fmla="val 0"/>
                <a:gd name="adj2" fmla="val 0"/>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solidFill>
                    <a:schemeClr val="accent5">
                      <a:lumMod val="10000"/>
                    </a:schemeClr>
                  </a:solidFill>
                </a:rPr>
                <a:t>Параллельный учет ОС, НКС, НМА, РБП, Запасов</a:t>
              </a:r>
            </a:p>
          </p:txBody>
        </p:sp>
        <p:sp>
          <p:nvSpPr>
            <p:cNvPr id="16" name="Прямоугольник с двумя вырезанными противолежащими углами 7">
              <a:extLst>
                <a:ext uri="{FF2B5EF4-FFF2-40B4-BE49-F238E27FC236}">
                  <a16:creationId xmlns:a16="http://schemas.microsoft.com/office/drawing/2014/main" id="{9D379380-3D21-414F-B064-056B28A50D2F}"/>
                </a:ext>
              </a:extLst>
            </p:cNvPr>
            <p:cNvSpPr/>
            <p:nvPr/>
          </p:nvSpPr>
          <p:spPr bwMode="auto">
            <a:xfrm>
              <a:off x="1478036" y="3044792"/>
              <a:ext cx="2062405" cy="521709"/>
            </a:xfrm>
            <a:prstGeom prst="snip2DiagRect">
              <a:avLst>
                <a:gd name="adj1" fmla="val 0"/>
                <a:gd name="adj2" fmla="val 0"/>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solidFill>
                    <a:schemeClr val="accent5">
                      <a:lumMod val="10000"/>
                    </a:schemeClr>
                  </a:solidFill>
                </a:rPr>
                <a:t>Параллельный учет финансовых инструментов</a:t>
              </a:r>
            </a:p>
          </p:txBody>
        </p:sp>
        <p:sp>
          <p:nvSpPr>
            <p:cNvPr id="17" name="Прямоугольник с двумя вырезанными противолежащими углами 8">
              <a:extLst>
                <a:ext uri="{FF2B5EF4-FFF2-40B4-BE49-F238E27FC236}">
                  <a16:creationId xmlns:a16="http://schemas.microsoft.com/office/drawing/2014/main" id="{BA5173ED-4C32-4AA3-8440-AC9E13E6CCDC}"/>
                </a:ext>
              </a:extLst>
            </p:cNvPr>
            <p:cNvSpPr/>
            <p:nvPr/>
          </p:nvSpPr>
          <p:spPr bwMode="auto">
            <a:xfrm>
              <a:off x="1478036" y="3811555"/>
              <a:ext cx="2062405" cy="521710"/>
            </a:xfrm>
            <a:prstGeom prst="snip2DiagRect">
              <a:avLst>
                <a:gd name="adj1" fmla="val 0"/>
                <a:gd name="adj2" fmla="val 0"/>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solidFill>
                    <a:schemeClr val="accent5">
                      <a:lumMod val="10000"/>
                    </a:schemeClr>
                  </a:solidFill>
                </a:rPr>
                <a:t>Пересчет отложенных налогов</a:t>
              </a:r>
            </a:p>
          </p:txBody>
        </p:sp>
        <p:sp>
          <p:nvSpPr>
            <p:cNvPr id="18" name="Прямоугольник с двумя вырезанными противолежащими углами 9">
              <a:extLst>
                <a:ext uri="{FF2B5EF4-FFF2-40B4-BE49-F238E27FC236}">
                  <a16:creationId xmlns:a16="http://schemas.microsoft.com/office/drawing/2014/main" id="{C3C3B51F-27BF-4BE2-AAC8-0330EFD3C30F}"/>
                </a:ext>
              </a:extLst>
            </p:cNvPr>
            <p:cNvSpPr/>
            <p:nvPr/>
          </p:nvSpPr>
          <p:spPr bwMode="auto">
            <a:xfrm>
              <a:off x="1478036" y="4565617"/>
              <a:ext cx="2062405" cy="521709"/>
            </a:xfrm>
            <a:prstGeom prst="snip2DiagRect">
              <a:avLst>
                <a:gd name="adj1" fmla="val 0"/>
                <a:gd name="adj2" fmla="val 0"/>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solidFill>
                    <a:schemeClr val="accent5">
                      <a:lumMod val="10000"/>
                    </a:schemeClr>
                  </a:solidFill>
                </a:rPr>
                <a:t>Независимый от РСБУ механизм переоценки валют</a:t>
              </a:r>
            </a:p>
          </p:txBody>
        </p:sp>
        <p:sp>
          <p:nvSpPr>
            <p:cNvPr id="19" name="Прямоугольник с двумя вырезанными противолежащими углами 10">
              <a:extLst>
                <a:ext uri="{FF2B5EF4-FFF2-40B4-BE49-F238E27FC236}">
                  <a16:creationId xmlns:a16="http://schemas.microsoft.com/office/drawing/2014/main" id="{CD08961F-3F07-468B-87B1-8ECDDC6F27BA}"/>
                </a:ext>
              </a:extLst>
            </p:cNvPr>
            <p:cNvSpPr/>
            <p:nvPr/>
          </p:nvSpPr>
          <p:spPr bwMode="auto">
            <a:xfrm>
              <a:off x="1478036" y="5276817"/>
              <a:ext cx="2062405" cy="521709"/>
            </a:xfrm>
            <a:prstGeom prst="snip2DiagRect">
              <a:avLst>
                <a:gd name="adj1" fmla="val 0"/>
                <a:gd name="adj2" fmla="val 0"/>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solidFill>
                    <a:schemeClr val="accent5">
                      <a:lumMod val="10000"/>
                    </a:schemeClr>
                  </a:solidFill>
                </a:rPr>
                <a:t>Независимый от РСБУ механизм закрытия счетов</a:t>
              </a:r>
            </a:p>
          </p:txBody>
        </p:sp>
        <p:sp>
          <p:nvSpPr>
            <p:cNvPr id="20" name="Прямоугольник с двумя вырезанными противолежащими углами 11">
              <a:extLst>
                <a:ext uri="{FF2B5EF4-FFF2-40B4-BE49-F238E27FC236}">
                  <a16:creationId xmlns:a16="http://schemas.microsoft.com/office/drawing/2014/main" id="{5D01202D-3991-4E83-A1BD-BAF5B08F71AF}"/>
                </a:ext>
              </a:extLst>
            </p:cNvPr>
            <p:cNvSpPr/>
            <p:nvPr/>
          </p:nvSpPr>
          <p:spPr bwMode="auto">
            <a:xfrm>
              <a:off x="1478036" y="5997542"/>
              <a:ext cx="2062405" cy="521709"/>
            </a:xfrm>
            <a:prstGeom prst="snip2DiagRect">
              <a:avLst>
                <a:gd name="adj1" fmla="val 0"/>
                <a:gd name="adj2" fmla="val 0"/>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solidFill>
                    <a:schemeClr val="accent5">
                      <a:lumMod val="10000"/>
                    </a:schemeClr>
                  </a:solidFill>
                </a:rPr>
                <a:t>Конструктор отчетных форм</a:t>
              </a:r>
            </a:p>
          </p:txBody>
        </p:sp>
        <p:sp>
          <p:nvSpPr>
            <p:cNvPr id="21" name="Прямоугольник с двумя вырезанными противолежащими углами 12">
              <a:extLst>
                <a:ext uri="{FF2B5EF4-FFF2-40B4-BE49-F238E27FC236}">
                  <a16:creationId xmlns:a16="http://schemas.microsoft.com/office/drawing/2014/main" id="{EF4A84C2-2A7E-4743-B82C-BCFC9F199719}"/>
                </a:ext>
              </a:extLst>
            </p:cNvPr>
            <p:cNvSpPr/>
            <p:nvPr/>
          </p:nvSpPr>
          <p:spPr bwMode="auto">
            <a:xfrm>
              <a:off x="1478035" y="2325505"/>
              <a:ext cx="2062406" cy="520272"/>
            </a:xfrm>
            <a:prstGeom prst="snip2DiagRect">
              <a:avLst>
                <a:gd name="adj1" fmla="val 0"/>
                <a:gd name="adj2" fmla="val 0"/>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solidFill>
                    <a:schemeClr val="accent5">
                      <a:lumMod val="10000"/>
                    </a:schemeClr>
                  </a:solidFill>
                </a:rPr>
                <a:t>Быстрое закрытие и портал начислений</a:t>
              </a:r>
            </a:p>
          </p:txBody>
        </p:sp>
        <p:sp>
          <p:nvSpPr>
            <p:cNvPr id="22" name="Прямоугольник с двумя вырезанными противолежащими углами 13">
              <a:extLst>
                <a:ext uri="{FF2B5EF4-FFF2-40B4-BE49-F238E27FC236}">
                  <a16:creationId xmlns:a16="http://schemas.microsoft.com/office/drawing/2014/main" id="{DA03248B-FB90-4810-AF5C-64154E3594E3}"/>
                </a:ext>
              </a:extLst>
            </p:cNvPr>
            <p:cNvSpPr/>
            <p:nvPr/>
          </p:nvSpPr>
          <p:spPr bwMode="auto">
            <a:xfrm>
              <a:off x="3863747" y="2308192"/>
              <a:ext cx="2151512" cy="521709"/>
            </a:xfrm>
            <a:prstGeom prst="snip2DiagRect">
              <a:avLst>
                <a:gd name="adj1" fmla="val 0"/>
                <a:gd name="adj2" fmla="val 0"/>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solidFill>
                    <a:schemeClr val="accent5">
                      <a:lumMod val="10000"/>
                    </a:schemeClr>
                  </a:solidFill>
                </a:rPr>
                <a:t>Расчет поправок по заданной формуле (шаблону)</a:t>
              </a:r>
            </a:p>
          </p:txBody>
        </p:sp>
        <p:sp>
          <p:nvSpPr>
            <p:cNvPr id="23" name="Прямоугольник с двумя вырезанными противолежащими углами 14">
              <a:extLst>
                <a:ext uri="{FF2B5EF4-FFF2-40B4-BE49-F238E27FC236}">
                  <a16:creationId xmlns:a16="http://schemas.microsoft.com/office/drawing/2014/main" id="{4808C85D-9308-47D1-A194-01D5F59196C5}"/>
                </a:ext>
              </a:extLst>
            </p:cNvPr>
            <p:cNvSpPr/>
            <p:nvPr/>
          </p:nvSpPr>
          <p:spPr bwMode="auto">
            <a:xfrm>
              <a:off x="3863747" y="3043205"/>
              <a:ext cx="2151512" cy="521710"/>
            </a:xfrm>
            <a:prstGeom prst="snip2DiagRect">
              <a:avLst>
                <a:gd name="adj1" fmla="val 0"/>
                <a:gd name="adj2" fmla="val 0"/>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solidFill>
                    <a:schemeClr val="accent5">
                      <a:lumMod val="10000"/>
                    </a:schemeClr>
                  </a:solidFill>
                </a:rPr>
                <a:t>Портал сверки и исключения ВГО</a:t>
              </a:r>
            </a:p>
          </p:txBody>
        </p:sp>
        <p:sp>
          <p:nvSpPr>
            <p:cNvPr id="24" name="Прямоугольник с двумя вырезанными противолежащими углами 15">
              <a:extLst>
                <a:ext uri="{FF2B5EF4-FFF2-40B4-BE49-F238E27FC236}">
                  <a16:creationId xmlns:a16="http://schemas.microsoft.com/office/drawing/2014/main" id="{1CC3ACFA-32AC-417C-8479-9F2E8721A230}"/>
                </a:ext>
              </a:extLst>
            </p:cNvPr>
            <p:cNvSpPr/>
            <p:nvPr/>
          </p:nvSpPr>
          <p:spPr bwMode="auto">
            <a:xfrm>
              <a:off x="3859588" y="3778218"/>
              <a:ext cx="2160802" cy="521710"/>
            </a:xfrm>
            <a:prstGeom prst="snip2DiagRect">
              <a:avLst>
                <a:gd name="adj1" fmla="val 0"/>
                <a:gd name="adj2" fmla="val 0"/>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solidFill>
                    <a:schemeClr val="accent5">
                      <a:lumMod val="10000"/>
                    </a:schemeClr>
                  </a:solidFill>
                </a:rPr>
                <a:t>Отчетность по КИК</a:t>
              </a:r>
            </a:p>
          </p:txBody>
        </p:sp>
        <p:sp>
          <p:nvSpPr>
            <p:cNvPr id="25" name="Прямоугольник с двумя вырезанными противолежащими углами 16">
              <a:extLst>
                <a:ext uri="{FF2B5EF4-FFF2-40B4-BE49-F238E27FC236}">
                  <a16:creationId xmlns:a16="http://schemas.microsoft.com/office/drawing/2014/main" id="{E25D2C2D-D2EE-4203-B17B-33C8D99452A1}"/>
                </a:ext>
              </a:extLst>
            </p:cNvPr>
            <p:cNvSpPr/>
            <p:nvPr/>
          </p:nvSpPr>
          <p:spPr bwMode="auto">
            <a:xfrm>
              <a:off x="3859586" y="4529104"/>
              <a:ext cx="2160803" cy="521709"/>
            </a:xfrm>
            <a:prstGeom prst="snip2DiagRect">
              <a:avLst>
                <a:gd name="adj1" fmla="val 0"/>
                <a:gd name="adj2" fmla="val 0"/>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solidFill>
                    <a:schemeClr val="accent5">
                      <a:lumMod val="10000"/>
                    </a:schemeClr>
                  </a:solidFill>
                </a:rPr>
                <a:t>Трансформационная модель учета (формы сбора данных)</a:t>
              </a:r>
            </a:p>
          </p:txBody>
        </p:sp>
        <p:sp>
          <p:nvSpPr>
            <p:cNvPr id="26" name="Прямоугольник с двумя вырезанными противолежащими углами 17">
              <a:extLst>
                <a:ext uri="{FF2B5EF4-FFF2-40B4-BE49-F238E27FC236}">
                  <a16:creationId xmlns:a16="http://schemas.microsoft.com/office/drawing/2014/main" id="{7A0E2A66-E0A3-472B-ABC4-5978694E044D}"/>
                </a:ext>
              </a:extLst>
            </p:cNvPr>
            <p:cNvSpPr/>
            <p:nvPr/>
          </p:nvSpPr>
          <p:spPr bwMode="auto">
            <a:xfrm>
              <a:off x="3859588" y="5246857"/>
              <a:ext cx="2160802" cy="521709"/>
            </a:xfrm>
            <a:prstGeom prst="snip2DiagRect">
              <a:avLst>
                <a:gd name="adj1" fmla="val 0"/>
                <a:gd name="adj2" fmla="val 0"/>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solidFill>
                    <a:schemeClr val="accent5">
                      <a:lumMod val="10000"/>
                    </a:schemeClr>
                  </a:solidFill>
                </a:rPr>
                <a:t>Консолидация, приобретение и выбытие бизнеса</a:t>
              </a:r>
            </a:p>
          </p:txBody>
        </p:sp>
        <p:sp>
          <p:nvSpPr>
            <p:cNvPr id="27" name="Прямоугольник с двумя вырезанными противолежащими углами 18">
              <a:extLst>
                <a:ext uri="{FF2B5EF4-FFF2-40B4-BE49-F238E27FC236}">
                  <a16:creationId xmlns:a16="http://schemas.microsoft.com/office/drawing/2014/main" id="{FE942E4A-CF39-4B61-B090-90CA20CCBB82}"/>
                </a:ext>
              </a:extLst>
            </p:cNvPr>
            <p:cNvSpPr/>
            <p:nvPr/>
          </p:nvSpPr>
          <p:spPr bwMode="auto">
            <a:xfrm>
              <a:off x="3863747" y="1604930"/>
              <a:ext cx="2151512" cy="521710"/>
            </a:xfrm>
            <a:prstGeom prst="snip2DiagRect">
              <a:avLst>
                <a:gd name="adj1" fmla="val 0"/>
                <a:gd name="adj2" fmla="val 0"/>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solidFill>
                    <a:schemeClr val="accent5">
                      <a:lumMod val="10000"/>
                    </a:schemeClr>
                  </a:solidFill>
                </a:rPr>
                <a:t>Загрузка данных из внешних систем</a:t>
              </a:r>
            </a:p>
          </p:txBody>
        </p:sp>
        <p:sp>
          <p:nvSpPr>
            <p:cNvPr id="29" name="Прямоугольник с двумя вырезанными противолежащими углами 20">
              <a:extLst>
                <a:ext uri="{FF2B5EF4-FFF2-40B4-BE49-F238E27FC236}">
                  <a16:creationId xmlns:a16="http://schemas.microsoft.com/office/drawing/2014/main" id="{A4151F8F-0663-4470-B12C-CF7D0AAD750B}"/>
                </a:ext>
              </a:extLst>
            </p:cNvPr>
            <p:cNvSpPr/>
            <p:nvPr/>
          </p:nvSpPr>
          <p:spPr bwMode="auto">
            <a:xfrm>
              <a:off x="3859586" y="5981870"/>
              <a:ext cx="2160803" cy="521709"/>
            </a:xfrm>
            <a:prstGeom prst="snip2DiagRect">
              <a:avLst>
                <a:gd name="adj1" fmla="val 0"/>
                <a:gd name="adj2" fmla="val 0"/>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pPr algn="ctr">
                <a:defRPr/>
              </a:pPr>
              <a:r>
                <a:rPr lang="ru-RU" sz="1200" dirty="0">
                  <a:solidFill>
                    <a:schemeClr val="accent5">
                      <a:lumMod val="10000"/>
                    </a:schemeClr>
                  </a:solidFill>
                </a:rPr>
                <a:t>Поддержка </a:t>
              </a:r>
              <a:r>
                <a:rPr lang="en-US" sz="1200" dirty="0">
                  <a:solidFill>
                    <a:schemeClr val="accent5">
                      <a:lumMod val="10000"/>
                    </a:schemeClr>
                  </a:solidFill>
                </a:rPr>
                <a:t>IFRS 15 </a:t>
              </a:r>
              <a:r>
                <a:rPr lang="ru-RU" sz="1200" dirty="0">
                  <a:solidFill>
                    <a:schemeClr val="accent5">
                      <a:lumMod val="10000"/>
                    </a:schemeClr>
                  </a:solidFill>
                </a:rPr>
                <a:t>и </a:t>
              </a:r>
              <a:r>
                <a:rPr lang="en-US" sz="1200" dirty="0">
                  <a:solidFill>
                    <a:schemeClr val="accent5">
                      <a:lumMod val="10000"/>
                    </a:schemeClr>
                  </a:solidFill>
                </a:rPr>
                <a:t>IFRS 16</a:t>
              </a:r>
              <a:endParaRPr lang="ru-RU" sz="1200" dirty="0">
                <a:solidFill>
                  <a:schemeClr val="accent5">
                    <a:lumMod val="10000"/>
                  </a:schemeClr>
                </a:solidFill>
              </a:endParaRPr>
            </a:p>
          </p:txBody>
        </p:sp>
        <p:sp>
          <p:nvSpPr>
            <p:cNvPr id="39" name="Прямоугольник 38">
              <a:extLst>
                <a:ext uri="{FF2B5EF4-FFF2-40B4-BE49-F238E27FC236}">
                  <a16:creationId xmlns:a16="http://schemas.microsoft.com/office/drawing/2014/main" id="{C9257955-6DA6-4F96-8D8D-4A9F4CB01B77}"/>
                </a:ext>
              </a:extLst>
            </p:cNvPr>
            <p:cNvSpPr/>
            <p:nvPr/>
          </p:nvSpPr>
          <p:spPr>
            <a:xfrm>
              <a:off x="2019723" y="1060845"/>
              <a:ext cx="3679725" cy="369332"/>
            </a:xfrm>
            <a:prstGeom prst="rect">
              <a:avLst/>
            </a:prstGeom>
          </p:spPr>
          <p:txBody>
            <a:bodyPr vert="horz" wrap="none">
              <a:spAutoFit/>
            </a:bodyPr>
            <a:lstStyle/>
            <a:p>
              <a:r>
                <a:rPr lang="ru-RU" b="1" dirty="0">
                  <a:solidFill>
                    <a:srgbClr val="002060"/>
                  </a:solidFill>
                </a:rPr>
                <a:t>1С:Управление Холдингом - МСФО</a:t>
              </a:r>
              <a:endParaRPr lang="ru-RU" dirty="0">
                <a:solidFill>
                  <a:srgbClr val="002060"/>
                </a:solidFill>
              </a:endParaRPr>
            </a:p>
          </p:txBody>
        </p:sp>
      </p:grpSp>
      <p:grpSp>
        <p:nvGrpSpPr>
          <p:cNvPr id="4" name="Группа 3">
            <a:extLst>
              <a:ext uri="{FF2B5EF4-FFF2-40B4-BE49-F238E27FC236}">
                <a16:creationId xmlns:a16="http://schemas.microsoft.com/office/drawing/2014/main" id="{6B1FB9BD-4C75-49E7-9618-A0A9EB189DE1}"/>
              </a:ext>
            </a:extLst>
          </p:cNvPr>
          <p:cNvGrpSpPr/>
          <p:nvPr/>
        </p:nvGrpSpPr>
        <p:grpSpPr>
          <a:xfrm>
            <a:off x="6295190" y="1450505"/>
            <a:ext cx="3687599" cy="4602610"/>
            <a:chOff x="7441019" y="1620890"/>
            <a:chExt cx="3279167" cy="4322468"/>
          </a:xfrm>
        </p:grpSpPr>
        <p:sp>
          <p:nvSpPr>
            <p:cNvPr id="32" name="Прямоугольник с двумя вырезанными противолежащими углами 21">
              <a:extLst>
                <a:ext uri="{FF2B5EF4-FFF2-40B4-BE49-F238E27FC236}">
                  <a16:creationId xmlns:a16="http://schemas.microsoft.com/office/drawing/2014/main" id="{2D2F8FAF-5AFC-4E79-8BF2-2ECB97F8465F}"/>
                </a:ext>
              </a:extLst>
            </p:cNvPr>
            <p:cNvSpPr/>
            <p:nvPr/>
          </p:nvSpPr>
          <p:spPr bwMode="auto">
            <a:xfrm>
              <a:off x="8079906" y="2519484"/>
              <a:ext cx="2169162" cy="797654"/>
            </a:xfrm>
            <a:prstGeom prst="snip2DiagRect">
              <a:avLst>
                <a:gd name="adj1" fmla="val 0"/>
                <a:gd name="adj2" fmla="val 0"/>
              </a:avLst>
            </a:prstGeom>
            <a:solidFill>
              <a:srgbClr val="FAA634">
                <a:alpha val="50000"/>
              </a:srgbClr>
            </a:solidFill>
            <a:ln w="44450" cap="flat" cmpd="sng" algn="ctr">
              <a:noFill/>
              <a:prstDash val="solid"/>
              <a:round/>
              <a:headEnd type="none" w="med" len="med"/>
              <a:tailEnd type="none" w="med" len="med"/>
            </a:ln>
            <a:effectLst/>
            <a:extLst/>
          </p:spPr>
          <p:txBody>
            <a:bodyPr anchor="ctr"/>
            <a:lstStyle/>
            <a:p>
              <a:pPr algn="ctr">
                <a:defRPr/>
              </a:pPr>
              <a:r>
                <a:rPr lang="ru-RU" sz="1200" dirty="0"/>
                <a:t>МСФО в разрезе подразделений и направлений деятельности</a:t>
              </a:r>
            </a:p>
          </p:txBody>
        </p:sp>
        <p:sp>
          <p:nvSpPr>
            <p:cNvPr id="36" name="Прямоугольник с двумя вырезанными противолежащими углами 22">
              <a:extLst>
                <a:ext uri="{FF2B5EF4-FFF2-40B4-BE49-F238E27FC236}">
                  <a16:creationId xmlns:a16="http://schemas.microsoft.com/office/drawing/2014/main" id="{3CAFC828-7C9E-44A0-9548-04D9706440F8}"/>
                </a:ext>
              </a:extLst>
            </p:cNvPr>
            <p:cNvSpPr/>
            <p:nvPr/>
          </p:nvSpPr>
          <p:spPr bwMode="auto">
            <a:xfrm>
              <a:off x="8083124" y="3853584"/>
              <a:ext cx="2161975" cy="803403"/>
            </a:xfrm>
            <a:prstGeom prst="snip2DiagRect">
              <a:avLst>
                <a:gd name="adj1" fmla="val 0"/>
                <a:gd name="adj2" fmla="val 0"/>
              </a:avLst>
            </a:prstGeom>
            <a:solidFill>
              <a:srgbClr val="FAA634">
                <a:alpha val="50000"/>
              </a:srgbClr>
            </a:solidFill>
            <a:ln w="44450" cap="flat" cmpd="sng" algn="ctr">
              <a:noFill/>
              <a:prstDash val="solid"/>
              <a:round/>
              <a:headEnd type="none" w="med" len="med"/>
              <a:tailEnd type="none" w="med" len="med"/>
            </a:ln>
            <a:effectLst/>
            <a:extLst/>
          </p:spPr>
          <p:txBody>
            <a:bodyPr anchor="ctr"/>
            <a:lstStyle/>
            <a:p>
              <a:pPr algn="ctr">
                <a:defRPr/>
              </a:pPr>
              <a:r>
                <a:rPr lang="ru-RU" sz="1200" dirty="0"/>
                <a:t>Трансформационные корректировки по данным оперативного учета</a:t>
              </a:r>
            </a:p>
          </p:txBody>
        </p:sp>
        <p:sp>
          <p:nvSpPr>
            <p:cNvPr id="37" name="Прямоугольник с двумя вырезанными противолежащими углами 23">
              <a:extLst>
                <a:ext uri="{FF2B5EF4-FFF2-40B4-BE49-F238E27FC236}">
                  <a16:creationId xmlns:a16="http://schemas.microsoft.com/office/drawing/2014/main" id="{2F235B08-C04E-4BDE-9493-0D55658C7C7F}"/>
                </a:ext>
              </a:extLst>
            </p:cNvPr>
            <p:cNvSpPr/>
            <p:nvPr/>
          </p:nvSpPr>
          <p:spPr bwMode="auto">
            <a:xfrm>
              <a:off x="8085697" y="5161512"/>
              <a:ext cx="2156227" cy="781846"/>
            </a:xfrm>
            <a:prstGeom prst="snip2DiagRect">
              <a:avLst>
                <a:gd name="adj1" fmla="val 0"/>
                <a:gd name="adj2" fmla="val 0"/>
              </a:avLst>
            </a:prstGeom>
            <a:solidFill>
              <a:srgbClr val="FAA634">
                <a:alpha val="50000"/>
              </a:srgbClr>
            </a:solidFill>
            <a:ln w="44450" cap="flat" cmpd="sng" algn="ctr">
              <a:noFill/>
              <a:prstDash val="solid"/>
              <a:round/>
              <a:headEnd type="none" w="med" len="med"/>
              <a:tailEnd type="none" w="med" len="med"/>
            </a:ln>
            <a:effectLst/>
            <a:extLst/>
          </p:spPr>
          <p:txBody>
            <a:bodyPr anchor="ctr"/>
            <a:lstStyle/>
            <a:p>
              <a:pPr algn="ctr">
                <a:defRPr/>
              </a:pPr>
              <a:r>
                <a:rPr lang="ru-RU" sz="1200" dirty="0"/>
                <a:t>Расширенный состав документов параллельного учета ОС </a:t>
              </a:r>
            </a:p>
          </p:txBody>
        </p:sp>
        <p:sp>
          <p:nvSpPr>
            <p:cNvPr id="2" name="Прямоугольник 1"/>
            <p:cNvSpPr/>
            <p:nvPr/>
          </p:nvSpPr>
          <p:spPr>
            <a:xfrm>
              <a:off x="7441019" y="1620890"/>
              <a:ext cx="3279167" cy="646331"/>
            </a:xfrm>
            <a:prstGeom prst="rect">
              <a:avLst/>
            </a:prstGeom>
          </p:spPr>
          <p:txBody>
            <a:bodyPr vert="horz" wrap="none">
              <a:spAutoFit/>
            </a:bodyPr>
            <a:lstStyle/>
            <a:p>
              <a:pPr algn="ctr"/>
              <a:r>
                <a:rPr lang="ru-RU" b="1" dirty="0">
                  <a:solidFill>
                    <a:srgbClr val="FAA634"/>
                  </a:solidFill>
                </a:rPr>
                <a:t>1С</a:t>
              </a:r>
              <a:r>
                <a:rPr lang="en-US" b="1" dirty="0">
                  <a:solidFill>
                    <a:srgbClr val="FAA634"/>
                  </a:solidFill>
                </a:rPr>
                <a:t>:ERP</a:t>
              </a:r>
              <a:r>
                <a:rPr lang="ru-RU" b="1" dirty="0">
                  <a:solidFill>
                    <a:srgbClr val="FAA634"/>
                  </a:solidFill>
                </a:rPr>
                <a:t> Управление Холдингом</a:t>
              </a:r>
            </a:p>
            <a:p>
              <a:pPr algn="ctr"/>
              <a:r>
                <a:rPr lang="ru-RU" b="1" dirty="0">
                  <a:solidFill>
                    <a:srgbClr val="FAA634"/>
                  </a:solidFill>
                </a:rPr>
                <a:t>- МСФО</a:t>
              </a:r>
              <a:endParaRPr lang="ru-RU" dirty="0">
                <a:solidFill>
                  <a:srgbClr val="FAA634"/>
                </a:solidFill>
              </a:endParaRPr>
            </a:p>
          </p:txBody>
        </p:sp>
      </p:grpSp>
      <p:sp>
        <p:nvSpPr>
          <p:cNvPr id="6" name="Номер слайда 5">
            <a:extLst>
              <a:ext uri="{FF2B5EF4-FFF2-40B4-BE49-F238E27FC236}">
                <a16:creationId xmlns:a16="http://schemas.microsoft.com/office/drawing/2014/main" id="{20138D98-8657-4E37-B290-6DEED5A9011D}"/>
              </a:ext>
            </a:extLst>
          </p:cNvPr>
          <p:cNvSpPr>
            <a:spLocks noGrp="1"/>
          </p:cNvSpPr>
          <p:nvPr>
            <p:ph type="sldNum" sz="quarter" idx="12"/>
          </p:nvPr>
        </p:nvSpPr>
        <p:spPr>
          <a:xfrm>
            <a:off x="9419325" y="6509769"/>
            <a:ext cx="2743200" cy="365125"/>
          </a:xfrm>
        </p:spPr>
        <p:txBody>
          <a:bodyPr/>
          <a:lstStyle/>
          <a:p>
            <a:fld id="{9C70A23B-64CD-4924-9B44-D7B9484B0353}" type="slidenum">
              <a:rPr lang="ru-RU" smtClean="0"/>
              <a:t>62</a:t>
            </a:fld>
            <a:endParaRPr lang="ru-RU" dirty="0"/>
          </a:p>
        </p:txBody>
      </p:sp>
    </p:spTree>
    <p:extLst>
      <p:ext uri="{BB962C8B-B14F-4D97-AF65-F5344CB8AC3E}">
        <p14:creationId xmlns:p14="http://schemas.microsoft.com/office/powerpoint/2010/main" val="16560397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0.rbk.ru/v6_top_pics/media/img/3/31/755429510202313.jpg"/>
          <p:cNvPicPr>
            <a:picLocks noChangeAspect="1" noChangeArrowheads="1"/>
          </p:cNvPicPr>
          <p:nvPr/>
        </p:nvPicPr>
        <p:blipFill rotWithShape="1">
          <a:blip r:embed="rId2">
            <a:extLst>
              <a:ext uri="{28A0092B-C50C-407E-A947-70E740481C1C}">
                <a14:useLocalDpi xmlns:a14="http://schemas.microsoft.com/office/drawing/2010/main" val="0"/>
              </a:ext>
            </a:extLst>
          </a:blip>
          <a:srcRect t="10844" b="4465"/>
          <a:stretch/>
        </p:blipFill>
        <p:spPr bwMode="auto">
          <a:xfrm>
            <a:off x="0" y="-9525"/>
            <a:ext cx="12192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0"/>
            <a:ext cx="12192000" cy="6858000"/>
          </a:xfrm>
          <a:prstGeom prst="rect">
            <a:avLst/>
          </a:prstGeom>
          <a:solidFill>
            <a:schemeClr val="accent1">
              <a:lumMod val="50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4587" y="562355"/>
            <a:ext cx="3950213" cy="975225"/>
          </a:xfrm>
          <a:prstGeom prst="rect">
            <a:avLst/>
          </a:prstGeom>
        </p:spPr>
      </p:pic>
      <p:sp>
        <p:nvSpPr>
          <p:cNvPr id="10" name="Прямоугольник 9">
            <a:extLst>
              <a:ext uri="{FF2B5EF4-FFF2-40B4-BE49-F238E27FC236}">
                <a16:creationId xmlns:a16="http://schemas.microsoft.com/office/drawing/2014/main" id="{91085048-5574-4E5E-82D3-93E2390820F2}"/>
              </a:ext>
            </a:extLst>
          </p:cNvPr>
          <p:cNvSpPr/>
          <p:nvPr/>
        </p:nvSpPr>
        <p:spPr>
          <a:xfrm>
            <a:off x="4391690" y="3134206"/>
            <a:ext cx="3408620" cy="130031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93C6C"/>
                </a:solidFill>
              </a:rPr>
              <a:t>www.1c-mining.ru</a:t>
            </a:r>
            <a:endParaRPr lang="ru-RU" b="1" dirty="0">
              <a:solidFill>
                <a:srgbClr val="193C6C"/>
              </a:solidFill>
            </a:endParaRPr>
          </a:p>
          <a:p>
            <a:pPr algn="ctr"/>
            <a:r>
              <a:rPr lang="en-US" b="1" dirty="0">
                <a:solidFill>
                  <a:srgbClr val="193C6C"/>
                </a:solidFill>
              </a:rPr>
              <a:t>company@sinergo.ru</a:t>
            </a:r>
          </a:p>
          <a:p>
            <a:pPr algn="ctr"/>
            <a:r>
              <a:rPr lang="en-US" b="1" dirty="0">
                <a:solidFill>
                  <a:srgbClr val="193C6C"/>
                </a:solidFill>
              </a:rPr>
              <a:t>+7 (3843) 322-101</a:t>
            </a:r>
            <a:endParaRPr lang="ru-RU" b="1" dirty="0">
              <a:solidFill>
                <a:srgbClr val="193C6C"/>
              </a:solidFill>
            </a:endParaRPr>
          </a:p>
        </p:txBody>
      </p:sp>
    </p:spTree>
    <p:extLst>
      <p:ext uri="{BB962C8B-B14F-4D97-AF65-F5344CB8AC3E}">
        <p14:creationId xmlns:p14="http://schemas.microsoft.com/office/powerpoint/2010/main" val="1529341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42899" y="120582"/>
            <a:ext cx="6954837" cy="677108"/>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dirty="0">
                <a:solidFill>
                  <a:srgbClr val="0C1E34"/>
                </a:solidFill>
                <a:latin typeface="Gotham Pro" panose="02000503040000020004" pitchFamily="50" charset="0"/>
                <a:cs typeface="Gotham Pro" panose="02000503040000020004" pitchFamily="50" charset="0"/>
              </a:rPr>
              <a:t>Способы отражения операций в учете МСФО</a:t>
            </a:r>
          </a:p>
        </p:txBody>
      </p:sp>
      <p:sp>
        <p:nvSpPr>
          <p:cNvPr id="6" name="Номер слайда 5">
            <a:extLst>
              <a:ext uri="{FF2B5EF4-FFF2-40B4-BE49-F238E27FC236}">
                <a16:creationId xmlns:a16="http://schemas.microsoft.com/office/drawing/2014/main" id="{5C324B80-B5BA-4E7F-A2C7-8A61F7FBB937}"/>
              </a:ext>
            </a:extLst>
          </p:cNvPr>
          <p:cNvSpPr>
            <a:spLocks noGrp="1"/>
          </p:cNvSpPr>
          <p:nvPr>
            <p:ph type="sldNum" sz="quarter" idx="12"/>
          </p:nvPr>
        </p:nvSpPr>
        <p:spPr/>
        <p:txBody>
          <a:bodyPr/>
          <a:lstStyle/>
          <a:p>
            <a:fld id="{9C70A23B-64CD-4924-9B44-D7B9484B0353}" type="slidenum">
              <a:rPr lang="ru-RU" smtClean="0"/>
              <a:t>7</a:t>
            </a:fld>
            <a:endParaRPr lang="ru-RU" dirty="0"/>
          </a:p>
        </p:txBody>
      </p:sp>
      <p:sp>
        <p:nvSpPr>
          <p:cNvPr id="7" name="Прямоугольник с двумя вырезанными противолежащими углами 6"/>
          <p:cNvSpPr/>
          <p:nvPr/>
        </p:nvSpPr>
        <p:spPr bwMode="auto">
          <a:xfrm>
            <a:off x="2446337" y="3854449"/>
            <a:ext cx="1150937" cy="677863"/>
          </a:xfrm>
          <a:prstGeom prst="snip2DiagRect">
            <a:avLst>
              <a:gd name="adj1" fmla="val 0"/>
              <a:gd name="adj2" fmla="val 0"/>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defPPr>
              <a:defRPr lang="ru-RU"/>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lgn="ctr">
              <a:defRPr/>
            </a:pPr>
            <a:r>
              <a:rPr lang="ru-RU" sz="1200" dirty="0"/>
              <a:t>Документы МСФО</a:t>
            </a:r>
          </a:p>
        </p:txBody>
      </p:sp>
      <p:sp>
        <p:nvSpPr>
          <p:cNvPr id="8" name="Прямоугольник с двумя вырезанными противолежащими углами 7"/>
          <p:cNvSpPr/>
          <p:nvPr/>
        </p:nvSpPr>
        <p:spPr bwMode="auto">
          <a:xfrm>
            <a:off x="7548562" y="1876424"/>
            <a:ext cx="1852612" cy="720725"/>
          </a:xfrm>
          <a:prstGeom prst="snip2DiagRect">
            <a:avLst>
              <a:gd name="adj1" fmla="val 0"/>
              <a:gd name="adj2" fmla="val 0"/>
            </a:avLst>
          </a:prstGeom>
          <a:solidFill>
            <a:srgbClr val="FBCD58"/>
          </a:solidFill>
          <a:ln w="44450" cap="flat" cmpd="sng" algn="ctr">
            <a:noFill/>
            <a:prstDash val="solid"/>
            <a:round/>
            <a:headEnd type="none" w="med" len="med"/>
            <a:tailEnd type="none" w="med" len="med"/>
          </a:ln>
          <a:effectLst/>
          <a:extLst/>
        </p:spPr>
        <p:txBody>
          <a:bodyPr anchor="ctr"/>
          <a:lstStyle>
            <a:defPPr>
              <a:defRPr lang="ru-RU"/>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lgn="ctr">
              <a:defRPr/>
            </a:pPr>
            <a:r>
              <a:rPr lang="ru-RU" sz="1200" dirty="0"/>
              <a:t>Формы сбора данных </a:t>
            </a:r>
          </a:p>
          <a:p>
            <a:pPr algn="ctr">
              <a:defRPr/>
            </a:pPr>
            <a:r>
              <a:rPr lang="ru-RU" sz="1200" dirty="0"/>
              <a:t>(ОСВ</a:t>
            </a:r>
            <a:r>
              <a:rPr lang="en-US" sz="1200" dirty="0"/>
              <a:t>, Trial balance</a:t>
            </a:r>
            <a:r>
              <a:rPr lang="ru-RU" sz="1200" dirty="0"/>
              <a:t>)</a:t>
            </a:r>
          </a:p>
        </p:txBody>
      </p:sp>
      <p:sp>
        <p:nvSpPr>
          <p:cNvPr id="9" name="Прямоугольник с двумя вырезанными противолежащими углами 8"/>
          <p:cNvSpPr/>
          <p:nvPr/>
        </p:nvSpPr>
        <p:spPr bwMode="auto">
          <a:xfrm>
            <a:off x="5313362" y="3822699"/>
            <a:ext cx="1263650" cy="719138"/>
          </a:xfrm>
          <a:prstGeom prst="snip2DiagRect">
            <a:avLst>
              <a:gd name="adj1" fmla="val 0"/>
              <a:gd name="adj2" fmla="val 0"/>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defPPr>
              <a:defRPr lang="ru-RU"/>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lgn="ctr">
              <a:defRPr/>
            </a:pPr>
            <a:r>
              <a:rPr lang="ru-RU" sz="1200" dirty="0"/>
              <a:t>Проводки МСФО</a:t>
            </a:r>
          </a:p>
        </p:txBody>
      </p:sp>
      <p:sp>
        <p:nvSpPr>
          <p:cNvPr id="10" name="Прямоугольник с двумя вырезанными противолежащими углами 9"/>
          <p:cNvSpPr/>
          <p:nvPr/>
        </p:nvSpPr>
        <p:spPr bwMode="auto">
          <a:xfrm>
            <a:off x="7548562" y="3822699"/>
            <a:ext cx="1852612" cy="719138"/>
          </a:xfrm>
          <a:prstGeom prst="snip2DiagRect">
            <a:avLst>
              <a:gd name="adj1" fmla="val 0"/>
              <a:gd name="adj2" fmla="val 0"/>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defPPr>
              <a:defRPr lang="ru-RU"/>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lgn="ctr">
              <a:defRPr/>
            </a:pPr>
            <a:r>
              <a:rPr lang="ru-RU" sz="1200" dirty="0"/>
              <a:t>Отчетность МСФО</a:t>
            </a:r>
          </a:p>
          <a:p>
            <a:pPr algn="ctr">
              <a:defRPr/>
            </a:pPr>
            <a:r>
              <a:rPr lang="ru-RU" sz="1200" dirty="0"/>
              <a:t>(ОСВ</a:t>
            </a:r>
            <a:r>
              <a:rPr lang="en-US" sz="1200" dirty="0"/>
              <a:t>, Trial balance</a:t>
            </a:r>
            <a:r>
              <a:rPr lang="ru-RU" sz="1200" dirty="0"/>
              <a:t>)</a:t>
            </a:r>
          </a:p>
        </p:txBody>
      </p:sp>
      <p:sp>
        <p:nvSpPr>
          <p:cNvPr id="11" name="Прямоугольник с двумя вырезанными противолежащими углами 10"/>
          <p:cNvSpPr/>
          <p:nvPr/>
        </p:nvSpPr>
        <p:spPr bwMode="auto">
          <a:xfrm>
            <a:off x="1293812" y="2376487"/>
            <a:ext cx="2303462" cy="644525"/>
          </a:xfrm>
          <a:prstGeom prst="snip2DiagRect">
            <a:avLst>
              <a:gd name="adj1" fmla="val 0"/>
              <a:gd name="adj2" fmla="val 0"/>
            </a:avLst>
          </a:prstGeom>
          <a:solidFill>
            <a:srgbClr val="FBCD58"/>
          </a:solidFill>
          <a:ln w="44450" cap="flat" cmpd="sng" algn="ctr">
            <a:noFill/>
            <a:prstDash val="solid"/>
            <a:round/>
            <a:headEnd type="none" w="med" len="med"/>
            <a:tailEnd type="none" w="med" len="med"/>
          </a:ln>
          <a:effectLst/>
          <a:extLst/>
        </p:spPr>
        <p:txBody>
          <a:bodyPr anchor="ctr"/>
          <a:lstStyle>
            <a:defPPr>
              <a:defRPr lang="ru-RU"/>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lgn="ctr">
              <a:defRPr/>
            </a:pPr>
            <a:r>
              <a:rPr lang="ru-RU" sz="1200" dirty="0"/>
              <a:t>Проводки регламентированного учета</a:t>
            </a:r>
          </a:p>
        </p:txBody>
      </p:sp>
      <p:sp>
        <p:nvSpPr>
          <p:cNvPr id="12" name="TextBox 28"/>
          <p:cNvSpPr txBox="1">
            <a:spLocks noChangeArrowheads="1"/>
          </p:cNvSpPr>
          <p:nvPr/>
        </p:nvSpPr>
        <p:spPr bwMode="auto">
          <a:xfrm>
            <a:off x="3813174" y="3714749"/>
            <a:ext cx="1471613" cy="461963"/>
          </a:xfrm>
          <a:prstGeom prst="rect">
            <a:avLst/>
          </a:prstGeom>
          <a:noFill/>
          <a:ln w="9525">
            <a:noFill/>
            <a:miter lim="800000"/>
            <a:headEnd/>
            <a:tailEnd/>
          </a:ln>
        </p:spPr>
        <p:txBody>
          <a:bodyPr>
            <a:spAutoFit/>
          </a:bodyPr>
          <a:lstStyle>
            <a:defPPr>
              <a:defRPr lang="ru-RU"/>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lgn="ctr"/>
            <a:r>
              <a:rPr lang="ru-RU" sz="1200" b="1" dirty="0"/>
              <a:t>Параллельный учет</a:t>
            </a:r>
          </a:p>
        </p:txBody>
      </p:sp>
      <p:cxnSp>
        <p:nvCxnSpPr>
          <p:cNvPr id="13" name="Соединительная линия уступом 12"/>
          <p:cNvCxnSpPr>
            <a:stCxn id="9" idx="3"/>
            <a:endCxn id="11" idx="0"/>
          </p:cNvCxnSpPr>
          <p:nvPr/>
        </p:nvCxnSpPr>
        <p:spPr bwMode="auto">
          <a:xfrm rot="16200000" flipV="1">
            <a:off x="4209256" y="2086767"/>
            <a:ext cx="1123950" cy="2347913"/>
          </a:xfrm>
          <a:prstGeom prst="bentConnector2">
            <a:avLst/>
          </a:prstGeom>
          <a:ln w="25400">
            <a:solidFill>
              <a:srgbClr val="0070C0"/>
            </a:solidFill>
            <a:headEnd type="triangle" w="med" len="med"/>
            <a:tailEnd type="none"/>
          </a:ln>
          <a:extLst/>
        </p:spPr>
        <p:style>
          <a:lnRef idx="1">
            <a:schemeClr val="accent5"/>
          </a:lnRef>
          <a:fillRef idx="0">
            <a:schemeClr val="accent5"/>
          </a:fillRef>
          <a:effectRef idx="0">
            <a:schemeClr val="accent5"/>
          </a:effectRef>
          <a:fontRef idx="minor">
            <a:schemeClr val="tx1"/>
          </a:fontRef>
        </p:style>
      </p:cxnSp>
      <p:sp>
        <p:nvSpPr>
          <p:cNvPr id="14" name="TextBox 49"/>
          <p:cNvSpPr txBox="1">
            <a:spLocks noChangeArrowheads="1"/>
          </p:cNvSpPr>
          <p:nvPr/>
        </p:nvSpPr>
        <p:spPr bwMode="auto">
          <a:xfrm>
            <a:off x="3862387" y="2347912"/>
            <a:ext cx="1471612" cy="276225"/>
          </a:xfrm>
          <a:prstGeom prst="rect">
            <a:avLst/>
          </a:prstGeom>
          <a:noFill/>
          <a:ln w="9525">
            <a:noFill/>
            <a:miter lim="800000"/>
            <a:headEnd/>
            <a:tailEnd/>
          </a:ln>
        </p:spPr>
        <p:txBody>
          <a:bodyPr>
            <a:spAutoFit/>
          </a:bodyPr>
          <a:lstStyle>
            <a:defPPr>
              <a:defRPr lang="ru-RU"/>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lgn="ctr"/>
            <a:r>
              <a:rPr lang="ru-RU" sz="1200" b="1" dirty="0"/>
              <a:t>Трансляция</a:t>
            </a:r>
          </a:p>
        </p:txBody>
      </p:sp>
      <p:cxnSp>
        <p:nvCxnSpPr>
          <p:cNvPr id="15" name="Соединительная линия уступом 54"/>
          <p:cNvCxnSpPr>
            <a:stCxn id="7" idx="0"/>
            <a:endCxn id="9" idx="2"/>
          </p:cNvCxnSpPr>
          <p:nvPr/>
        </p:nvCxnSpPr>
        <p:spPr bwMode="auto">
          <a:xfrm flipV="1">
            <a:off x="3597274" y="4183062"/>
            <a:ext cx="1716088" cy="11112"/>
          </a:xfrm>
          <a:prstGeom prst="straightConnector1">
            <a:avLst/>
          </a:prstGeom>
          <a:ln w="25400">
            <a:solidFill>
              <a:schemeClr val="bg1">
                <a:lumMod val="50000"/>
              </a:schemeClr>
            </a:solidFill>
            <a:prstDash val="sysDash"/>
            <a:headEnd type="none" w="med" len="med"/>
            <a:tailEnd type="arrow"/>
          </a:ln>
          <a:extLst/>
        </p:spPr>
        <p:style>
          <a:lnRef idx="1">
            <a:schemeClr val="accent5"/>
          </a:lnRef>
          <a:fillRef idx="0">
            <a:schemeClr val="accent5"/>
          </a:fillRef>
          <a:effectRef idx="0">
            <a:schemeClr val="accent5"/>
          </a:effectRef>
          <a:fontRef idx="minor">
            <a:schemeClr val="tx1"/>
          </a:fontRef>
        </p:style>
      </p:cxnSp>
      <p:cxnSp>
        <p:nvCxnSpPr>
          <p:cNvPr id="16" name="Соединительная линия уступом 57"/>
          <p:cNvCxnSpPr>
            <a:stCxn id="9" idx="0"/>
            <a:endCxn id="10" idx="2"/>
          </p:cNvCxnSpPr>
          <p:nvPr/>
        </p:nvCxnSpPr>
        <p:spPr bwMode="auto">
          <a:xfrm>
            <a:off x="6577012" y="4183062"/>
            <a:ext cx="971550" cy="0"/>
          </a:xfrm>
          <a:prstGeom prst="straightConnector1">
            <a:avLst/>
          </a:prstGeom>
          <a:ln w="25400">
            <a:solidFill>
              <a:schemeClr val="bg1">
                <a:lumMod val="50000"/>
              </a:schemeClr>
            </a:solidFill>
            <a:prstDash val="sysDash"/>
            <a:headEnd type="none" w="med" len="med"/>
            <a:tailEnd type="arrow"/>
          </a:ln>
          <a:extLst/>
        </p:spPr>
        <p:style>
          <a:lnRef idx="1">
            <a:schemeClr val="accent5"/>
          </a:lnRef>
          <a:fillRef idx="0">
            <a:schemeClr val="accent5"/>
          </a:fillRef>
          <a:effectRef idx="0">
            <a:schemeClr val="accent5"/>
          </a:effectRef>
          <a:fontRef idx="minor">
            <a:schemeClr val="tx1"/>
          </a:fontRef>
        </p:style>
      </p:cxnSp>
      <p:sp>
        <p:nvSpPr>
          <p:cNvPr id="17" name="Прямоугольник с двумя вырезанными противолежащими углами 16"/>
          <p:cNvSpPr/>
          <p:nvPr/>
        </p:nvSpPr>
        <p:spPr bwMode="auto">
          <a:xfrm>
            <a:off x="6189662" y="5832474"/>
            <a:ext cx="2052637" cy="709613"/>
          </a:xfrm>
          <a:prstGeom prst="snip2DiagRect">
            <a:avLst>
              <a:gd name="adj1" fmla="val 0"/>
              <a:gd name="adj2" fmla="val 0"/>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defPPr>
              <a:defRPr lang="ru-RU"/>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lgn="ctr">
              <a:defRPr/>
            </a:pPr>
            <a:r>
              <a:rPr lang="ru-RU" sz="1200" dirty="0"/>
              <a:t>Документы МСФО</a:t>
            </a:r>
          </a:p>
        </p:txBody>
      </p:sp>
      <p:sp>
        <p:nvSpPr>
          <p:cNvPr id="18" name="TextBox 30"/>
          <p:cNvSpPr txBox="1">
            <a:spLocks noChangeArrowheads="1"/>
          </p:cNvSpPr>
          <p:nvPr/>
        </p:nvSpPr>
        <p:spPr bwMode="auto">
          <a:xfrm>
            <a:off x="6248399" y="5294312"/>
            <a:ext cx="1793875" cy="460375"/>
          </a:xfrm>
          <a:prstGeom prst="rect">
            <a:avLst/>
          </a:prstGeom>
          <a:noFill/>
          <a:ln w="9525">
            <a:noFill/>
            <a:miter lim="800000"/>
            <a:headEnd/>
            <a:tailEnd/>
          </a:ln>
        </p:spPr>
        <p:txBody>
          <a:bodyPr>
            <a:spAutoFit/>
          </a:bodyPr>
          <a:lstStyle>
            <a:defPPr>
              <a:defRPr lang="ru-RU"/>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lgn="ctr"/>
            <a:r>
              <a:rPr lang="ru-RU" sz="1200" i="1" dirty="0"/>
              <a:t>Трансформационные поправки МСФО</a:t>
            </a:r>
          </a:p>
        </p:txBody>
      </p:sp>
      <p:sp>
        <p:nvSpPr>
          <p:cNvPr id="19" name="TextBox 40"/>
          <p:cNvSpPr txBox="1">
            <a:spLocks noChangeArrowheads="1"/>
          </p:cNvSpPr>
          <p:nvPr/>
        </p:nvSpPr>
        <p:spPr bwMode="auto">
          <a:xfrm>
            <a:off x="7053262" y="1398587"/>
            <a:ext cx="2520950" cy="461962"/>
          </a:xfrm>
          <a:prstGeom prst="rect">
            <a:avLst/>
          </a:prstGeom>
          <a:noFill/>
          <a:ln w="9525">
            <a:noFill/>
            <a:miter lim="800000"/>
            <a:headEnd/>
            <a:tailEnd/>
          </a:ln>
        </p:spPr>
        <p:txBody>
          <a:bodyPr>
            <a:spAutoFit/>
          </a:bodyPr>
          <a:lstStyle>
            <a:defPPr>
              <a:defRPr lang="ru-RU"/>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lgn="ctr"/>
            <a:r>
              <a:rPr lang="ru-RU" sz="1200" i="1" dirty="0"/>
              <a:t>Общества, ведущие учет в других программных продуктах</a:t>
            </a:r>
          </a:p>
        </p:txBody>
      </p:sp>
      <p:cxnSp>
        <p:nvCxnSpPr>
          <p:cNvPr id="20" name="Соединительная линия уступом 35"/>
          <p:cNvCxnSpPr>
            <a:stCxn id="10" idx="3"/>
            <a:endCxn id="8" idx="1"/>
          </p:cNvCxnSpPr>
          <p:nvPr/>
        </p:nvCxnSpPr>
        <p:spPr bwMode="auto">
          <a:xfrm flipH="1" flipV="1">
            <a:off x="8475662" y="2597149"/>
            <a:ext cx="0" cy="1225550"/>
          </a:xfrm>
          <a:prstGeom prst="straightConnector1">
            <a:avLst/>
          </a:prstGeom>
          <a:ln w="25400">
            <a:solidFill>
              <a:schemeClr val="accent1">
                <a:lumMod val="50000"/>
              </a:schemeClr>
            </a:solidFill>
            <a:headEnd type="triangle" w="med" len="med"/>
            <a:tailEnd type="none"/>
          </a:ln>
          <a:extLst/>
        </p:spPr>
        <p:style>
          <a:lnRef idx="1">
            <a:schemeClr val="accent5"/>
          </a:lnRef>
          <a:fillRef idx="0">
            <a:schemeClr val="accent5"/>
          </a:fillRef>
          <a:effectRef idx="0">
            <a:schemeClr val="accent5"/>
          </a:effectRef>
          <a:fontRef idx="minor">
            <a:schemeClr val="tx1"/>
          </a:fontRef>
        </p:style>
      </p:cxnSp>
      <p:sp>
        <p:nvSpPr>
          <p:cNvPr id="21" name="TextBox 58"/>
          <p:cNvSpPr txBox="1">
            <a:spLocks noChangeArrowheads="1"/>
          </p:cNvSpPr>
          <p:nvPr/>
        </p:nvSpPr>
        <p:spPr bwMode="auto">
          <a:xfrm>
            <a:off x="7002462" y="3021012"/>
            <a:ext cx="1471612" cy="276225"/>
          </a:xfrm>
          <a:prstGeom prst="rect">
            <a:avLst/>
          </a:prstGeom>
          <a:noFill/>
          <a:ln w="9525">
            <a:noFill/>
            <a:miter lim="800000"/>
            <a:headEnd/>
            <a:tailEnd/>
          </a:ln>
        </p:spPr>
        <p:txBody>
          <a:bodyPr>
            <a:spAutoFit/>
          </a:bodyPr>
          <a:lstStyle>
            <a:defPPr>
              <a:defRPr lang="ru-RU"/>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lgn="ctr"/>
            <a:r>
              <a:rPr lang="ru-RU" sz="1200" b="1" dirty="0"/>
              <a:t>Трансформация</a:t>
            </a:r>
          </a:p>
        </p:txBody>
      </p:sp>
      <p:cxnSp>
        <p:nvCxnSpPr>
          <p:cNvPr id="22" name="Соединительная линия уступом 21"/>
          <p:cNvCxnSpPr>
            <a:stCxn id="9" idx="1"/>
            <a:endCxn id="17" idx="2"/>
          </p:cNvCxnSpPr>
          <p:nvPr/>
        </p:nvCxnSpPr>
        <p:spPr bwMode="auto">
          <a:xfrm rot="16200000" flipH="1">
            <a:off x="5244306" y="5242718"/>
            <a:ext cx="1646237" cy="244475"/>
          </a:xfrm>
          <a:prstGeom prst="bentConnector2">
            <a:avLst/>
          </a:prstGeom>
          <a:ln w="25400">
            <a:solidFill>
              <a:schemeClr val="bg1">
                <a:lumMod val="50000"/>
              </a:schemeClr>
            </a:solidFill>
            <a:prstDash val="sysDash"/>
            <a:headEnd type="triangle" w="med" len="med"/>
            <a:tailEnd type="none"/>
          </a:ln>
          <a:extLst/>
        </p:spPr>
        <p:style>
          <a:lnRef idx="1">
            <a:schemeClr val="accent5"/>
          </a:lnRef>
          <a:fillRef idx="0">
            <a:schemeClr val="accent5"/>
          </a:fillRef>
          <a:effectRef idx="0">
            <a:schemeClr val="accent5"/>
          </a:effectRef>
          <a:fontRef idx="minor">
            <a:schemeClr val="tx1"/>
          </a:fontRef>
        </p:style>
      </p:cxnSp>
      <p:cxnSp>
        <p:nvCxnSpPr>
          <p:cNvPr id="23" name="Соединительная линия уступом 22"/>
          <p:cNvCxnSpPr>
            <a:stCxn id="10" idx="1"/>
            <a:endCxn id="17" idx="0"/>
          </p:cNvCxnSpPr>
          <p:nvPr/>
        </p:nvCxnSpPr>
        <p:spPr bwMode="auto">
          <a:xfrm rot="5400000">
            <a:off x="7535862" y="5248274"/>
            <a:ext cx="1646237" cy="233363"/>
          </a:xfrm>
          <a:prstGeom prst="bentConnector2">
            <a:avLst/>
          </a:prstGeom>
          <a:ln w="25400">
            <a:solidFill>
              <a:schemeClr val="bg1">
                <a:lumMod val="50000"/>
              </a:schemeClr>
            </a:solidFill>
            <a:prstDash val="sysDash"/>
            <a:headEnd type="triangle" w="med" len="med"/>
            <a:tailEnd type="none"/>
          </a:ln>
          <a:extLst/>
        </p:spPr>
        <p:style>
          <a:lnRef idx="1">
            <a:schemeClr val="accent5"/>
          </a:lnRef>
          <a:fillRef idx="0">
            <a:schemeClr val="accent5"/>
          </a:fillRef>
          <a:effectRef idx="0">
            <a:schemeClr val="accent5"/>
          </a:effectRef>
          <a:fontRef idx="minor">
            <a:schemeClr val="tx1"/>
          </a:fontRef>
        </p:style>
      </p:cxnSp>
      <p:sp>
        <p:nvSpPr>
          <p:cNvPr id="24" name="TextBox 64"/>
          <p:cNvSpPr txBox="1">
            <a:spLocks noChangeArrowheads="1"/>
          </p:cNvSpPr>
          <p:nvPr/>
        </p:nvSpPr>
        <p:spPr bwMode="auto">
          <a:xfrm>
            <a:off x="3667124" y="5543549"/>
            <a:ext cx="1862138" cy="460375"/>
          </a:xfrm>
          <a:prstGeom prst="rect">
            <a:avLst/>
          </a:prstGeom>
          <a:noFill/>
          <a:ln w="9525">
            <a:noFill/>
            <a:miter lim="800000"/>
            <a:headEnd/>
            <a:tailEnd/>
          </a:ln>
        </p:spPr>
        <p:txBody>
          <a:bodyPr>
            <a:spAutoFit/>
          </a:bodyPr>
          <a:lstStyle>
            <a:defPPr>
              <a:defRPr lang="ru-RU"/>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lgn="ctr"/>
            <a:r>
              <a:rPr lang="ru-RU" sz="1200" b="1" dirty="0"/>
              <a:t>Проводки МСФО по шаблону</a:t>
            </a:r>
          </a:p>
        </p:txBody>
      </p:sp>
      <p:sp>
        <p:nvSpPr>
          <p:cNvPr id="25" name="TextBox 65"/>
          <p:cNvSpPr txBox="1">
            <a:spLocks noChangeArrowheads="1"/>
          </p:cNvSpPr>
          <p:nvPr/>
        </p:nvSpPr>
        <p:spPr bwMode="auto">
          <a:xfrm>
            <a:off x="8421687" y="5133974"/>
            <a:ext cx="1471612" cy="646113"/>
          </a:xfrm>
          <a:prstGeom prst="rect">
            <a:avLst/>
          </a:prstGeom>
          <a:noFill/>
          <a:ln w="9525">
            <a:noFill/>
            <a:miter lim="800000"/>
            <a:headEnd/>
            <a:tailEnd/>
          </a:ln>
        </p:spPr>
        <p:txBody>
          <a:bodyPr>
            <a:spAutoFit/>
          </a:bodyPr>
          <a:lstStyle>
            <a:defPPr>
              <a:defRPr lang="ru-RU"/>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lgn="ctr"/>
            <a:r>
              <a:rPr lang="ru-RU" sz="1200" b="1" dirty="0"/>
              <a:t>Корректируют показатели (строки ОСВ)</a:t>
            </a:r>
          </a:p>
        </p:txBody>
      </p:sp>
      <p:sp>
        <p:nvSpPr>
          <p:cNvPr id="26" name="Прямоугольник с двумя вырезанными противолежащими углами 25"/>
          <p:cNvSpPr/>
          <p:nvPr/>
        </p:nvSpPr>
        <p:spPr bwMode="auto">
          <a:xfrm>
            <a:off x="1293812" y="3859212"/>
            <a:ext cx="1150937" cy="677862"/>
          </a:xfrm>
          <a:prstGeom prst="snip2DiagRect">
            <a:avLst>
              <a:gd name="adj1" fmla="val 0"/>
              <a:gd name="adj2" fmla="val 0"/>
            </a:avLst>
          </a:prstGeom>
          <a:solidFill>
            <a:srgbClr val="FBCD58"/>
          </a:solidFill>
          <a:ln w="44450" cap="flat" cmpd="sng" algn="ctr">
            <a:noFill/>
            <a:prstDash val="solid"/>
            <a:round/>
            <a:headEnd type="none" w="med" len="med"/>
            <a:tailEnd type="none" w="med" len="med"/>
          </a:ln>
          <a:effectLst/>
          <a:extLst/>
        </p:spPr>
        <p:txBody>
          <a:bodyPr anchor="ctr"/>
          <a:lstStyle>
            <a:defPPr>
              <a:defRPr lang="ru-RU"/>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lgn="ctr">
              <a:defRPr/>
            </a:pPr>
            <a:r>
              <a:rPr lang="ru-RU" sz="1200" dirty="0"/>
              <a:t>Документы РСБУ</a:t>
            </a:r>
          </a:p>
        </p:txBody>
      </p:sp>
      <p:cxnSp>
        <p:nvCxnSpPr>
          <p:cNvPr id="27" name="Соединительная линия уступом 26"/>
          <p:cNvCxnSpPr/>
          <p:nvPr/>
        </p:nvCxnSpPr>
        <p:spPr bwMode="auto">
          <a:xfrm rot="5400000">
            <a:off x="4144168" y="3850481"/>
            <a:ext cx="965200" cy="2347912"/>
          </a:xfrm>
          <a:prstGeom prst="bentConnector2">
            <a:avLst/>
          </a:prstGeom>
          <a:ln w="25400">
            <a:solidFill>
              <a:schemeClr val="tx2">
                <a:lumMod val="60000"/>
                <a:lumOff val="40000"/>
              </a:schemeClr>
            </a:solidFill>
            <a:headEnd type="triangle" w="med" len="med"/>
            <a:tailEnd type="none"/>
          </a:ln>
          <a:extLst/>
        </p:spPr>
        <p:style>
          <a:lnRef idx="1">
            <a:schemeClr val="accent5"/>
          </a:lnRef>
          <a:fillRef idx="0">
            <a:schemeClr val="accent5"/>
          </a:fillRef>
          <a:effectRef idx="0">
            <a:schemeClr val="accent5"/>
          </a:effectRef>
          <a:fontRef idx="minor">
            <a:schemeClr val="tx1"/>
          </a:fontRef>
        </p:style>
      </p:cxnSp>
      <p:cxnSp>
        <p:nvCxnSpPr>
          <p:cNvPr id="28" name="Соединительная линия уступом 27"/>
          <p:cNvCxnSpPr/>
          <p:nvPr/>
        </p:nvCxnSpPr>
        <p:spPr bwMode="auto">
          <a:xfrm rot="10800000" flipV="1">
            <a:off x="1282699" y="2624137"/>
            <a:ext cx="0" cy="1500187"/>
          </a:xfrm>
          <a:prstGeom prst="bentConnector3">
            <a:avLst>
              <a:gd name="adj1" fmla="val 22860100000"/>
            </a:avLst>
          </a:prstGeom>
          <a:ln w="25400">
            <a:solidFill>
              <a:srgbClr val="0070C0"/>
            </a:solidFill>
            <a:headEnd type="triangle" w="med" len="med"/>
            <a:tailEnd type="none"/>
          </a:ln>
          <a:extLst/>
        </p:spPr>
        <p:style>
          <a:lnRef idx="1">
            <a:schemeClr val="accent5"/>
          </a:lnRef>
          <a:fillRef idx="0">
            <a:schemeClr val="accent5"/>
          </a:fillRef>
          <a:effectRef idx="0">
            <a:schemeClr val="accent5"/>
          </a:effectRef>
          <a:fontRef idx="minor">
            <a:schemeClr val="tx1"/>
          </a:fontRef>
        </p:style>
      </p:cxnSp>
      <p:cxnSp>
        <p:nvCxnSpPr>
          <p:cNvPr id="29" name="Соединительная линия уступом 28"/>
          <p:cNvCxnSpPr/>
          <p:nvPr/>
        </p:nvCxnSpPr>
        <p:spPr bwMode="auto">
          <a:xfrm rot="10800000">
            <a:off x="1276349" y="4321174"/>
            <a:ext cx="12700" cy="1308100"/>
          </a:xfrm>
          <a:prstGeom prst="bentConnector3">
            <a:avLst>
              <a:gd name="adj1" fmla="val 1920000"/>
            </a:avLst>
          </a:prstGeom>
          <a:ln w="25400">
            <a:solidFill>
              <a:schemeClr val="tx2">
                <a:lumMod val="60000"/>
                <a:lumOff val="40000"/>
              </a:schemeClr>
            </a:solidFill>
            <a:headEnd type="triangle" w="med" len="med"/>
            <a:tailEnd type="none"/>
          </a:ln>
          <a:extLst/>
        </p:spPr>
        <p:style>
          <a:lnRef idx="1">
            <a:schemeClr val="accent5"/>
          </a:lnRef>
          <a:fillRef idx="0">
            <a:schemeClr val="accent5"/>
          </a:fillRef>
          <a:effectRef idx="0">
            <a:schemeClr val="accent5"/>
          </a:effectRef>
          <a:fontRef idx="minor">
            <a:schemeClr val="tx1"/>
          </a:fontRef>
        </p:style>
      </p:cxnSp>
      <p:sp>
        <p:nvSpPr>
          <p:cNvPr id="30" name="Прямоугольник с двумя вырезанными противолежащими углами 29"/>
          <p:cNvSpPr/>
          <p:nvPr/>
        </p:nvSpPr>
        <p:spPr bwMode="auto">
          <a:xfrm>
            <a:off x="1293812" y="5180012"/>
            <a:ext cx="2303462" cy="652462"/>
          </a:xfrm>
          <a:prstGeom prst="snip2DiagRect">
            <a:avLst>
              <a:gd name="adj1" fmla="val 0"/>
              <a:gd name="adj2" fmla="val 0"/>
            </a:avLst>
          </a:prstGeom>
          <a:solidFill>
            <a:srgbClr val="FBCD58"/>
          </a:solidFill>
          <a:ln w="44450" cap="flat" cmpd="sng" algn="ctr">
            <a:noFill/>
            <a:prstDash val="solid"/>
            <a:round/>
            <a:headEnd type="none" w="med" len="med"/>
            <a:tailEnd type="none" w="med" len="med"/>
          </a:ln>
          <a:effectLst/>
          <a:extLst/>
        </p:spPr>
        <p:txBody>
          <a:bodyPr anchor="ctr"/>
          <a:lstStyle>
            <a:defPPr>
              <a:defRPr lang="ru-RU"/>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lgn="ctr">
              <a:defRPr/>
            </a:pPr>
            <a:r>
              <a:rPr lang="ru-RU" sz="1200" dirty="0"/>
              <a:t>Данные регистров оперативного учета</a:t>
            </a:r>
          </a:p>
        </p:txBody>
      </p:sp>
      <p:sp>
        <p:nvSpPr>
          <p:cNvPr id="37" name="TextBox 137"/>
          <p:cNvSpPr txBox="1">
            <a:spLocks noChangeArrowheads="1"/>
          </p:cNvSpPr>
          <p:nvPr/>
        </p:nvSpPr>
        <p:spPr bwMode="auto">
          <a:xfrm>
            <a:off x="2406649" y="1398587"/>
            <a:ext cx="2703513" cy="461962"/>
          </a:xfrm>
          <a:prstGeom prst="rect">
            <a:avLst/>
          </a:prstGeom>
          <a:noFill/>
          <a:ln w="9525">
            <a:noFill/>
            <a:miter lim="800000"/>
            <a:headEnd/>
            <a:tailEnd/>
          </a:ln>
        </p:spPr>
        <p:txBody>
          <a:bodyPr>
            <a:spAutoFit/>
          </a:bodyPr>
          <a:lstStyle>
            <a:defPPr>
              <a:defRPr lang="ru-RU"/>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lgn="ctr"/>
            <a:r>
              <a:rPr lang="ru-RU" sz="1200" i="1" dirty="0"/>
              <a:t>Общества, ведущие учет в </a:t>
            </a:r>
          </a:p>
          <a:p>
            <a:pPr algn="ctr"/>
            <a:r>
              <a:rPr lang="en-US" sz="1200" i="1" dirty="0"/>
              <a:t>1C</a:t>
            </a:r>
            <a:r>
              <a:rPr lang="ru-RU" sz="1200" i="1" dirty="0"/>
              <a:t>: Управление Холдингом </a:t>
            </a:r>
            <a:r>
              <a:rPr lang="en-US" sz="1200" i="1" dirty="0"/>
              <a:t>ERP</a:t>
            </a:r>
            <a:endParaRPr lang="ru-RU" sz="1200" i="1" dirty="0"/>
          </a:p>
        </p:txBody>
      </p:sp>
    </p:spTree>
    <p:extLst>
      <p:ext uri="{BB962C8B-B14F-4D97-AF65-F5344CB8AC3E}">
        <p14:creationId xmlns:p14="http://schemas.microsoft.com/office/powerpoint/2010/main" val="107825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5219" y="0"/>
            <a:ext cx="8661400" cy="954107"/>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en-US" dirty="0">
                <a:solidFill>
                  <a:srgbClr val="0C1E34"/>
                </a:solidFill>
                <a:latin typeface="Gotham Pro" panose="02000503040000020004" pitchFamily="50" charset="0"/>
                <a:cs typeface="Gotham Pro" panose="02000503040000020004" pitchFamily="50" charset="0"/>
              </a:rPr>
              <a:t>Проводки МСФО могут формироваться по шаблону в момент проведения документа РСБУ</a:t>
            </a:r>
            <a:endParaRPr lang="ru-RU" dirty="0">
              <a:solidFill>
                <a:srgbClr val="0C1E34"/>
              </a:solidFill>
              <a:latin typeface="Gotham Pro" panose="02000503040000020004" pitchFamily="50" charset="0"/>
              <a:cs typeface="Gotham Pro" panose="02000503040000020004" pitchFamily="50" charset="0"/>
            </a:endParaRPr>
          </a:p>
        </p:txBody>
      </p:sp>
      <p:sp>
        <p:nvSpPr>
          <p:cNvPr id="6" name="Номер слайда 5">
            <a:extLst>
              <a:ext uri="{FF2B5EF4-FFF2-40B4-BE49-F238E27FC236}">
                <a16:creationId xmlns:a16="http://schemas.microsoft.com/office/drawing/2014/main" id="{5C324B80-B5BA-4E7F-A2C7-8A61F7FBB937}"/>
              </a:ext>
            </a:extLst>
          </p:cNvPr>
          <p:cNvSpPr>
            <a:spLocks noGrp="1"/>
          </p:cNvSpPr>
          <p:nvPr>
            <p:ph type="sldNum" sz="quarter" idx="12"/>
          </p:nvPr>
        </p:nvSpPr>
        <p:spPr/>
        <p:txBody>
          <a:bodyPr/>
          <a:lstStyle/>
          <a:p>
            <a:fld id="{9C70A23B-64CD-4924-9B44-D7B9484B0353}" type="slidenum">
              <a:rPr lang="ru-RU" smtClean="0"/>
              <a:t>8</a:t>
            </a:fld>
            <a:endParaRPr lang="ru-RU" dirty="0"/>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161" y="1230224"/>
            <a:ext cx="8484472" cy="3388668"/>
          </a:xfrm>
          <a:prstGeom prst="rect">
            <a:avLst/>
          </a:prstGeom>
          <a:solidFill>
            <a:schemeClr val="accent1">
              <a:lumMod val="60000"/>
              <a:lumOff val="40000"/>
            </a:schemeClr>
          </a:solidFill>
        </p:spPr>
      </p:pic>
      <p:sp>
        <p:nvSpPr>
          <p:cNvPr id="10" name="Прямоугольная выноска 9"/>
          <p:cNvSpPr/>
          <p:nvPr/>
        </p:nvSpPr>
        <p:spPr bwMode="auto">
          <a:xfrm>
            <a:off x="1085346" y="4895009"/>
            <a:ext cx="3024336" cy="1008112"/>
          </a:xfrm>
          <a:prstGeom prst="wedgeRectCallout">
            <a:avLst>
              <a:gd name="adj1" fmla="val 28375"/>
              <a:gd name="adj2" fmla="val -134719"/>
            </a:avLst>
          </a:prstGeom>
          <a:solidFill>
            <a:schemeClr val="accent1">
              <a:lumMod val="60000"/>
              <a:lumOff val="4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r>
              <a:rPr lang="ru-RU" sz="1200" dirty="0"/>
              <a:t>Каждый документ РСБУ  в момент его проведения переносится в МСФО отдельным документом «Трансляция» </a:t>
            </a:r>
          </a:p>
        </p:txBody>
      </p:sp>
      <p:sp>
        <p:nvSpPr>
          <p:cNvPr id="11" name="Прямоугольная выноска 10"/>
          <p:cNvSpPr/>
          <p:nvPr/>
        </p:nvSpPr>
        <p:spPr bwMode="auto">
          <a:xfrm>
            <a:off x="7392144" y="2804374"/>
            <a:ext cx="3024336" cy="1008112"/>
          </a:xfrm>
          <a:prstGeom prst="wedgeRectCallout">
            <a:avLst>
              <a:gd name="adj1" fmla="val -98023"/>
              <a:gd name="adj2" fmla="val 6376"/>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r>
              <a:rPr lang="ru-RU" sz="1200" dirty="0"/>
              <a:t>Один документ «Трансляция» переносит в МСФО все проводки за выбранный период </a:t>
            </a:r>
          </a:p>
        </p:txBody>
      </p:sp>
      <p:sp>
        <p:nvSpPr>
          <p:cNvPr id="12" name="Стрелка вправо 11"/>
          <p:cNvSpPr/>
          <p:nvPr/>
        </p:nvSpPr>
        <p:spPr bwMode="auto">
          <a:xfrm>
            <a:off x="4655919" y="5075029"/>
            <a:ext cx="461061" cy="648072"/>
          </a:xfrm>
          <a:prstGeom prst="rightArrow">
            <a:avLst/>
          </a:prstGeom>
          <a:solidFill>
            <a:schemeClr val="accent1">
              <a:lumMod val="60000"/>
              <a:lumOff val="40000"/>
            </a:schemeClr>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0000"/>
              </a:lnSpc>
              <a:spcBef>
                <a:spcPct val="50000"/>
              </a:spcBef>
              <a:spcAft>
                <a:spcPct val="0"/>
              </a:spcAft>
              <a:buClrTx/>
              <a:buSzTx/>
              <a:buFontTx/>
              <a:buNone/>
              <a:tabLst/>
            </a:pPr>
            <a:endParaRPr kumimoji="0" lang="ru-RU" sz="2000" b="0" i="0" u="none" strike="noStrike" cap="none" normalizeH="0" baseline="0">
              <a:ln>
                <a:noFill/>
              </a:ln>
              <a:solidFill>
                <a:schemeClr val="tx1"/>
              </a:solidFill>
              <a:effectLst/>
              <a:latin typeface="Arial" charset="0"/>
            </a:endParaRPr>
          </a:p>
        </p:txBody>
      </p:sp>
      <p:sp>
        <p:nvSpPr>
          <p:cNvPr id="13" name="Прямоугольная выноска 12"/>
          <p:cNvSpPr/>
          <p:nvPr/>
        </p:nvSpPr>
        <p:spPr bwMode="auto">
          <a:xfrm>
            <a:off x="5543346" y="4936664"/>
            <a:ext cx="3024336" cy="1008112"/>
          </a:xfrm>
          <a:prstGeom prst="wedgeRectCallout">
            <a:avLst>
              <a:gd name="adj1" fmla="val 25436"/>
              <a:gd name="adj2" fmla="val -33937"/>
            </a:avLst>
          </a:prstGeom>
          <a:solidFill>
            <a:srgbClr val="FFC000"/>
          </a:solidFill>
          <a:ln w="4445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r>
              <a:rPr lang="ru-RU" sz="1200" dirty="0"/>
              <a:t>Если в момент проведения документа РСБУ в МСФО период уже закрыт, документ РСБУ отражается в МСФО следующим открытым периодом</a:t>
            </a:r>
          </a:p>
        </p:txBody>
      </p:sp>
    </p:spTree>
    <p:extLst>
      <p:ext uri="{BB962C8B-B14F-4D97-AF65-F5344CB8AC3E}">
        <p14:creationId xmlns:p14="http://schemas.microsoft.com/office/powerpoint/2010/main" val="1916647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5219" y="0"/>
            <a:ext cx="8661400" cy="954107"/>
          </a:xfrm>
          <a:prstGeom prst="rect">
            <a:avLst/>
          </a:prstGeom>
        </p:spPr>
        <p:txBody>
          <a:bodyPr wrap="square">
            <a:spAutoFit/>
          </a:bodyPr>
          <a:lstStyle/>
          <a:p>
            <a:r>
              <a:rPr lang="ru-RU" sz="2000" b="1" dirty="0">
                <a:solidFill>
                  <a:srgbClr val="0C1E34"/>
                </a:solidFill>
                <a:latin typeface="Gotham Pro" panose="02000503040000020004" pitchFamily="50" charset="0"/>
                <a:cs typeface="Gotham Pro" panose="02000503040000020004" pitchFamily="50" charset="0"/>
              </a:rPr>
              <a:t>МСФО</a:t>
            </a:r>
            <a:r>
              <a:rPr lang="ru-RU" b="1" dirty="0">
                <a:solidFill>
                  <a:srgbClr val="0C1E34"/>
                </a:solidFill>
                <a:latin typeface="Gotham Pro" panose="02000503040000020004" pitchFamily="50" charset="0"/>
                <a:cs typeface="Gotham Pro" panose="02000503040000020004" pitchFamily="50" charset="0"/>
              </a:rPr>
              <a:t/>
            </a:r>
            <a:br>
              <a:rPr lang="ru-RU" b="1" dirty="0">
                <a:solidFill>
                  <a:srgbClr val="0C1E34"/>
                </a:solidFill>
                <a:latin typeface="Gotham Pro" panose="02000503040000020004" pitchFamily="50" charset="0"/>
                <a:cs typeface="Gotham Pro" panose="02000503040000020004" pitchFamily="50" charset="0"/>
              </a:rPr>
            </a:br>
            <a:r>
              <a:rPr lang="ru-RU" altLang="en-US" dirty="0">
                <a:solidFill>
                  <a:srgbClr val="0C1E34"/>
                </a:solidFill>
                <a:latin typeface="Gotham Pro" panose="02000503040000020004" pitchFamily="50" charset="0"/>
                <a:cs typeface="Gotham Pro" panose="02000503040000020004" pitchFamily="50" charset="0"/>
              </a:rPr>
              <a:t>Проводки МСФО могут формироваться по шаблону в момент проведения документа РСБУ</a:t>
            </a:r>
            <a:endParaRPr lang="ru-RU" dirty="0">
              <a:solidFill>
                <a:srgbClr val="0C1E34"/>
              </a:solidFill>
              <a:latin typeface="Gotham Pro" panose="02000503040000020004" pitchFamily="50" charset="0"/>
              <a:cs typeface="Gotham Pro" panose="02000503040000020004" pitchFamily="50" charset="0"/>
            </a:endParaRPr>
          </a:p>
        </p:txBody>
      </p:sp>
      <p:sp>
        <p:nvSpPr>
          <p:cNvPr id="6" name="Номер слайда 5">
            <a:extLst>
              <a:ext uri="{FF2B5EF4-FFF2-40B4-BE49-F238E27FC236}">
                <a16:creationId xmlns:a16="http://schemas.microsoft.com/office/drawing/2014/main" id="{5C324B80-B5BA-4E7F-A2C7-8A61F7FBB937}"/>
              </a:ext>
            </a:extLst>
          </p:cNvPr>
          <p:cNvSpPr>
            <a:spLocks noGrp="1"/>
          </p:cNvSpPr>
          <p:nvPr>
            <p:ph type="sldNum" sz="quarter" idx="12"/>
          </p:nvPr>
        </p:nvSpPr>
        <p:spPr/>
        <p:txBody>
          <a:bodyPr/>
          <a:lstStyle/>
          <a:p>
            <a:fld id="{9C70A23B-64CD-4924-9B44-D7B9484B0353}" type="slidenum">
              <a:rPr lang="ru-RU" smtClean="0"/>
              <a:t>9</a:t>
            </a:fld>
            <a:endParaRPr lang="ru-RU" dirty="0"/>
          </a:p>
        </p:txBody>
      </p:sp>
      <p:pic>
        <p:nvPicPr>
          <p:cNvPr id="7" name="Рисунок 6"/>
          <p:cNvPicPr>
            <a:picLocks noChangeAspect="1"/>
          </p:cNvPicPr>
          <p:nvPr/>
        </p:nvPicPr>
        <p:blipFill rotWithShape="1">
          <a:blip r:embed="rId2">
            <a:extLst>
              <a:ext uri="{28A0092B-C50C-407E-A947-70E740481C1C}">
                <a14:useLocalDpi xmlns:a14="http://schemas.microsoft.com/office/drawing/2010/main" val="0"/>
              </a:ext>
            </a:extLst>
          </a:blip>
          <a:srcRect l="1104" r="7126" b="17894"/>
          <a:stretch/>
        </p:blipFill>
        <p:spPr>
          <a:xfrm>
            <a:off x="237417" y="2165341"/>
            <a:ext cx="8391525" cy="3926557"/>
          </a:xfrm>
          <a:prstGeom prst="rect">
            <a:avLst/>
          </a:prstGeom>
          <a:noFill/>
          <a:ln w="25400">
            <a:solidFill>
              <a:srgbClr val="3A5D80"/>
            </a:solidFill>
            <a:miter lim="800000"/>
            <a:headEnd/>
            <a:tailEnd/>
          </a:ln>
          <a:effectLst/>
        </p:spPr>
      </p:pic>
      <p:sp>
        <p:nvSpPr>
          <p:cNvPr id="2" name="Прямоугольник 1"/>
          <p:cNvSpPr/>
          <p:nvPr/>
        </p:nvSpPr>
        <p:spPr>
          <a:xfrm>
            <a:off x="128952" y="1286472"/>
            <a:ext cx="9823939" cy="646331"/>
          </a:xfrm>
          <a:prstGeom prst="rect">
            <a:avLst/>
          </a:prstGeom>
        </p:spPr>
        <p:txBody>
          <a:bodyPr wrap="square">
            <a:spAutoFit/>
          </a:bodyPr>
          <a:lstStyle/>
          <a:p>
            <a:pPr>
              <a:buClr>
                <a:schemeClr val="tx2"/>
              </a:buClr>
            </a:pPr>
            <a:r>
              <a:rPr lang="ru-RU" dirty="0"/>
              <a:t>Для параллельного учёта возможно создание дополнительных проводок по выбранному плану счетов при проведении первичного документа. </a:t>
            </a:r>
            <a:endParaRPr lang="ru-RU" sz="2400" dirty="0"/>
          </a:p>
        </p:txBody>
      </p:sp>
      <p:sp>
        <p:nvSpPr>
          <p:cNvPr id="8" name="Прямоугольная выноска 7"/>
          <p:cNvSpPr/>
          <p:nvPr/>
        </p:nvSpPr>
        <p:spPr bwMode="auto">
          <a:xfrm>
            <a:off x="8832674" y="2266398"/>
            <a:ext cx="3277264" cy="1503363"/>
          </a:xfrm>
          <a:prstGeom prst="wedgeRectCallout">
            <a:avLst>
              <a:gd name="adj1" fmla="val -5931"/>
              <a:gd name="adj2" fmla="val -18324"/>
            </a:avLst>
          </a:prstGeom>
          <a:solidFill>
            <a:schemeClr val="accent1">
              <a:lumMod val="40000"/>
              <a:lumOff val="60000"/>
            </a:schemeClr>
          </a:solidFill>
          <a:ln w="44450" cap="flat" cmpd="sng" algn="ctr">
            <a:noFill/>
            <a:prstDash val="solid"/>
            <a:round/>
            <a:headEnd type="none" w="med" len="med"/>
            <a:tailEnd type="none" w="med" len="med"/>
          </a:ln>
          <a:effectLst/>
          <a:extLst/>
        </p:spPr>
        <p:txBody>
          <a:bodyPr anchor="ctr"/>
          <a:lstStyle/>
          <a:p>
            <a:pPr>
              <a:buClr>
                <a:schemeClr val="tx2"/>
              </a:buClr>
            </a:pPr>
            <a:r>
              <a:rPr lang="ru-RU" sz="1400" dirty="0"/>
              <a:t>Источники данных для формирования проводок :</a:t>
            </a:r>
          </a:p>
          <a:p>
            <a:pPr marL="285750" indent="-285750">
              <a:buClr>
                <a:schemeClr val="tx2"/>
              </a:buClr>
              <a:buFont typeface="Wingdings" pitchFamily="2" charset="2"/>
              <a:buChar char="§"/>
            </a:pPr>
            <a:r>
              <a:rPr lang="ru-RU" sz="1400" dirty="0"/>
              <a:t>Реквизиты шапки</a:t>
            </a:r>
          </a:p>
          <a:p>
            <a:pPr marL="285750" indent="-285750">
              <a:buClr>
                <a:schemeClr val="tx2"/>
              </a:buClr>
              <a:buFont typeface="Wingdings" pitchFamily="2" charset="2"/>
              <a:buChar char="§"/>
            </a:pPr>
            <a:r>
              <a:rPr lang="ru-RU" sz="1400" dirty="0"/>
              <a:t>Реквизиты табличных частей документа</a:t>
            </a:r>
          </a:p>
          <a:p>
            <a:pPr marL="285750" indent="-285750">
              <a:buClr>
                <a:schemeClr val="tx2"/>
              </a:buClr>
              <a:buFont typeface="Wingdings" pitchFamily="2" charset="2"/>
              <a:buChar char="§"/>
            </a:pPr>
            <a:r>
              <a:rPr lang="ru-RU" sz="1400" dirty="0"/>
              <a:t>Записи регистров</a:t>
            </a:r>
          </a:p>
        </p:txBody>
      </p:sp>
    </p:spTree>
    <p:extLst>
      <p:ext uri="{BB962C8B-B14F-4D97-AF65-F5344CB8AC3E}">
        <p14:creationId xmlns:p14="http://schemas.microsoft.com/office/powerpoint/2010/main" val="55619415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7397</TotalTime>
  <Words>3306</Words>
  <Application>Microsoft Office PowerPoint</Application>
  <PresentationFormat>Широкоэкранный</PresentationFormat>
  <Paragraphs>652</Paragraphs>
  <Slides>63</Slides>
  <Notes>33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63</vt:i4>
      </vt:variant>
    </vt:vector>
  </HeadingPairs>
  <TitlesOfParts>
    <vt:vector size="70" baseType="lpstr">
      <vt:lpstr>Arial</vt:lpstr>
      <vt:lpstr>Calibri</vt:lpstr>
      <vt:lpstr>Calibri Light</vt:lpstr>
      <vt:lpstr>Gotham Pro</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Решения 1С для горнодобывающей отрасли - МСФО</dc:title>
  <dc:creator>Михаил Рудов</dc:creator>
  <cp:lastModifiedBy>irayu</cp:lastModifiedBy>
  <cp:revision>440</cp:revision>
  <dcterms:created xsi:type="dcterms:W3CDTF">2020-03-30T13:05:44Z</dcterms:created>
  <dcterms:modified xsi:type="dcterms:W3CDTF">2023-09-11T04:05:57Z</dcterms:modified>
</cp:coreProperties>
</file>